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96"/>
  </p:notesMasterIdLst>
  <p:sldIdLst>
    <p:sldId id="257" r:id="rId5"/>
    <p:sldId id="1079" r:id="rId6"/>
    <p:sldId id="1273" r:id="rId7"/>
    <p:sldId id="1283" r:id="rId8"/>
    <p:sldId id="1282" r:id="rId9"/>
    <p:sldId id="1278" r:id="rId10"/>
    <p:sldId id="1071" r:id="rId11"/>
    <p:sldId id="1343" r:id="rId12"/>
    <p:sldId id="1163" r:id="rId13"/>
    <p:sldId id="290" r:id="rId14"/>
    <p:sldId id="910" r:id="rId15"/>
    <p:sldId id="911" r:id="rId16"/>
    <p:sldId id="913" r:id="rId17"/>
    <p:sldId id="914" r:id="rId18"/>
    <p:sldId id="917" r:id="rId19"/>
    <p:sldId id="918" r:id="rId20"/>
    <p:sldId id="1280" r:id="rId21"/>
    <p:sldId id="890" r:id="rId22"/>
    <p:sldId id="1348" r:id="rId23"/>
    <p:sldId id="1349" r:id="rId24"/>
    <p:sldId id="1350" r:id="rId25"/>
    <p:sldId id="1351" r:id="rId26"/>
    <p:sldId id="1352" r:id="rId27"/>
    <p:sldId id="892" r:id="rId28"/>
    <p:sldId id="893" r:id="rId29"/>
    <p:sldId id="894" r:id="rId30"/>
    <p:sldId id="895" r:id="rId31"/>
    <p:sldId id="897" r:id="rId32"/>
    <p:sldId id="900" r:id="rId33"/>
    <p:sldId id="547" r:id="rId34"/>
    <p:sldId id="673" r:id="rId35"/>
    <p:sldId id="1230" r:id="rId36"/>
    <p:sldId id="1286" r:id="rId37"/>
    <p:sldId id="1049" r:id="rId38"/>
    <p:sldId id="1050" r:id="rId39"/>
    <p:sldId id="1172" r:id="rId40"/>
    <p:sldId id="1174" r:id="rId41"/>
    <p:sldId id="1206" r:id="rId42"/>
    <p:sldId id="903" r:id="rId43"/>
    <p:sldId id="905" r:id="rId44"/>
    <p:sldId id="877" r:id="rId45"/>
    <p:sldId id="790" r:id="rId46"/>
    <p:sldId id="795" r:id="rId47"/>
    <p:sldId id="887" r:id="rId48"/>
    <p:sldId id="1271" r:id="rId49"/>
    <p:sldId id="888" r:id="rId50"/>
    <p:sldId id="1234" r:id="rId51"/>
    <p:sldId id="898" r:id="rId52"/>
    <p:sldId id="907" r:id="rId53"/>
    <p:sldId id="1332" r:id="rId54"/>
    <p:sldId id="1336" r:id="rId55"/>
    <p:sldId id="1333" r:id="rId56"/>
    <p:sldId id="1338" r:id="rId57"/>
    <p:sldId id="1341" r:id="rId58"/>
    <p:sldId id="1345" r:id="rId59"/>
    <p:sldId id="1346" r:id="rId60"/>
    <p:sldId id="891" r:id="rId61"/>
    <p:sldId id="1272" r:id="rId62"/>
    <p:sldId id="1339" r:id="rId63"/>
    <p:sldId id="1342" r:id="rId64"/>
    <p:sldId id="278" r:id="rId65"/>
    <p:sldId id="268" r:id="rId66"/>
    <p:sldId id="1347" r:id="rId67"/>
    <p:sldId id="1355" r:id="rId68"/>
    <p:sldId id="667" r:id="rId69"/>
    <p:sldId id="1205" r:id="rId70"/>
    <p:sldId id="1162" r:id="rId71"/>
    <p:sldId id="1274" r:id="rId72"/>
    <p:sldId id="1166" r:id="rId73"/>
    <p:sldId id="1284" r:id="rId74"/>
    <p:sldId id="1226" r:id="rId75"/>
    <p:sldId id="1344" r:id="rId76"/>
    <p:sldId id="1285" r:id="rId77"/>
    <p:sldId id="1276" r:id="rId78"/>
    <p:sldId id="671" r:id="rId79"/>
    <p:sldId id="672" r:id="rId80"/>
    <p:sldId id="674" r:id="rId81"/>
    <p:sldId id="687" r:id="rId82"/>
    <p:sldId id="688" r:id="rId83"/>
    <p:sldId id="1235" r:id="rId84"/>
    <p:sldId id="1237" r:id="rId85"/>
    <p:sldId id="1288" r:id="rId86"/>
    <p:sldId id="563" r:id="rId87"/>
    <p:sldId id="531" r:id="rId88"/>
    <p:sldId id="1240" r:id="rId89"/>
    <p:sldId id="1241" r:id="rId90"/>
    <p:sldId id="1238" r:id="rId91"/>
    <p:sldId id="1239" r:id="rId92"/>
    <p:sldId id="1281" r:id="rId93"/>
    <p:sldId id="1330" r:id="rId94"/>
    <p:sldId id="1331"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6538F4-410B-4F01-912C-C6751D6A0F79}">
          <p14:sldIdLst>
            <p14:sldId id="257"/>
            <p14:sldId id="1079"/>
            <p14:sldId id="1273"/>
            <p14:sldId id="1283"/>
            <p14:sldId id="1282"/>
            <p14:sldId id="1278"/>
            <p14:sldId id="1071"/>
            <p14:sldId id="1343"/>
            <p14:sldId id="1163"/>
            <p14:sldId id="290"/>
            <p14:sldId id="910"/>
            <p14:sldId id="911"/>
            <p14:sldId id="913"/>
            <p14:sldId id="914"/>
            <p14:sldId id="917"/>
            <p14:sldId id="918"/>
            <p14:sldId id="1280"/>
            <p14:sldId id="890"/>
            <p14:sldId id="1348"/>
            <p14:sldId id="1349"/>
            <p14:sldId id="1350"/>
            <p14:sldId id="1351"/>
            <p14:sldId id="1352"/>
            <p14:sldId id="892"/>
            <p14:sldId id="893"/>
            <p14:sldId id="894"/>
            <p14:sldId id="895"/>
            <p14:sldId id="897"/>
            <p14:sldId id="900"/>
            <p14:sldId id="547"/>
            <p14:sldId id="673"/>
            <p14:sldId id="1230"/>
            <p14:sldId id="1286"/>
            <p14:sldId id="1049"/>
            <p14:sldId id="1050"/>
            <p14:sldId id="1172"/>
            <p14:sldId id="1174"/>
            <p14:sldId id="1206"/>
            <p14:sldId id="903"/>
            <p14:sldId id="905"/>
            <p14:sldId id="877"/>
            <p14:sldId id="790"/>
            <p14:sldId id="795"/>
            <p14:sldId id="887"/>
            <p14:sldId id="1271"/>
            <p14:sldId id="888"/>
            <p14:sldId id="1234"/>
            <p14:sldId id="898"/>
            <p14:sldId id="907"/>
            <p14:sldId id="1332"/>
            <p14:sldId id="1336"/>
            <p14:sldId id="1333"/>
            <p14:sldId id="1338"/>
            <p14:sldId id="1341"/>
            <p14:sldId id="1345"/>
            <p14:sldId id="1346"/>
            <p14:sldId id="891"/>
            <p14:sldId id="1272"/>
            <p14:sldId id="1339"/>
            <p14:sldId id="1342"/>
            <p14:sldId id="278"/>
            <p14:sldId id="268"/>
            <p14:sldId id="1347"/>
            <p14:sldId id="1355"/>
            <p14:sldId id="667"/>
            <p14:sldId id="1205"/>
            <p14:sldId id="1162"/>
            <p14:sldId id="1274"/>
            <p14:sldId id="1166"/>
            <p14:sldId id="1284"/>
            <p14:sldId id="1226"/>
            <p14:sldId id="1344"/>
            <p14:sldId id="1285"/>
            <p14:sldId id="1276"/>
            <p14:sldId id="671"/>
            <p14:sldId id="672"/>
            <p14:sldId id="674"/>
            <p14:sldId id="687"/>
            <p14:sldId id="688"/>
            <p14:sldId id="1235"/>
            <p14:sldId id="1237"/>
            <p14:sldId id="1288"/>
            <p14:sldId id="563"/>
            <p14:sldId id="531"/>
            <p14:sldId id="1240"/>
            <p14:sldId id="1241"/>
            <p14:sldId id="1238"/>
            <p14:sldId id="1239"/>
            <p14:sldId id="1281"/>
            <p14:sldId id="1330"/>
            <p14:sldId id="1331"/>
          </p14:sldIdLst>
        </p14:section>
        <p14:section name="Untitled Section" id="{2C271A16-19B9-4C4C-88BB-09D62FEED6D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C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19" autoAdjust="0"/>
  </p:normalViewPr>
  <p:slideViewPr>
    <p:cSldViewPr snapToGrid="0">
      <p:cViewPr varScale="1">
        <p:scale>
          <a:sx n="80" d="100"/>
          <a:sy n="80" d="100"/>
        </p:scale>
        <p:origin x="114" y="18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ata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F302522-C141-4264-B7F6-0E56EE41F0D9}" type="doc">
      <dgm:prSet loTypeId="urn:microsoft.com/office/officeart/2016/7/layout/LinearArrowProcessNumbered" loCatId="process" qsTypeId="urn:microsoft.com/office/officeart/2005/8/quickstyle/simple1" qsCatId="simple" csTypeId="urn:microsoft.com/office/officeart/2005/8/colors/colorful5" csCatId="colorful"/>
      <dgm:spPr/>
      <dgm:t>
        <a:bodyPr/>
        <a:lstStyle/>
        <a:p>
          <a:endParaRPr lang="en-US"/>
        </a:p>
      </dgm:t>
    </dgm:pt>
    <dgm:pt modelId="{04E5E19B-FB79-4DF3-A200-A59EC798A455}">
      <dgm:prSet/>
      <dgm:spPr/>
      <dgm:t>
        <a:bodyPr/>
        <a:lstStyle/>
        <a:p>
          <a:r>
            <a:rPr lang="en-GB"/>
            <a:t>SOC is the packaging of all the necessary electronic circuits and parts for a 'system' (such as a handheld gaming device) onto a single integrated circuit or microchip. </a:t>
          </a:r>
          <a:endParaRPr lang="en-US"/>
        </a:p>
      </dgm:t>
    </dgm:pt>
    <dgm:pt modelId="{835F2A6C-BB5C-4B1C-9AA5-1C0251D4786E}" type="parTrans" cxnId="{3DE74117-24A4-4830-B8D3-0E23BEE0E0F3}">
      <dgm:prSet/>
      <dgm:spPr/>
      <dgm:t>
        <a:bodyPr/>
        <a:lstStyle/>
        <a:p>
          <a:endParaRPr lang="en-US"/>
        </a:p>
      </dgm:t>
    </dgm:pt>
    <dgm:pt modelId="{483325D4-79DA-4CB6-9FBD-264C7B30E327}" type="sibTrans" cxnId="{3DE74117-24A4-4830-B8D3-0E23BEE0E0F3}">
      <dgm:prSet phldrT="1" phldr="0"/>
      <dgm:spPr/>
      <dgm:t>
        <a:bodyPr/>
        <a:lstStyle/>
        <a:p>
          <a:r>
            <a:rPr lang="en-US"/>
            <a:t>1</a:t>
          </a:r>
        </a:p>
      </dgm:t>
    </dgm:pt>
    <dgm:pt modelId="{DDF1463B-B7C0-4C49-B78B-E0DEA3E73688}">
      <dgm:prSet/>
      <dgm:spPr/>
      <dgm:t>
        <a:bodyPr/>
        <a:lstStyle/>
        <a:p>
          <a:r>
            <a:rPr lang="en-GB" dirty="0"/>
            <a:t>Despite being on a single chip SoC has cores that are independent of each other, so only need to be turned on when needed. Whereas a traditional processor would be turned on all the time (reducing power consumption and heat production). </a:t>
          </a:r>
          <a:endParaRPr lang="en-US" dirty="0"/>
        </a:p>
      </dgm:t>
    </dgm:pt>
    <dgm:pt modelId="{F37D5CD6-1232-4617-94C7-C15571171857}" type="parTrans" cxnId="{29211CD7-45F8-4F3F-959E-B51DFD27F87F}">
      <dgm:prSet/>
      <dgm:spPr/>
      <dgm:t>
        <a:bodyPr/>
        <a:lstStyle/>
        <a:p>
          <a:endParaRPr lang="en-US"/>
        </a:p>
      </dgm:t>
    </dgm:pt>
    <dgm:pt modelId="{A8FB4C85-53D1-404D-9AA7-19D06DF3C8E0}" type="sibTrans" cxnId="{29211CD7-45F8-4F3F-959E-B51DFD27F87F}">
      <dgm:prSet phldrT="2" phldr="0"/>
      <dgm:spPr/>
      <dgm:t>
        <a:bodyPr/>
        <a:lstStyle/>
        <a:p>
          <a:r>
            <a:rPr lang="en-US"/>
            <a:t>2</a:t>
          </a:r>
        </a:p>
      </dgm:t>
    </dgm:pt>
    <dgm:pt modelId="{961E6820-A585-47ED-A55C-10E751F2A96D}">
      <dgm:prSet/>
      <dgm:spPr/>
      <dgm:t>
        <a:bodyPr/>
        <a:lstStyle/>
        <a:p>
          <a:r>
            <a:rPr lang="en-GB"/>
            <a:t>Many new SoC have a core that is dedicated to power management which controls processes, etc. to maximise battery life which is important for a handheld device. SoC systems usually require less power to run them. </a:t>
          </a:r>
          <a:endParaRPr lang="en-US"/>
        </a:p>
      </dgm:t>
    </dgm:pt>
    <dgm:pt modelId="{635C7C1E-C388-43FA-8447-47E01F000779}" type="parTrans" cxnId="{D30EE8CC-3081-40A3-AC39-DBF7CF014D84}">
      <dgm:prSet/>
      <dgm:spPr/>
      <dgm:t>
        <a:bodyPr/>
        <a:lstStyle/>
        <a:p>
          <a:endParaRPr lang="en-US"/>
        </a:p>
      </dgm:t>
    </dgm:pt>
    <dgm:pt modelId="{E65C0A82-5DC8-4839-8663-76B833943885}" type="sibTrans" cxnId="{D30EE8CC-3081-40A3-AC39-DBF7CF014D84}">
      <dgm:prSet phldrT="3" phldr="0"/>
      <dgm:spPr/>
      <dgm:t>
        <a:bodyPr/>
        <a:lstStyle/>
        <a:p>
          <a:r>
            <a:rPr lang="en-US"/>
            <a:t>3</a:t>
          </a:r>
        </a:p>
      </dgm:t>
    </dgm:pt>
    <dgm:pt modelId="{F72BB212-BAE1-4404-B843-2F7FD2E0C0DC}">
      <dgm:prSet/>
      <dgm:spPr/>
      <dgm:t>
        <a:bodyPr/>
        <a:lstStyle/>
        <a:p>
          <a:r>
            <a:rPr lang="en-GB"/>
            <a:t>A complex SoC may include the on-chip integration of the CPU and a graphics processor unit (GPU) with various other hardware blocks (e.g. image processor, audio/video decoder). </a:t>
          </a:r>
          <a:endParaRPr lang="en-US"/>
        </a:p>
      </dgm:t>
    </dgm:pt>
    <dgm:pt modelId="{0AB86804-1096-4C36-AAA5-72B9F45DDC2A}" type="parTrans" cxnId="{B66F7581-74E8-4778-AEE4-EB1577D39712}">
      <dgm:prSet/>
      <dgm:spPr/>
      <dgm:t>
        <a:bodyPr/>
        <a:lstStyle/>
        <a:p>
          <a:endParaRPr lang="en-US"/>
        </a:p>
      </dgm:t>
    </dgm:pt>
    <dgm:pt modelId="{854034EA-70F9-46F2-8332-3A8975F9E07B}" type="sibTrans" cxnId="{B66F7581-74E8-4778-AEE4-EB1577D39712}">
      <dgm:prSet phldrT="4" phldr="0"/>
      <dgm:spPr/>
      <dgm:t>
        <a:bodyPr/>
        <a:lstStyle/>
        <a:p>
          <a:r>
            <a:rPr lang="en-US"/>
            <a:t>4</a:t>
          </a:r>
        </a:p>
      </dgm:t>
    </dgm:pt>
    <dgm:pt modelId="{F22347DF-B0A6-4DFB-994B-9F0AE939D739}">
      <dgm:prSet/>
      <dgm:spPr/>
      <dgm:t>
        <a:bodyPr/>
        <a:lstStyle/>
        <a:p>
          <a:r>
            <a:rPr lang="en-GB"/>
            <a:t>No need for additional cooling, which would allow the developers to include additional features in the device (such as larger screen, speaker, etc.) while also keeping the overall size of the case and weight of the device down. </a:t>
          </a:r>
          <a:endParaRPr lang="en-US"/>
        </a:p>
      </dgm:t>
    </dgm:pt>
    <dgm:pt modelId="{5D7DBABD-0365-4239-9EF4-083864383D82}" type="parTrans" cxnId="{B9FCA19A-4B4F-4170-9469-AB40FD262E9A}">
      <dgm:prSet/>
      <dgm:spPr/>
      <dgm:t>
        <a:bodyPr/>
        <a:lstStyle/>
        <a:p>
          <a:endParaRPr lang="en-US"/>
        </a:p>
      </dgm:t>
    </dgm:pt>
    <dgm:pt modelId="{B45B3EE7-BE45-4A26-8283-1ADEA21863C2}" type="sibTrans" cxnId="{B9FCA19A-4B4F-4170-9469-AB40FD262E9A}">
      <dgm:prSet phldrT="5" phldr="0"/>
      <dgm:spPr/>
      <dgm:t>
        <a:bodyPr/>
        <a:lstStyle/>
        <a:p>
          <a:r>
            <a:rPr lang="en-US"/>
            <a:t>5</a:t>
          </a:r>
        </a:p>
      </dgm:t>
    </dgm:pt>
    <dgm:pt modelId="{1E96DC6C-D276-4873-8AC2-AA0EB439E6F4}">
      <dgm:prSet/>
      <dgm:spPr/>
      <dgm:t>
        <a:bodyPr/>
        <a:lstStyle/>
        <a:p>
          <a:r>
            <a:rPr lang="en-GB"/>
            <a:t>Software can be embedded on the chip reducing the need for additional storage/reducing demand on lower memory size of mobile devices. However firmware, etc. is more difficult to update which can be problematic if security issues are found, etc. </a:t>
          </a:r>
          <a:endParaRPr lang="en-US"/>
        </a:p>
      </dgm:t>
    </dgm:pt>
    <dgm:pt modelId="{86DB1136-6F4F-4B40-A28B-FB5A9B08C85F}" type="parTrans" cxnId="{BEDDD83F-EFB1-4EE5-B3CA-BF39F4A1AAE2}">
      <dgm:prSet/>
      <dgm:spPr/>
      <dgm:t>
        <a:bodyPr/>
        <a:lstStyle/>
        <a:p>
          <a:endParaRPr lang="en-US"/>
        </a:p>
      </dgm:t>
    </dgm:pt>
    <dgm:pt modelId="{A0F7C9D9-C332-41BC-9759-35F8A0F8AF12}" type="sibTrans" cxnId="{BEDDD83F-EFB1-4EE5-B3CA-BF39F4A1AAE2}">
      <dgm:prSet phldrT="6" phldr="0"/>
      <dgm:spPr/>
      <dgm:t>
        <a:bodyPr/>
        <a:lstStyle/>
        <a:p>
          <a:r>
            <a:rPr lang="en-US"/>
            <a:t>6</a:t>
          </a:r>
        </a:p>
      </dgm:t>
    </dgm:pt>
    <dgm:pt modelId="{29CA2CFF-2DF1-4152-81F0-BA77DD7ACB2A}">
      <dgm:prSet/>
      <dgm:spPr/>
      <dgm:t>
        <a:bodyPr/>
        <a:lstStyle/>
        <a:p>
          <a:r>
            <a:rPr lang="en-GB"/>
            <a:t>Easy to embed modern protocols on to the chip as no need to communicate over additional busses, etc., with additional hardware as all components can be integrated and use the same instruction set. </a:t>
          </a:r>
          <a:endParaRPr lang="en-US"/>
        </a:p>
      </dgm:t>
    </dgm:pt>
    <dgm:pt modelId="{0A52E5F2-75C3-4010-9F4B-3C429F450C92}" type="parTrans" cxnId="{E6B6F74A-894F-40D5-9585-0293E45BC55B}">
      <dgm:prSet/>
      <dgm:spPr/>
      <dgm:t>
        <a:bodyPr/>
        <a:lstStyle/>
        <a:p>
          <a:endParaRPr lang="en-US"/>
        </a:p>
      </dgm:t>
    </dgm:pt>
    <dgm:pt modelId="{6D78F13B-9B2E-4797-A980-FEFBF0AF5074}" type="sibTrans" cxnId="{E6B6F74A-894F-40D5-9585-0293E45BC55B}">
      <dgm:prSet phldrT="7" phldr="0"/>
      <dgm:spPr/>
      <dgm:t>
        <a:bodyPr/>
        <a:lstStyle/>
        <a:p>
          <a:r>
            <a:rPr lang="en-US"/>
            <a:t>7</a:t>
          </a:r>
        </a:p>
      </dgm:t>
    </dgm:pt>
    <dgm:pt modelId="{59B9B72E-4969-4AB0-9F52-FC7BF6B41B61}">
      <dgm:prSet/>
      <dgm:spPr/>
      <dgm:t>
        <a:bodyPr/>
        <a:lstStyle/>
        <a:p>
          <a:r>
            <a:rPr lang="en-GB"/>
            <a:t>Greater system reliability as less connections to be damaged by constant movement (due to reduced number of components on a PCB). </a:t>
          </a:r>
          <a:endParaRPr lang="en-US"/>
        </a:p>
      </dgm:t>
    </dgm:pt>
    <dgm:pt modelId="{999F86DE-571F-474D-98D4-1F23B7D83120}" type="parTrans" cxnId="{D8885EDC-57BB-4BB5-82A1-969CB1520E57}">
      <dgm:prSet/>
      <dgm:spPr/>
      <dgm:t>
        <a:bodyPr/>
        <a:lstStyle/>
        <a:p>
          <a:endParaRPr lang="en-US"/>
        </a:p>
      </dgm:t>
    </dgm:pt>
    <dgm:pt modelId="{CEF1AA76-1223-49A3-880B-D75A5468C2EB}" type="sibTrans" cxnId="{D8885EDC-57BB-4BB5-82A1-969CB1520E57}">
      <dgm:prSet phldrT="8" phldr="0"/>
      <dgm:spPr/>
      <dgm:t>
        <a:bodyPr/>
        <a:lstStyle/>
        <a:p>
          <a:r>
            <a:rPr lang="en-US"/>
            <a:t>8</a:t>
          </a:r>
        </a:p>
      </dgm:t>
    </dgm:pt>
    <dgm:pt modelId="{6B51D07D-FA29-4F2C-9E4A-DB95E914AC54}">
      <dgm:prSet/>
      <dgm:spPr/>
      <dgm:t>
        <a:bodyPr/>
        <a:lstStyle/>
        <a:p>
          <a:r>
            <a:rPr lang="en-GB"/>
            <a:t>Performance of SoC is usually inferior to desktop/traditional CPU architecture. Because of this games may not be able to have the same level of refinement/sophistication as a game on platform that uses desktop architecture. Games that are not optimised for this architecture may ‘lag’ and provide very poor user experience. </a:t>
          </a:r>
          <a:endParaRPr lang="en-US"/>
        </a:p>
      </dgm:t>
    </dgm:pt>
    <dgm:pt modelId="{4696460E-0170-4DC4-B0F3-F12A56495C57}" type="parTrans" cxnId="{92A9940B-D0D2-4901-9BC9-D5B0FD51764F}">
      <dgm:prSet/>
      <dgm:spPr/>
      <dgm:t>
        <a:bodyPr/>
        <a:lstStyle/>
        <a:p>
          <a:endParaRPr lang="en-US"/>
        </a:p>
      </dgm:t>
    </dgm:pt>
    <dgm:pt modelId="{C7B73139-A1E1-4196-A4EB-B1B2E415D82E}" type="sibTrans" cxnId="{92A9940B-D0D2-4901-9BC9-D5B0FD51764F}">
      <dgm:prSet phldrT="9" phldr="0"/>
      <dgm:spPr/>
      <dgm:t>
        <a:bodyPr/>
        <a:lstStyle/>
        <a:p>
          <a:r>
            <a:rPr lang="en-US"/>
            <a:t>9</a:t>
          </a:r>
        </a:p>
      </dgm:t>
    </dgm:pt>
    <dgm:pt modelId="{E5804201-1810-4A4E-B41C-A1F88BFB6E50}" type="pres">
      <dgm:prSet presAssocID="{FF302522-C141-4264-B7F6-0E56EE41F0D9}" presName="linearFlow" presStyleCnt="0">
        <dgm:presLayoutVars>
          <dgm:dir/>
          <dgm:animLvl val="lvl"/>
          <dgm:resizeHandles val="exact"/>
        </dgm:presLayoutVars>
      </dgm:prSet>
      <dgm:spPr/>
    </dgm:pt>
    <dgm:pt modelId="{5F9151FF-74B8-487C-B987-56B305F121A7}" type="pres">
      <dgm:prSet presAssocID="{04E5E19B-FB79-4DF3-A200-A59EC798A455}" presName="compositeNode" presStyleCnt="0"/>
      <dgm:spPr/>
    </dgm:pt>
    <dgm:pt modelId="{7C7FB7E2-7D45-4094-B339-6A76CA814478}" type="pres">
      <dgm:prSet presAssocID="{04E5E19B-FB79-4DF3-A200-A59EC798A455}" presName="parTx" presStyleLbl="node1" presStyleIdx="0" presStyleCnt="0">
        <dgm:presLayoutVars>
          <dgm:chMax val="0"/>
          <dgm:chPref val="0"/>
          <dgm:bulletEnabled val="1"/>
        </dgm:presLayoutVars>
      </dgm:prSet>
      <dgm:spPr/>
    </dgm:pt>
    <dgm:pt modelId="{5DE3B177-1CC7-4083-9838-BE6E230459D1}" type="pres">
      <dgm:prSet presAssocID="{04E5E19B-FB79-4DF3-A200-A59EC798A455}" presName="parSh" presStyleCnt="0"/>
      <dgm:spPr/>
    </dgm:pt>
    <dgm:pt modelId="{E99B8CFA-F539-46FA-97DC-F46C3939211E}" type="pres">
      <dgm:prSet presAssocID="{04E5E19B-FB79-4DF3-A200-A59EC798A455}" presName="lineNode" presStyleLbl="alignAccFollowNode1" presStyleIdx="0" presStyleCnt="27"/>
      <dgm:spPr/>
    </dgm:pt>
    <dgm:pt modelId="{1C7BF079-DD7D-4F8B-A7D5-D01A1B4BE726}" type="pres">
      <dgm:prSet presAssocID="{04E5E19B-FB79-4DF3-A200-A59EC798A455}" presName="lineArrowNode" presStyleLbl="alignAccFollowNode1" presStyleIdx="1" presStyleCnt="27"/>
      <dgm:spPr/>
    </dgm:pt>
    <dgm:pt modelId="{00673AE5-5812-487E-B28A-838F6FB72B26}" type="pres">
      <dgm:prSet presAssocID="{483325D4-79DA-4CB6-9FBD-264C7B30E327}" presName="sibTransNodeCircle" presStyleLbl="alignNode1" presStyleIdx="0" presStyleCnt="9">
        <dgm:presLayoutVars>
          <dgm:chMax val="0"/>
          <dgm:bulletEnabled/>
        </dgm:presLayoutVars>
      </dgm:prSet>
      <dgm:spPr/>
    </dgm:pt>
    <dgm:pt modelId="{CD26FE9E-7DCE-4F8D-8E81-A878E7E34D0C}" type="pres">
      <dgm:prSet presAssocID="{483325D4-79DA-4CB6-9FBD-264C7B30E327}" presName="spacerBetweenCircleAndCallout" presStyleCnt="0">
        <dgm:presLayoutVars/>
      </dgm:prSet>
      <dgm:spPr/>
    </dgm:pt>
    <dgm:pt modelId="{58721FBA-917D-4E73-AD70-E066AAAAD03A}" type="pres">
      <dgm:prSet presAssocID="{04E5E19B-FB79-4DF3-A200-A59EC798A455}" presName="nodeText" presStyleLbl="alignAccFollowNode1" presStyleIdx="2" presStyleCnt="27">
        <dgm:presLayoutVars>
          <dgm:bulletEnabled val="1"/>
        </dgm:presLayoutVars>
      </dgm:prSet>
      <dgm:spPr/>
    </dgm:pt>
    <dgm:pt modelId="{AE74425C-4846-4EDA-9DBC-B0942693DFA6}" type="pres">
      <dgm:prSet presAssocID="{483325D4-79DA-4CB6-9FBD-264C7B30E327}" presName="sibTransComposite" presStyleCnt="0"/>
      <dgm:spPr/>
    </dgm:pt>
    <dgm:pt modelId="{DFA58B06-16BB-4C90-97B6-84F6D233FEB3}" type="pres">
      <dgm:prSet presAssocID="{DDF1463B-B7C0-4C49-B78B-E0DEA3E73688}" presName="compositeNode" presStyleCnt="0"/>
      <dgm:spPr/>
    </dgm:pt>
    <dgm:pt modelId="{1CFA245D-8E14-4210-B4B1-03AAC773A4E7}" type="pres">
      <dgm:prSet presAssocID="{DDF1463B-B7C0-4C49-B78B-E0DEA3E73688}" presName="parTx" presStyleLbl="node1" presStyleIdx="0" presStyleCnt="0">
        <dgm:presLayoutVars>
          <dgm:chMax val="0"/>
          <dgm:chPref val="0"/>
          <dgm:bulletEnabled val="1"/>
        </dgm:presLayoutVars>
      </dgm:prSet>
      <dgm:spPr/>
    </dgm:pt>
    <dgm:pt modelId="{7A3CE317-5FB4-4F2A-B719-AA6791AC64A1}" type="pres">
      <dgm:prSet presAssocID="{DDF1463B-B7C0-4C49-B78B-E0DEA3E73688}" presName="parSh" presStyleCnt="0"/>
      <dgm:spPr/>
    </dgm:pt>
    <dgm:pt modelId="{80E654EE-E778-4E57-9502-F962DDA98AB6}" type="pres">
      <dgm:prSet presAssocID="{DDF1463B-B7C0-4C49-B78B-E0DEA3E73688}" presName="lineNode" presStyleLbl="alignAccFollowNode1" presStyleIdx="3" presStyleCnt="27"/>
      <dgm:spPr/>
    </dgm:pt>
    <dgm:pt modelId="{82780492-1FDA-4273-95A5-075C6F999D5A}" type="pres">
      <dgm:prSet presAssocID="{DDF1463B-B7C0-4C49-B78B-E0DEA3E73688}" presName="lineArrowNode" presStyleLbl="alignAccFollowNode1" presStyleIdx="4" presStyleCnt="27"/>
      <dgm:spPr/>
    </dgm:pt>
    <dgm:pt modelId="{F0661076-0EF0-4188-8F03-ECE6245D124B}" type="pres">
      <dgm:prSet presAssocID="{A8FB4C85-53D1-404D-9AA7-19D06DF3C8E0}" presName="sibTransNodeCircle" presStyleLbl="alignNode1" presStyleIdx="1" presStyleCnt="9">
        <dgm:presLayoutVars>
          <dgm:chMax val="0"/>
          <dgm:bulletEnabled/>
        </dgm:presLayoutVars>
      </dgm:prSet>
      <dgm:spPr/>
    </dgm:pt>
    <dgm:pt modelId="{77918DE3-5CF7-4382-BF0C-44E9E4C91ECC}" type="pres">
      <dgm:prSet presAssocID="{A8FB4C85-53D1-404D-9AA7-19D06DF3C8E0}" presName="spacerBetweenCircleAndCallout" presStyleCnt="0">
        <dgm:presLayoutVars/>
      </dgm:prSet>
      <dgm:spPr/>
    </dgm:pt>
    <dgm:pt modelId="{195169B3-F5BB-4428-A24C-AB55D0A87117}" type="pres">
      <dgm:prSet presAssocID="{DDF1463B-B7C0-4C49-B78B-E0DEA3E73688}" presName="nodeText" presStyleLbl="alignAccFollowNode1" presStyleIdx="5" presStyleCnt="27" custLinFactNeighborX="-1852" custLinFactNeighborY="-747">
        <dgm:presLayoutVars>
          <dgm:bulletEnabled val="1"/>
        </dgm:presLayoutVars>
      </dgm:prSet>
      <dgm:spPr/>
    </dgm:pt>
    <dgm:pt modelId="{1DA2F97A-E520-418C-8E44-01E1E93905A4}" type="pres">
      <dgm:prSet presAssocID="{A8FB4C85-53D1-404D-9AA7-19D06DF3C8E0}" presName="sibTransComposite" presStyleCnt="0"/>
      <dgm:spPr/>
    </dgm:pt>
    <dgm:pt modelId="{5B54C9B4-7E02-41E9-A566-73D046B65352}" type="pres">
      <dgm:prSet presAssocID="{961E6820-A585-47ED-A55C-10E751F2A96D}" presName="compositeNode" presStyleCnt="0"/>
      <dgm:spPr/>
    </dgm:pt>
    <dgm:pt modelId="{33933442-4BEE-4E72-A692-CFE003CF6C96}" type="pres">
      <dgm:prSet presAssocID="{961E6820-A585-47ED-A55C-10E751F2A96D}" presName="parTx" presStyleLbl="node1" presStyleIdx="0" presStyleCnt="0">
        <dgm:presLayoutVars>
          <dgm:chMax val="0"/>
          <dgm:chPref val="0"/>
          <dgm:bulletEnabled val="1"/>
        </dgm:presLayoutVars>
      </dgm:prSet>
      <dgm:spPr/>
    </dgm:pt>
    <dgm:pt modelId="{48962C58-FF1C-48A5-BA2D-8C7F3395D48F}" type="pres">
      <dgm:prSet presAssocID="{961E6820-A585-47ED-A55C-10E751F2A96D}" presName="parSh" presStyleCnt="0"/>
      <dgm:spPr/>
    </dgm:pt>
    <dgm:pt modelId="{7434F2DF-DEDB-4BC9-AE35-0F12A5140FD8}" type="pres">
      <dgm:prSet presAssocID="{961E6820-A585-47ED-A55C-10E751F2A96D}" presName="lineNode" presStyleLbl="alignAccFollowNode1" presStyleIdx="6" presStyleCnt="27"/>
      <dgm:spPr/>
    </dgm:pt>
    <dgm:pt modelId="{E41E9585-C812-4EF8-836D-9EDB08ABFA7D}" type="pres">
      <dgm:prSet presAssocID="{961E6820-A585-47ED-A55C-10E751F2A96D}" presName="lineArrowNode" presStyleLbl="alignAccFollowNode1" presStyleIdx="7" presStyleCnt="27"/>
      <dgm:spPr/>
    </dgm:pt>
    <dgm:pt modelId="{D3183F23-6B55-4B62-A406-A7DE156D05E5}" type="pres">
      <dgm:prSet presAssocID="{E65C0A82-5DC8-4839-8663-76B833943885}" presName="sibTransNodeCircle" presStyleLbl="alignNode1" presStyleIdx="2" presStyleCnt="9">
        <dgm:presLayoutVars>
          <dgm:chMax val="0"/>
          <dgm:bulletEnabled/>
        </dgm:presLayoutVars>
      </dgm:prSet>
      <dgm:spPr/>
    </dgm:pt>
    <dgm:pt modelId="{34E5D20F-E667-487D-9200-B2D439A85B3F}" type="pres">
      <dgm:prSet presAssocID="{E65C0A82-5DC8-4839-8663-76B833943885}" presName="spacerBetweenCircleAndCallout" presStyleCnt="0">
        <dgm:presLayoutVars/>
      </dgm:prSet>
      <dgm:spPr/>
    </dgm:pt>
    <dgm:pt modelId="{0C1CDA32-D654-4D3F-96B3-8E31BD179580}" type="pres">
      <dgm:prSet presAssocID="{961E6820-A585-47ED-A55C-10E751F2A96D}" presName="nodeText" presStyleLbl="alignAccFollowNode1" presStyleIdx="8" presStyleCnt="27">
        <dgm:presLayoutVars>
          <dgm:bulletEnabled val="1"/>
        </dgm:presLayoutVars>
      </dgm:prSet>
      <dgm:spPr/>
    </dgm:pt>
    <dgm:pt modelId="{AD801C68-01F1-40EA-84D5-921D92E1C2EE}" type="pres">
      <dgm:prSet presAssocID="{E65C0A82-5DC8-4839-8663-76B833943885}" presName="sibTransComposite" presStyleCnt="0"/>
      <dgm:spPr/>
    </dgm:pt>
    <dgm:pt modelId="{347D2997-C191-46D0-80C6-7FB4007A6786}" type="pres">
      <dgm:prSet presAssocID="{F72BB212-BAE1-4404-B843-2F7FD2E0C0DC}" presName="compositeNode" presStyleCnt="0"/>
      <dgm:spPr/>
    </dgm:pt>
    <dgm:pt modelId="{5C5E9285-EFE6-4007-9FEB-28F6F58385D6}" type="pres">
      <dgm:prSet presAssocID="{F72BB212-BAE1-4404-B843-2F7FD2E0C0DC}" presName="parTx" presStyleLbl="node1" presStyleIdx="0" presStyleCnt="0">
        <dgm:presLayoutVars>
          <dgm:chMax val="0"/>
          <dgm:chPref val="0"/>
          <dgm:bulletEnabled val="1"/>
        </dgm:presLayoutVars>
      </dgm:prSet>
      <dgm:spPr/>
    </dgm:pt>
    <dgm:pt modelId="{99508DA0-1367-4273-8FFE-FC15F41CEFD9}" type="pres">
      <dgm:prSet presAssocID="{F72BB212-BAE1-4404-B843-2F7FD2E0C0DC}" presName="parSh" presStyleCnt="0"/>
      <dgm:spPr/>
    </dgm:pt>
    <dgm:pt modelId="{D42E4E77-BCF5-481E-93F5-D241852F548F}" type="pres">
      <dgm:prSet presAssocID="{F72BB212-BAE1-4404-B843-2F7FD2E0C0DC}" presName="lineNode" presStyleLbl="alignAccFollowNode1" presStyleIdx="9" presStyleCnt="27"/>
      <dgm:spPr/>
    </dgm:pt>
    <dgm:pt modelId="{3E0909C7-9F79-45E6-A268-D6807CA68F65}" type="pres">
      <dgm:prSet presAssocID="{F72BB212-BAE1-4404-B843-2F7FD2E0C0DC}" presName="lineArrowNode" presStyleLbl="alignAccFollowNode1" presStyleIdx="10" presStyleCnt="27"/>
      <dgm:spPr/>
    </dgm:pt>
    <dgm:pt modelId="{BCF33153-FB64-4A32-8B5E-46EC0773DB3A}" type="pres">
      <dgm:prSet presAssocID="{854034EA-70F9-46F2-8332-3A8975F9E07B}" presName="sibTransNodeCircle" presStyleLbl="alignNode1" presStyleIdx="3" presStyleCnt="9">
        <dgm:presLayoutVars>
          <dgm:chMax val="0"/>
          <dgm:bulletEnabled/>
        </dgm:presLayoutVars>
      </dgm:prSet>
      <dgm:spPr/>
    </dgm:pt>
    <dgm:pt modelId="{73399962-4B22-47E1-BEF0-3B4A7EAAB417}" type="pres">
      <dgm:prSet presAssocID="{854034EA-70F9-46F2-8332-3A8975F9E07B}" presName="spacerBetweenCircleAndCallout" presStyleCnt="0">
        <dgm:presLayoutVars/>
      </dgm:prSet>
      <dgm:spPr/>
    </dgm:pt>
    <dgm:pt modelId="{3BDF2E42-7BAB-4E0A-8C1D-56693AA075A6}" type="pres">
      <dgm:prSet presAssocID="{F72BB212-BAE1-4404-B843-2F7FD2E0C0DC}" presName="nodeText" presStyleLbl="alignAccFollowNode1" presStyleIdx="11" presStyleCnt="27">
        <dgm:presLayoutVars>
          <dgm:bulletEnabled val="1"/>
        </dgm:presLayoutVars>
      </dgm:prSet>
      <dgm:spPr/>
    </dgm:pt>
    <dgm:pt modelId="{4B609E12-41A4-4A5E-A6E2-81C9B3A10040}" type="pres">
      <dgm:prSet presAssocID="{854034EA-70F9-46F2-8332-3A8975F9E07B}" presName="sibTransComposite" presStyleCnt="0"/>
      <dgm:spPr/>
    </dgm:pt>
    <dgm:pt modelId="{8C3C5D54-0D87-4DE2-BBC4-3F90A338F467}" type="pres">
      <dgm:prSet presAssocID="{F22347DF-B0A6-4DFB-994B-9F0AE939D739}" presName="compositeNode" presStyleCnt="0"/>
      <dgm:spPr/>
    </dgm:pt>
    <dgm:pt modelId="{1F826B4F-2516-4BB1-913B-082F094C66F4}" type="pres">
      <dgm:prSet presAssocID="{F22347DF-B0A6-4DFB-994B-9F0AE939D739}" presName="parTx" presStyleLbl="node1" presStyleIdx="0" presStyleCnt="0">
        <dgm:presLayoutVars>
          <dgm:chMax val="0"/>
          <dgm:chPref val="0"/>
          <dgm:bulletEnabled val="1"/>
        </dgm:presLayoutVars>
      </dgm:prSet>
      <dgm:spPr/>
    </dgm:pt>
    <dgm:pt modelId="{BE073060-87DD-474C-80BE-49B5D1771769}" type="pres">
      <dgm:prSet presAssocID="{F22347DF-B0A6-4DFB-994B-9F0AE939D739}" presName="parSh" presStyleCnt="0"/>
      <dgm:spPr/>
    </dgm:pt>
    <dgm:pt modelId="{B740F12F-F48A-4ADF-8A21-109909DDF757}" type="pres">
      <dgm:prSet presAssocID="{F22347DF-B0A6-4DFB-994B-9F0AE939D739}" presName="lineNode" presStyleLbl="alignAccFollowNode1" presStyleIdx="12" presStyleCnt="27"/>
      <dgm:spPr/>
    </dgm:pt>
    <dgm:pt modelId="{FE12F09A-02E5-4626-9B75-AF4D93720580}" type="pres">
      <dgm:prSet presAssocID="{F22347DF-B0A6-4DFB-994B-9F0AE939D739}" presName="lineArrowNode" presStyleLbl="alignAccFollowNode1" presStyleIdx="13" presStyleCnt="27"/>
      <dgm:spPr/>
    </dgm:pt>
    <dgm:pt modelId="{0E5E2418-B87D-4230-92C2-D66609BA71B0}" type="pres">
      <dgm:prSet presAssocID="{B45B3EE7-BE45-4A26-8283-1ADEA21863C2}" presName="sibTransNodeCircle" presStyleLbl="alignNode1" presStyleIdx="4" presStyleCnt="9">
        <dgm:presLayoutVars>
          <dgm:chMax val="0"/>
          <dgm:bulletEnabled/>
        </dgm:presLayoutVars>
      </dgm:prSet>
      <dgm:spPr/>
    </dgm:pt>
    <dgm:pt modelId="{13B5F623-3A84-45DA-ADC6-790D0D4035B6}" type="pres">
      <dgm:prSet presAssocID="{B45B3EE7-BE45-4A26-8283-1ADEA21863C2}" presName="spacerBetweenCircleAndCallout" presStyleCnt="0">
        <dgm:presLayoutVars/>
      </dgm:prSet>
      <dgm:spPr/>
    </dgm:pt>
    <dgm:pt modelId="{F348C37F-7487-4CEF-94E8-3348C15FF3B9}" type="pres">
      <dgm:prSet presAssocID="{F22347DF-B0A6-4DFB-994B-9F0AE939D739}" presName="nodeText" presStyleLbl="alignAccFollowNode1" presStyleIdx="14" presStyleCnt="27">
        <dgm:presLayoutVars>
          <dgm:bulletEnabled val="1"/>
        </dgm:presLayoutVars>
      </dgm:prSet>
      <dgm:spPr/>
    </dgm:pt>
    <dgm:pt modelId="{342EA5EF-1E9B-448A-8101-06F571C2214C}" type="pres">
      <dgm:prSet presAssocID="{B45B3EE7-BE45-4A26-8283-1ADEA21863C2}" presName="sibTransComposite" presStyleCnt="0"/>
      <dgm:spPr/>
    </dgm:pt>
    <dgm:pt modelId="{0E8180E4-447F-4259-9F20-A51457A53B4D}" type="pres">
      <dgm:prSet presAssocID="{1E96DC6C-D276-4873-8AC2-AA0EB439E6F4}" presName="compositeNode" presStyleCnt="0"/>
      <dgm:spPr/>
    </dgm:pt>
    <dgm:pt modelId="{04A055A3-5804-4508-A645-26185D12DA58}" type="pres">
      <dgm:prSet presAssocID="{1E96DC6C-D276-4873-8AC2-AA0EB439E6F4}" presName="parTx" presStyleLbl="node1" presStyleIdx="0" presStyleCnt="0">
        <dgm:presLayoutVars>
          <dgm:chMax val="0"/>
          <dgm:chPref val="0"/>
          <dgm:bulletEnabled val="1"/>
        </dgm:presLayoutVars>
      </dgm:prSet>
      <dgm:spPr/>
    </dgm:pt>
    <dgm:pt modelId="{B394D438-EB84-4902-9F09-2489196A336F}" type="pres">
      <dgm:prSet presAssocID="{1E96DC6C-D276-4873-8AC2-AA0EB439E6F4}" presName="parSh" presStyleCnt="0"/>
      <dgm:spPr/>
    </dgm:pt>
    <dgm:pt modelId="{00D07385-156A-4AF5-8A14-33E3998628AD}" type="pres">
      <dgm:prSet presAssocID="{1E96DC6C-D276-4873-8AC2-AA0EB439E6F4}" presName="lineNode" presStyleLbl="alignAccFollowNode1" presStyleIdx="15" presStyleCnt="27"/>
      <dgm:spPr/>
    </dgm:pt>
    <dgm:pt modelId="{6F8BAAFC-E1F6-401E-A95D-27D84E0AF52F}" type="pres">
      <dgm:prSet presAssocID="{1E96DC6C-D276-4873-8AC2-AA0EB439E6F4}" presName="lineArrowNode" presStyleLbl="alignAccFollowNode1" presStyleIdx="16" presStyleCnt="27"/>
      <dgm:spPr/>
    </dgm:pt>
    <dgm:pt modelId="{78317C95-CEFD-4289-8503-19D2294CAF34}" type="pres">
      <dgm:prSet presAssocID="{A0F7C9D9-C332-41BC-9759-35F8A0F8AF12}" presName="sibTransNodeCircle" presStyleLbl="alignNode1" presStyleIdx="5" presStyleCnt="9">
        <dgm:presLayoutVars>
          <dgm:chMax val="0"/>
          <dgm:bulletEnabled/>
        </dgm:presLayoutVars>
      </dgm:prSet>
      <dgm:spPr/>
    </dgm:pt>
    <dgm:pt modelId="{A14B1E43-8FB8-4760-A06C-185F8E59ED98}" type="pres">
      <dgm:prSet presAssocID="{A0F7C9D9-C332-41BC-9759-35F8A0F8AF12}" presName="spacerBetweenCircleAndCallout" presStyleCnt="0">
        <dgm:presLayoutVars/>
      </dgm:prSet>
      <dgm:spPr/>
    </dgm:pt>
    <dgm:pt modelId="{E66252D8-78A0-4742-981B-87A713D2CB89}" type="pres">
      <dgm:prSet presAssocID="{1E96DC6C-D276-4873-8AC2-AA0EB439E6F4}" presName="nodeText" presStyleLbl="alignAccFollowNode1" presStyleIdx="17" presStyleCnt="27">
        <dgm:presLayoutVars>
          <dgm:bulletEnabled val="1"/>
        </dgm:presLayoutVars>
      </dgm:prSet>
      <dgm:spPr/>
    </dgm:pt>
    <dgm:pt modelId="{FF574997-E678-469D-9C24-0BD37C899053}" type="pres">
      <dgm:prSet presAssocID="{A0F7C9D9-C332-41BC-9759-35F8A0F8AF12}" presName="sibTransComposite" presStyleCnt="0"/>
      <dgm:spPr/>
    </dgm:pt>
    <dgm:pt modelId="{E63AE05E-8E1E-46A2-858F-8CD54AE23DC1}" type="pres">
      <dgm:prSet presAssocID="{29CA2CFF-2DF1-4152-81F0-BA77DD7ACB2A}" presName="compositeNode" presStyleCnt="0"/>
      <dgm:spPr/>
    </dgm:pt>
    <dgm:pt modelId="{22462BEE-D96F-4F32-91CF-F0E61DAFCBB3}" type="pres">
      <dgm:prSet presAssocID="{29CA2CFF-2DF1-4152-81F0-BA77DD7ACB2A}" presName="parTx" presStyleLbl="node1" presStyleIdx="0" presStyleCnt="0">
        <dgm:presLayoutVars>
          <dgm:chMax val="0"/>
          <dgm:chPref val="0"/>
          <dgm:bulletEnabled val="1"/>
        </dgm:presLayoutVars>
      </dgm:prSet>
      <dgm:spPr/>
    </dgm:pt>
    <dgm:pt modelId="{334160BD-3002-4103-AB25-E9D08CB17336}" type="pres">
      <dgm:prSet presAssocID="{29CA2CFF-2DF1-4152-81F0-BA77DD7ACB2A}" presName="parSh" presStyleCnt="0"/>
      <dgm:spPr/>
    </dgm:pt>
    <dgm:pt modelId="{45E4C6CB-9434-4A03-9071-B7891846AEB1}" type="pres">
      <dgm:prSet presAssocID="{29CA2CFF-2DF1-4152-81F0-BA77DD7ACB2A}" presName="lineNode" presStyleLbl="alignAccFollowNode1" presStyleIdx="18" presStyleCnt="27"/>
      <dgm:spPr/>
    </dgm:pt>
    <dgm:pt modelId="{FCC2C427-ADF3-45AF-BA38-73BB99BFCAA2}" type="pres">
      <dgm:prSet presAssocID="{29CA2CFF-2DF1-4152-81F0-BA77DD7ACB2A}" presName="lineArrowNode" presStyleLbl="alignAccFollowNode1" presStyleIdx="19" presStyleCnt="27"/>
      <dgm:spPr/>
    </dgm:pt>
    <dgm:pt modelId="{C4F18312-01EA-47F2-BE15-6EF33F1BE616}" type="pres">
      <dgm:prSet presAssocID="{6D78F13B-9B2E-4797-A980-FEFBF0AF5074}" presName="sibTransNodeCircle" presStyleLbl="alignNode1" presStyleIdx="6" presStyleCnt="9">
        <dgm:presLayoutVars>
          <dgm:chMax val="0"/>
          <dgm:bulletEnabled/>
        </dgm:presLayoutVars>
      </dgm:prSet>
      <dgm:spPr/>
    </dgm:pt>
    <dgm:pt modelId="{7038331F-F820-4ECA-88CE-B70244B35B64}" type="pres">
      <dgm:prSet presAssocID="{6D78F13B-9B2E-4797-A980-FEFBF0AF5074}" presName="spacerBetweenCircleAndCallout" presStyleCnt="0">
        <dgm:presLayoutVars/>
      </dgm:prSet>
      <dgm:spPr/>
    </dgm:pt>
    <dgm:pt modelId="{FFF71330-3AB7-4F22-B811-845ED34DB3A6}" type="pres">
      <dgm:prSet presAssocID="{29CA2CFF-2DF1-4152-81F0-BA77DD7ACB2A}" presName="nodeText" presStyleLbl="alignAccFollowNode1" presStyleIdx="20" presStyleCnt="27">
        <dgm:presLayoutVars>
          <dgm:bulletEnabled val="1"/>
        </dgm:presLayoutVars>
      </dgm:prSet>
      <dgm:spPr/>
    </dgm:pt>
    <dgm:pt modelId="{43DE9992-29B7-4A02-B05F-1E80712CFACA}" type="pres">
      <dgm:prSet presAssocID="{6D78F13B-9B2E-4797-A980-FEFBF0AF5074}" presName="sibTransComposite" presStyleCnt="0"/>
      <dgm:spPr/>
    </dgm:pt>
    <dgm:pt modelId="{16F54EF8-7127-4867-8C4F-A8764386B77E}" type="pres">
      <dgm:prSet presAssocID="{59B9B72E-4969-4AB0-9F52-FC7BF6B41B61}" presName="compositeNode" presStyleCnt="0"/>
      <dgm:spPr/>
    </dgm:pt>
    <dgm:pt modelId="{BA08D434-BC36-4C0B-90CF-ABB203C2E5E2}" type="pres">
      <dgm:prSet presAssocID="{59B9B72E-4969-4AB0-9F52-FC7BF6B41B61}" presName="parTx" presStyleLbl="node1" presStyleIdx="0" presStyleCnt="0">
        <dgm:presLayoutVars>
          <dgm:chMax val="0"/>
          <dgm:chPref val="0"/>
          <dgm:bulletEnabled val="1"/>
        </dgm:presLayoutVars>
      </dgm:prSet>
      <dgm:spPr/>
    </dgm:pt>
    <dgm:pt modelId="{1602412E-D63F-475F-B6CC-FC36FDCB8EFA}" type="pres">
      <dgm:prSet presAssocID="{59B9B72E-4969-4AB0-9F52-FC7BF6B41B61}" presName="parSh" presStyleCnt="0"/>
      <dgm:spPr/>
    </dgm:pt>
    <dgm:pt modelId="{4989061D-C18F-499E-8F23-9E4B1430BF0C}" type="pres">
      <dgm:prSet presAssocID="{59B9B72E-4969-4AB0-9F52-FC7BF6B41B61}" presName="lineNode" presStyleLbl="alignAccFollowNode1" presStyleIdx="21" presStyleCnt="27"/>
      <dgm:spPr/>
    </dgm:pt>
    <dgm:pt modelId="{A30B4B16-07CE-43C0-81D0-2436D3C5BA2B}" type="pres">
      <dgm:prSet presAssocID="{59B9B72E-4969-4AB0-9F52-FC7BF6B41B61}" presName="lineArrowNode" presStyleLbl="alignAccFollowNode1" presStyleIdx="22" presStyleCnt="27"/>
      <dgm:spPr/>
    </dgm:pt>
    <dgm:pt modelId="{09A34D09-6A59-4AFF-A161-8BEE58345940}" type="pres">
      <dgm:prSet presAssocID="{CEF1AA76-1223-49A3-880B-D75A5468C2EB}" presName="sibTransNodeCircle" presStyleLbl="alignNode1" presStyleIdx="7" presStyleCnt="9">
        <dgm:presLayoutVars>
          <dgm:chMax val="0"/>
          <dgm:bulletEnabled/>
        </dgm:presLayoutVars>
      </dgm:prSet>
      <dgm:spPr/>
    </dgm:pt>
    <dgm:pt modelId="{D027DB89-C662-44AE-97D1-BD32083AEBBE}" type="pres">
      <dgm:prSet presAssocID="{CEF1AA76-1223-49A3-880B-D75A5468C2EB}" presName="spacerBetweenCircleAndCallout" presStyleCnt="0">
        <dgm:presLayoutVars/>
      </dgm:prSet>
      <dgm:spPr/>
    </dgm:pt>
    <dgm:pt modelId="{570C0B2B-08A2-4D46-82C3-3F6324D55BF9}" type="pres">
      <dgm:prSet presAssocID="{59B9B72E-4969-4AB0-9F52-FC7BF6B41B61}" presName="nodeText" presStyleLbl="alignAccFollowNode1" presStyleIdx="23" presStyleCnt="27">
        <dgm:presLayoutVars>
          <dgm:bulletEnabled val="1"/>
        </dgm:presLayoutVars>
      </dgm:prSet>
      <dgm:spPr/>
    </dgm:pt>
    <dgm:pt modelId="{9E90F5A1-97E8-4A77-B760-6C8F2BB9907F}" type="pres">
      <dgm:prSet presAssocID="{CEF1AA76-1223-49A3-880B-D75A5468C2EB}" presName="sibTransComposite" presStyleCnt="0"/>
      <dgm:spPr/>
    </dgm:pt>
    <dgm:pt modelId="{0EC323CA-B1FD-4FC9-9329-13893B45C3B0}" type="pres">
      <dgm:prSet presAssocID="{6B51D07D-FA29-4F2C-9E4A-DB95E914AC54}" presName="compositeNode" presStyleCnt="0"/>
      <dgm:spPr/>
    </dgm:pt>
    <dgm:pt modelId="{3B347269-F98C-4129-8402-3C20F7EF649C}" type="pres">
      <dgm:prSet presAssocID="{6B51D07D-FA29-4F2C-9E4A-DB95E914AC54}" presName="parTx" presStyleLbl="node1" presStyleIdx="0" presStyleCnt="0">
        <dgm:presLayoutVars>
          <dgm:chMax val="0"/>
          <dgm:chPref val="0"/>
          <dgm:bulletEnabled val="1"/>
        </dgm:presLayoutVars>
      </dgm:prSet>
      <dgm:spPr/>
    </dgm:pt>
    <dgm:pt modelId="{75FFE181-61A1-4E9D-8C2F-9575C6DC0FB6}" type="pres">
      <dgm:prSet presAssocID="{6B51D07D-FA29-4F2C-9E4A-DB95E914AC54}" presName="parSh" presStyleCnt="0"/>
      <dgm:spPr/>
    </dgm:pt>
    <dgm:pt modelId="{C1CFE208-B246-4C99-ADF9-45F7C97D21B1}" type="pres">
      <dgm:prSet presAssocID="{6B51D07D-FA29-4F2C-9E4A-DB95E914AC54}" presName="lineNode" presStyleLbl="alignAccFollowNode1" presStyleIdx="24" presStyleCnt="27"/>
      <dgm:spPr/>
    </dgm:pt>
    <dgm:pt modelId="{6E7479E1-CEC0-4D52-8B33-58F853F8A45C}" type="pres">
      <dgm:prSet presAssocID="{6B51D07D-FA29-4F2C-9E4A-DB95E914AC54}" presName="lineArrowNode" presStyleLbl="alignAccFollowNode1" presStyleIdx="25" presStyleCnt="27"/>
      <dgm:spPr/>
    </dgm:pt>
    <dgm:pt modelId="{4020EFE2-DD4B-4186-A4E7-9F0819A1CE1E}" type="pres">
      <dgm:prSet presAssocID="{C7B73139-A1E1-4196-A4EB-B1B2E415D82E}" presName="sibTransNodeCircle" presStyleLbl="alignNode1" presStyleIdx="8" presStyleCnt="9">
        <dgm:presLayoutVars>
          <dgm:chMax val="0"/>
          <dgm:bulletEnabled/>
        </dgm:presLayoutVars>
      </dgm:prSet>
      <dgm:spPr/>
    </dgm:pt>
    <dgm:pt modelId="{5451A932-719C-462F-896A-CDC04FAC608A}" type="pres">
      <dgm:prSet presAssocID="{C7B73139-A1E1-4196-A4EB-B1B2E415D82E}" presName="spacerBetweenCircleAndCallout" presStyleCnt="0">
        <dgm:presLayoutVars/>
      </dgm:prSet>
      <dgm:spPr/>
    </dgm:pt>
    <dgm:pt modelId="{3E15B065-EA62-494C-B9CD-41A1A91A8F10}" type="pres">
      <dgm:prSet presAssocID="{6B51D07D-FA29-4F2C-9E4A-DB95E914AC54}" presName="nodeText" presStyleLbl="alignAccFollowNode1" presStyleIdx="26" presStyleCnt="27">
        <dgm:presLayoutVars>
          <dgm:bulletEnabled val="1"/>
        </dgm:presLayoutVars>
      </dgm:prSet>
      <dgm:spPr/>
    </dgm:pt>
  </dgm:ptLst>
  <dgm:cxnLst>
    <dgm:cxn modelId="{05CAC700-5B76-4F3F-970E-19701D999E8E}" type="presOf" srcId="{59B9B72E-4969-4AB0-9F52-FC7BF6B41B61}" destId="{570C0B2B-08A2-4D46-82C3-3F6324D55BF9}" srcOrd="0" destOrd="0" presId="urn:microsoft.com/office/officeart/2016/7/layout/LinearArrowProcessNumbered"/>
    <dgm:cxn modelId="{92A9940B-D0D2-4901-9BC9-D5B0FD51764F}" srcId="{FF302522-C141-4264-B7F6-0E56EE41F0D9}" destId="{6B51D07D-FA29-4F2C-9E4A-DB95E914AC54}" srcOrd="8" destOrd="0" parTransId="{4696460E-0170-4DC4-B0F3-F12A56495C57}" sibTransId="{C7B73139-A1E1-4196-A4EB-B1B2E415D82E}"/>
    <dgm:cxn modelId="{3DE74117-24A4-4830-B8D3-0E23BEE0E0F3}" srcId="{FF302522-C141-4264-B7F6-0E56EE41F0D9}" destId="{04E5E19B-FB79-4DF3-A200-A59EC798A455}" srcOrd="0" destOrd="0" parTransId="{835F2A6C-BB5C-4B1C-9AA5-1C0251D4786E}" sibTransId="{483325D4-79DA-4CB6-9FBD-264C7B30E327}"/>
    <dgm:cxn modelId="{B6FBD617-24FE-43AC-AA47-1C36506F2FCF}" type="presOf" srcId="{DDF1463B-B7C0-4C49-B78B-E0DEA3E73688}" destId="{195169B3-F5BB-4428-A24C-AB55D0A87117}" srcOrd="0" destOrd="0" presId="urn:microsoft.com/office/officeart/2016/7/layout/LinearArrowProcessNumbered"/>
    <dgm:cxn modelId="{BEDDD83F-EFB1-4EE5-B3CA-BF39F4A1AAE2}" srcId="{FF302522-C141-4264-B7F6-0E56EE41F0D9}" destId="{1E96DC6C-D276-4873-8AC2-AA0EB439E6F4}" srcOrd="5" destOrd="0" parTransId="{86DB1136-6F4F-4B40-A28B-FB5A9B08C85F}" sibTransId="{A0F7C9D9-C332-41BC-9759-35F8A0F8AF12}"/>
    <dgm:cxn modelId="{55D6B85D-AB38-4A69-BD24-A96351B2C866}" type="presOf" srcId="{6B51D07D-FA29-4F2C-9E4A-DB95E914AC54}" destId="{3E15B065-EA62-494C-B9CD-41A1A91A8F10}" srcOrd="0" destOrd="0" presId="urn:microsoft.com/office/officeart/2016/7/layout/LinearArrowProcessNumbered"/>
    <dgm:cxn modelId="{1E45CC62-3D9B-4749-9A1C-F3E282A55153}" type="presOf" srcId="{854034EA-70F9-46F2-8332-3A8975F9E07B}" destId="{BCF33153-FB64-4A32-8B5E-46EC0773DB3A}" srcOrd="0" destOrd="0" presId="urn:microsoft.com/office/officeart/2016/7/layout/LinearArrowProcessNumbered"/>
    <dgm:cxn modelId="{46AE8D43-A853-4C07-8343-0C20DE02BB69}" type="presOf" srcId="{961E6820-A585-47ED-A55C-10E751F2A96D}" destId="{0C1CDA32-D654-4D3F-96B3-8E31BD179580}" srcOrd="0" destOrd="0" presId="urn:microsoft.com/office/officeart/2016/7/layout/LinearArrowProcessNumbered"/>
    <dgm:cxn modelId="{5E33AD49-7A93-427B-859B-3D20AC78CBEB}" type="presOf" srcId="{C7B73139-A1E1-4196-A4EB-B1B2E415D82E}" destId="{4020EFE2-DD4B-4186-A4E7-9F0819A1CE1E}" srcOrd="0" destOrd="0" presId="urn:microsoft.com/office/officeart/2016/7/layout/LinearArrowProcessNumbered"/>
    <dgm:cxn modelId="{E6B6F74A-894F-40D5-9585-0293E45BC55B}" srcId="{FF302522-C141-4264-B7F6-0E56EE41F0D9}" destId="{29CA2CFF-2DF1-4152-81F0-BA77DD7ACB2A}" srcOrd="6" destOrd="0" parTransId="{0A52E5F2-75C3-4010-9F4B-3C429F450C92}" sibTransId="{6D78F13B-9B2E-4797-A980-FEFBF0AF5074}"/>
    <dgm:cxn modelId="{212FE46E-947B-461D-BDAA-92B51A719950}" type="presOf" srcId="{F72BB212-BAE1-4404-B843-2F7FD2E0C0DC}" destId="{3BDF2E42-7BAB-4E0A-8C1D-56693AA075A6}" srcOrd="0" destOrd="0" presId="urn:microsoft.com/office/officeart/2016/7/layout/LinearArrowProcessNumbered"/>
    <dgm:cxn modelId="{936DD66F-25FA-410F-B4EB-0A7DA04DF8DE}" type="presOf" srcId="{6D78F13B-9B2E-4797-A980-FEFBF0AF5074}" destId="{C4F18312-01EA-47F2-BE15-6EF33F1BE616}" srcOrd="0" destOrd="0" presId="urn:microsoft.com/office/officeart/2016/7/layout/LinearArrowProcessNumbered"/>
    <dgm:cxn modelId="{A3C3A653-98D5-49D3-8EA4-8DFEE7A52754}" type="presOf" srcId="{A8FB4C85-53D1-404D-9AA7-19D06DF3C8E0}" destId="{F0661076-0EF0-4188-8F03-ECE6245D124B}" srcOrd="0" destOrd="0" presId="urn:microsoft.com/office/officeart/2016/7/layout/LinearArrowProcessNumbered"/>
    <dgm:cxn modelId="{964BDD59-94B3-4B76-AB09-F9DD7CBC5B29}" type="presOf" srcId="{04E5E19B-FB79-4DF3-A200-A59EC798A455}" destId="{58721FBA-917D-4E73-AD70-E066AAAAD03A}" srcOrd="0" destOrd="0" presId="urn:microsoft.com/office/officeart/2016/7/layout/LinearArrowProcessNumbered"/>
    <dgm:cxn modelId="{B66F7581-74E8-4778-AEE4-EB1577D39712}" srcId="{FF302522-C141-4264-B7F6-0E56EE41F0D9}" destId="{F72BB212-BAE1-4404-B843-2F7FD2E0C0DC}" srcOrd="3" destOrd="0" parTransId="{0AB86804-1096-4C36-AAA5-72B9F45DDC2A}" sibTransId="{854034EA-70F9-46F2-8332-3A8975F9E07B}"/>
    <dgm:cxn modelId="{36C0C084-24A0-4278-A351-2ADECC57CF33}" type="presOf" srcId="{E65C0A82-5DC8-4839-8663-76B833943885}" destId="{D3183F23-6B55-4B62-A406-A7DE156D05E5}" srcOrd="0" destOrd="0" presId="urn:microsoft.com/office/officeart/2016/7/layout/LinearArrowProcessNumbered"/>
    <dgm:cxn modelId="{5B1B348C-7A23-4967-860F-28E62EB32C6E}" type="presOf" srcId="{483325D4-79DA-4CB6-9FBD-264C7B30E327}" destId="{00673AE5-5812-487E-B28A-838F6FB72B26}" srcOrd="0" destOrd="0" presId="urn:microsoft.com/office/officeart/2016/7/layout/LinearArrowProcessNumbered"/>
    <dgm:cxn modelId="{B9FCA19A-4B4F-4170-9469-AB40FD262E9A}" srcId="{FF302522-C141-4264-B7F6-0E56EE41F0D9}" destId="{F22347DF-B0A6-4DFB-994B-9F0AE939D739}" srcOrd="4" destOrd="0" parTransId="{5D7DBABD-0365-4239-9EF4-083864383D82}" sibTransId="{B45B3EE7-BE45-4A26-8283-1ADEA21863C2}"/>
    <dgm:cxn modelId="{B124F5AB-8F6E-4C46-855C-12CD49050352}" type="presOf" srcId="{A0F7C9D9-C332-41BC-9759-35F8A0F8AF12}" destId="{78317C95-CEFD-4289-8503-19D2294CAF34}" srcOrd="0" destOrd="0" presId="urn:microsoft.com/office/officeart/2016/7/layout/LinearArrowProcessNumbered"/>
    <dgm:cxn modelId="{0B623AB1-E276-4945-B39F-E49DE5B61E24}" type="presOf" srcId="{B45B3EE7-BE45-4A26-8283-1ADEA21863C2}" destId="{0E5E2418-B87D-4230-92C2-D66609BA71B0}" srcOrd="0" destOrd="0" presId="urn:microsoft.com/office/officeart/2016/7/layout/LinearArrowProcessNumbered"/>
    <dgm:cxn modelId="{626B85C1-9359-4187-BA6C-2DC5743F6040}" type="presOf" srcId="{CEF1AA76-1223-49A3-880B-D75A5468C2EB}" destId="{09A34D09-6A59-4AFF-A161-8BEE58345940}" srcOrd="0" destOrd="0" presId="urn:microsoft.com/office/officeart/2016/7/layout/LinearArrowProcessNumbered"/>
    <dgm:cxn modelId="{91E900C2-337D-4020-BCF5-0163445374D4}" type="presOf" srcId="{F22347DF-B0A6-4DFB-994B-9F0AE939D739}" destId="{F348C37F-7487-4CEF-94E8-3348C15FF3B9}" srcOrd="0" destOrd="0" presId="urn:microsoft.com/office/officeart/2016/7/layout/LinearArrowProcessNumbered"/>
    <dgm:cxn modelId="{D30EE8CC-3081-40A3-AC39-DBF7CF014D84}" srcId="{FF302522-C141-4264-B7F6-0E56EE41F0D9}" destId="{961E6820-A585-47ED-A55C-10E751F2A96D}" srcOrd="2" destOrd="0" parTransId="{635C7C1E-C388-43FA-8447-47E01F000779}" sibTransId="{E65C0A82-5DC8-4839-8663-76B833943885}"/>
    <dgm:cxn modelId="{3A81F4CC-F9CE-4403-BBB5-D7A112FD1FA7}" type="presOf" srcId="{1E96DC6C-D276-4873-8AC2-AA0EB439E6F4}" destId="{E66252D8-78A0-4742-981B-87A713D2CB89}" srcOrd="0" destOrd="0" presId="urn:microsoft.com/office/officeart/2016/7/layout/LinearArrowProcessNumbered"/>
    <dgm:cxn modelId="{29211CD7-45F8-4F3F-959E-B51DFD27F87F}" srcId="{FF302522-C141-4264-B7F6-0E56EE41F0D9}" destId="{DDF1463B-B7C0-4C49-B78B-E0DEA3E73688}" srcOrd="1" destOrd="0" parTransId="{F37D5CD6-1232-4617-94C7-C15571171857}" sibTransId="{A8FB4C85-53D1-404D-9AA7-19D06DF3C8E0}"/>
    <dgm:cxn modelId="{964B3CD8-779C-461C-82CA-052114B8586B}" type="presOf" srcId="{29CA2CFF-2DF1-4152-81F0-BA77DD7ACB2A}" destId="{FFF71330-3AB7-4F22-B811-845ED34DB3A6}" srcOrd="0" destOrd="0" presId="urn:microsoft.com/office/officeart/2016/7/layout/LinearArrowProcessNumbered"/>
    <dgm:cxn modelId="{D8885EDC-57BB-4BB5-82A1-969CB1520E57}" srcId="{FF302522-C141-4264-B7F6-0E56EE41F0D9}" destId="{59B9B72E-4969-4AB0-9F52-FC7BF6B41B61}" srcOrd="7" destOrd="0" parTransId="{999F86DE-571F-474D-98D4-1F23B7D83120}" sibTransId="{CEF1AA76-1223-49A3-880B-D75A5468C2EB}"/>
    <dgm:cxn modelId="{6B112FDF-8927-4271-9B7B-7013C4D534F3}" type="presOf" srcId="{FF302522-C141-4264-B7F6-0E56EE41F0D9}" destId="{E5804201-1810-4A4E-B41C-A1F88BFB6E50}" srcOrd="0" destOrd="0" presId="urn:microsoft.com/office/officeart/2016/7/layout/LinearArrowProcessNumbered"/>
    <dgm:cxn modelId="{F206D046-9B03-405D-977A-4CEAFC839E85}" type="presParOf" srcId="{E5804201-1810-4A4E-B41C-A1F88BFB6E50}" destId="{5F9151FF-74B8-487C-B987-56B305F121A7}" srcOrd="0" destOrd="0" presId="urn:microsoft.com/office/officeart/2016/7/layout/LinearArrowProcessNumbered"/>
    <dgm:cxn modelId="{155F3CDE-C043-4A3C-AAE8-1F26E41DD937}" type="presParOf" srcId="{5F9151FF-74B8-487C-B987-56B305F121A7}" destId="{7C7FB7E2-7D45-4094-B339-6A76CA814478}" srcOrd="0" destOrd="0" presId="urn:microsoft.com/office/officeart/2016/7/layout/LinearArrowProcessNumbered"/>
    <dgm:cxn modelId="{04CF0EC3-996C-4D65-ACC8-726FCEF10BEC}" type="presParOf" srcId="{5F9151FF-74B8-487C-B987-56B305F121A7}" destId="{5DE3B177-1CC7-4083-9838-BE6E230459D1}" srcOrd="1" destOrd="0" presId="urn:microsoft.com/office/officeart/2016/7/layout/LinearArrowProcessNumbered"/>
    <dgm:cxn modelId="{0C16B6BA-1BD4-4D55-8D74-D2E3A4056151}" type="presParOf" srcId="{5DE3B177-1CC7-4083-9838-BE6E230459D1}" destId="{E99B8CFA-F539-46FA-97DC-F46C3939211E}" srcOrd="0" destOrd="0" presId="urn:microsoft.com/office/officeart/2016/7/layout/LinearArrowProcessNumbered"/>
    <dgm:cxn modelId="{B96F51CB-703B-40D1-9EDF-8E9AC8A366BA}" type="presParOf" srcId="{5DE3B177-1CC7-4083-9838-BE6E230459D1}" destId="{1C7BF079-DD7D-4F8B-A7D5-D01A1B4BE726}" srcOrd="1" destOrd="0" presId="urn:microsoft.com/office/officeart/2016/7/layout/LinearArrowProcessNumbered"/>
    <dgm:cxn modelId="{61BB9141-392E-499A-A9FF-AB68949D3A5E}" type="presParOf" srcId="{5DE3B177-1CC7-4083-9838-BE6E230459D1}" destId="{00673AE5-5812-487E-B28A-838F6FB72B26}" srcOrd="2" destOrd="0" presId="urn:microsoft.com/office/officeart/2016/7/layout/LinearArrowProcessNumbered"/>
    <dgm:cxn modelId="{A5230B9D-FC3A-4DD4-A2AE-B47C77876844}" type="presParOf" srcId="{5DE3B177-1CC7-4083-9838-BE6E230459D1}" destId="{CD26FE9E-7DCE-4F8D-8E81-A878E7E34D0C}" srcOrd="3" destOrd="0" presId="urn:microsoft.com/office/officeart/2016/7/layout/LinearArrowProcessNumbered"/>
    <dgm:cxn modelId="{3CAD2019-5029-4660-9B8E-A8710BEE6E2B}" type="presParOf" srcId="{5F9151FF-74B8-487C-B987-56B305F121A7}" destId="{58721FBA-917D-4E73-AD70-E066AAAAD03A}" srcOrd="2" destOrd="0" presId="urn:microsoft.com/office/officeart/2016/7/layout/LinearArrowProcessNumbered"/>
    <dgm:cxn modelId="{E98DF3A7-0468-4CBF-8A4A-A6C0CFEA3186}" type="presParOf" srcId="{E5804201-1810-4A4E-B41C-A1F88BFB6E50}" destId="{AE74425C-4846-4EDA-9DBC-B0942693DFA6}" srcOrd="1" destOrd="0" presId="urn:microsoft.com/office/officeart/2016/7/layout/LinearArrowProcessNumbered"/>
    <dgm:cxn modelId="{F9554FA2-531C-4B14-94DA-6C40F39AD7BA}" type="presParOf" srcId="{E5804201-1810-4A4E-B41C-A1F88BFB6E50}" destId="{DFA58B06-16BB-4C90-97B6-84F6D233FEB3}" srcOrd="2" destOrd="0" presId="urn:microsoft.com/office/officeart/2016/7/layout/LinearArrowProcessNumbered"/>
    <dgm:cxn modelId="{3363DFB7-C49B-4632-89B5-C0F09762BB6A}" type="presParOf" srcId="{DFA58B06-16BB-4C90-97B6-84F6D233FEB3}" destId="{1CFA245D-8E14-4210-B4B1-03AAC773A4E7}" srcOrd="0" destOrd="0" presId="urn:microsoft.com/office/officeart/2016/7/layout/LinearArrowProcessNumbered"/>
    <dgm:cxn modelId="{24C9B308-2089-4801-BDF8-FCC8BE499119}" type="presParOf" srcId="{DFA58B06-16BB-4C90-97B6-84F6D233FEB3}" destId="{7A3CE317-5FB4-4F2A-B719-AA6791AC64A1}" srcOrd="1" destOrd="0" presId="urn:microsoft.com/office/officeart/2016/7/layout/LinearArrowProcessNumbered"/>
    <dgm:cxn modelId="{06297867-F50B-4A1E-9D4A-22FB4AF7E81F}" type="presParOf" srcId="{7A3CE317-5FB4-4F2A-B719-AA6791AC64A1}" destId="{80E654EE-E778-4E57-9502-F962DDA98AB6}" srcOrd="0" destOrd="0" presId="urn:microsoft.com/office/officeart/2016/7/layout/LinearArrowProcessNumbered"/>
    <dgm:cxn modelId="{6E31A039-AF46-4E48-ADF7-F71AA5511A22}" type="presParOf" srcId="{7A3CE317-5FB4-4F2A-B719-AA6791AC64A1}" destId="{82780492-1FDA-4273-95A5-075C6F999D5A}" srcOrd="1" destOrd="0" presId="urn:microsoft.com/office/officeart/2016/7/layout/LinearArrowProcessNumbered"/>
    <dgm:cxn modelId="{3CDF7D4B-4256-4FA3-898B-2188A2583DF0}" type="presParOf" srcId="{7A3CE317-5FB4-4F2A-B719-AA6791AC64A1}" destId="{F0661076-0EF0-4188-8F03-ECE6245D124B}" srcOrd="2" destOrd="0" presId="urn:microsoft.com/office/officeart/2016/7/layout/LinearArrowProcessNumbered"/>
    <dgm:cxn modelId="{8A08BBBC-43EE-472C-8819-8BF30376B1E2}" type="presParOf" srcId="{7A3CE317-5FB4-4F2A-B719-AA6791AC64A1}" destId="{77918DE3-5CF7-4382-BF0C-44E9E4C91ECC}" srcOrd="3" destOrd="0" presId="urn:microsoft.com/office/officeart/2016/7/layout/LinearArrowProcessNumbered"/>
    <dgm:cxn modelId="{78044E8E-5181-4619-BBBF-1BA67006A71B}" type="presParOf" srcId="{DFA58B06-16BB-4C90-97B6-84F6D233FEB3}" destId="{195169B3-F5BB-4428-A24C-AB55D0A87117}" srcOrd="2" destOrd="0" presId="urn:microsoft.com/office/officeart/2016/7/layout/LinearArrowProcessNumbered"/>
    <dgm:cxn modelId="{514704F5-E8A6-4BCE-8975-B3232084DCD3}" type="presParOf" srcId="{E5804201-1810-4A4E-B41C-A1F88BFB6E50}" destId="{1DA2F97A-E520-418C-8E44-01E1E93905A4}" srcOrd="3" destOrd="0" presId="urn:microsoft.com/office/officeart/2016/7/layout/LinearArrowProcessNumbered"/>
    <dgm:cxn modelId="{B5F9AC7E-82A0-4778-B2FA-1D708D5E08C7}" type="presParOf" srcId="{E5804201-1810-4A4E-B41C-A1F88BFB6E50}" destId="{5B54C9B4-7E02-41E9-A566-73D046B65352}" srcOrd="4" destOrd="0" presId="urn:microsoft.com/office/officeart/2016/7/layout/LinearArrowProcessNumbered"/>
    <dgm:cxn modelId="{FF710BC0-19A2-4060-87D9-A50CD260734F}" type="presParOf" srcId="{5B54C9B4-7E02-41E9-A566-73D046B65352}" destId="{33933442-4BEE-4E72-A692-CFE003CF6C96}" srcOrd="0" destOrd="0" presId="urn:microsoft.com/office/officeart/2016/7/layout/LinearArrowProcessNumbered"/>
    <dgm:cxn modelId="{396ED127-6EF9-4D44-9BC4-FF17FBFCA2EF}" type="presParOf" srcId="{5B54C9B4-7E02-41E9-A566-73D046B65352}" destId="{48962C58-FF1C-48A5-BA2D-8C7F3395D48F}" srcOrd="1" destOrd="0" presId="urn:microsoft.com/office/officeart/2016/7/layout/LinearArrowProcessNumbered"/>
    <dgm:cxn modelId="{760278D2-79EF-4ABD-9AE2-0D073073CFC3}" type="presParOf" srcId="{48962C58-FF1C-48A5-BA2D-8C7F3395D48F}" destId="{7434F2DF-DEDB-4BC9-AE35-0F12A5140FD8}" srcOrd="0" destOrd="0" presId="urn:microsoft.com/office/officeart/2016/7/layout/LinearArrowProcessNumbered"/>
    <dgm:cxn modelId="{A484CA78-408D-40A6-96C8-B2C1176FE672}" type="presParOf" srcId="{48962C58-FF1C-48A5-BA2D-8C7F3395D48F}" destId="{E41E9585-C812-4EF8-836D-9EDB08ABFA7D}" srcOrd="1" destOrd="0" presId="urn:microsoft.com/office/officeart/2016/7/layout/LinearArrowProcessNumbered"/>
    <dgm:cxn modelId="{869D7100-CE04-4688-8485-D5DBF13CF8D5}" type="presParOf" srcId="{48962C58-FF1C-48A5-BA2D-8C7F3395D48F}" destId="{D3183F23-6B55-4B62-A406-A7DE156D05E5}" srcOrd="2" destOrd="0" presId="urn:microsoft.com/office/officeart/2016/7/layout/LinearArrowProcessNumbered"/>
    <dgm:cxn modelId="{FCD7D45B-7395-462E-A321-E6832B62012C}" type="presParOf" srcId="{48962C58-FF1C-48A5-BA2D-8C7F3395D48F}" destId="{34E5D20F-E667-487D-9200-B2D439A85B3F}" srcOrd="3" destOrd="0" presId="urn:microsoft.com/office/officeart/2016/7/layout/LinearArrowProcessNumbered"/>
    <dgm:cxn modelId="{3558D09B-3618-497D-8A0A-2DE2227C3275}" type="presParOf" srcId="{5B54C9B4-7E02-41E9-A566-73D046B65352}" destId="{0C1CDA32-D654-4D3F-96B3-8E31BD179580}" srcOrd="2" destOrd="0" presId="urn:microsoft.com/office/officeart/2016/7/layout/LinearArrowProcessNumbered"/>
    <dgm:cxn modelId="{F50513E7-65A9-4FF4-B2D9-5763A1CED972}" type="presParOf" srcId="{E5804201-1810-4A4E-B41C-A1F88BFB6E50}" destId="{AD801C68-01F1-40EA-84D5-921D92E1C2EE}" srcOrd="5" destOrd="0" presId="urn:microsoft.com/office/officeart/2016/7/layout/LinearArrowProcessNumbered"/>
    <dgm:cxn modelId="{BCECCDD9-14FB-471D-9069-BFE4877802C7}" type="presParOf" srcId="{E5804201-1810-4A4E-B41C-A1F88BFB6E50}" destId="{347D2997-C191-46D0-80C6-7FB4007A6786}" srcOrd="6" destOrd="0" presId="urn:microsoft.com/office/officeart/2016/7/layout/LinearArrowProcessNumbered"/>
    <dgm:cxn modelId="{794CB795-9260-4F78-9F49-81BDE89C1497}" type="presParOf" srcId="{347D2997-C191-46D0-80C6-7FB4007A6786}" destId="{5C5E9285-EFE6-4007-9FEB-28F6F58385D6}" srcOrd="0" destOrd="0" presId="urn:microsoft.com/office/officeart/2016/7/layout/LinearArrowProcessNumbered"/>
    <dgm:cxn modelId="{3F9D5857-4311-4165-AD68-A494DF01830B}" type="presParOf" srcId="{347D2997-C191-46D0-80C6-7FB4007A6786}" destId="{99508DA0-1367-4273-8FFE-FC15F41CEFD9}" srcOrd="1" destOrd="0" presId="urn:microsoft.com/office/officeart/2016/7/layout/LinearArrowProcessNumbered"/>
    <dgm:cxn modelId="{2277B370-2E2A-4068-8FAD-206BECA60675}" type="presParOf" srcId="{99508DA0-1367-4273-8FFE-FC15F41CEFD9}" destId="{D42E4E77-BCF5-481E-93F5-D241852F548F}" srcOrd="0" destOrd="0" presId="urn:microsoft.com/office/officeart/2016/7/layout/LinearArrowProcessNumbered"/>
    <dgm:cxn modelId="{D11D0B3D-E913-48FC-9F30-0C3972A39123}" type="presParOf" srcId="{99508DA0-1367-4273-8FFE-FC15F41CEFD9}" destId="{3E0909C7-9F79-45E6-A268-D6807CA68F65}" srcOrd="1" destOrd="0" presId="urn:microsoft.com/office/officeart/2016/7/layout/LinearArrowProcessNumbered"/>
    <dgm:cxn modelId="{441FFA4C-0E82-4E1A-97EC-D28A466E319A}" type="presParOf" srcId="{99508DA0-1367-4273-8FFE-FC15F41CEFD9}" destId="{BCF33153-FB64-4A32-8B5E-46EC0773DB3A}" srcOrd="2" destOrd="0" presId="urn:microsoft.com/office/officeart/2016/7/layout/LinearArrowProcessNumbered"/>
    <dgm:cxn modelId="{852B9316-37AD-4874-95F3-23B481C29A93}" type="presParOf" srcId="{99508DA0-1367-4273-8FFE-FC15F41CEFD9}" destId="{73399962-4B22-47E1-BEF0-3B4A7EAAB417}" srcOrd="3" destOrd="0" presId="urn:microsoft.com/office/officeart/2016/7/layout/LinearArrowProcessNumbered"/>
    <dgm:cxn modelId="{1836DF06-E0AD-4181-9663-8D60B51244C3}" type="presParOf" srcId="{347D2997-C191-46D0-80C6-7FB4007A6786}" destId="{3BDF2E42-7BAB-4E0A-8C1D-56693AA075A6}" srcOrd="2" destOrd="0" presId="urn:microsoft.com/office/officeart/2016/7/layout/LinearArrowProcessNumbered"/>
    <dgm:cxn modelId="{06161C40-6567-4434-B599-2A95D56343D6}" type="presParOf" srcId="{E5804201-1810-4A4E-B41C-A1F88BFB6E50}" destId="{4B609E12-41A4-4A5E-A6E2-81C9B3A10040}" srcOrd="7" destOrd="0" presId="urn:microsoft.com/office/officeart/2016/7/layout/LinearArrowProcessNumbered"/>
    <dgm:cxn modelId="{BF1B3A36-57D0-4B7E-94B6-A988474916A6}" type="presParOf" srcId="{E5804201-1810-4A4E-B41C-A1F88BFB6E50}" destId="{8C3C5D54-0D87-4DE2-BBC4-3F90A338F467}" srcOrd="8" destOrd="0" presId="urn:microsoft.com/office/officeart/2016/7/layout/LinearArrowProcessNumbered"/>
    <dgm:cxn modelId="{80699EC1-01E4-4D80-AECF-5125162A4766}" type="presParOf" srcId="{8C3C5D54-0D87-4DE2-BBC4-3F90A338F467}" destId="{1F826B4F-2516-4BB1-913B-082F094C66F4}" srcOrd="0" destOrd="0" presId="urn:microsoft.com/office/officeart/2016/7/layout/LinearArrowProcessNumbered"/>
    <dgm:cxn modelId="{8B5623B7-0AF3-43CA-BE68-16F274EF495D}" type="presParOf" srcId="{8C3C5D54-0D87-4DE2-BBC4-3F90A338F467}" destId="{BE073060-87DD-474C-80BE-49B5D1771769}" srcOrd="1" destOrd="0" presId="urn:microsoft.com/office/officeart/2016/7/layout/LinearArrowProcessNumbered"/>
    <dgm:cxn modelId="{D0949BD8-1536-491D-A5F1-1A476BE741DE}" type="presParOf" srcId="{BE073060-87DD-474C-80BE-49B5D1771769}" destId="{B740F12F-F48A-4ADF-8A21-109909DDF757}" srcOrd="0" destOrd="0" presId="urn:microsoft.com/office/officeart/2016/7/layout/LinearArrowProcessNumbered"/>
    <dgm:cxn modelId="{6120D63E-83D4-4D82-B995-635D4011EDB6}" type="presParOf" srcId="{BE073060-87DD-474C-80BE-49B5D1771769}" destId="{FE12F09A-02E5-4626-9B75-AF4D93720580}" srcOrd="1" destOrd="0" presId="urn:microsoft.com/office/officeart/2016/7/layout/LinearArrowProcessNumbered"/>
    <dgm:cxn modelId="{FC37CF15-2F76-480B-B0CD-2D19C1C636BA}" type="presParOf" srcId="{BE073060-87DD-474C-80BE-49B5D1771769}" destId="{0E5E2418-B87D-4230-92C2-D66609BA71B0}" srcOrd="2" destOrd="0" presId="urn:microsoft.com/office/officeart/2016/7/layout/LinearArrowProcessNumbered"/>
    <dgm:cxn modelId="{1CFDFAC9-A180-430D-A149-9B72D97E8131}" type="presParOf" srcId="{BE073060-87DD-474C-80BE-49B5D1771769}" destId="{13B5F623-3A84-45DA-ADC6-790D0D4035B6}" srcOrd="3" destOrd="0" presId="urn:microsoft.com/office/officeart/2016/7/layout/LinearArrowProcessNumbered"/>
    <dgm:cxn modelId="{87413198-D44B-4BC0-83BE-A8D26742BCC6}" type="presParOf" srcId="{8C3C5D54-0D87-4DE2-BBC4-3F90A338F467}" destId="{F348C37F-7487-4CEF-94E8-3348C15FF3B9}" srcOrd="2" destOrd="0" presId="urn:microsoft.com/office/officeart/2016/7/layout/LinearArrowProcessNumbered"/>
    <dgm:cxn modelId="{7A33B55B-E66A-4C00-B679-8616A201FBD8}" type="presParOf" srcId="{E5804201-1810-4A4E-B41C-A1F88BFB6E50}" destId="{342EA5EF-1E9B-448A-8101-06F571C2214C}" srcOrd="9" destOrd="0" presId="urn:microsoft.com/office/officeart/2016/7/layout/LinearArrowProcessNumbered"/>
    <dgm:cxn modelId="{F7DDD319-80CC-4297-8645-A7887BEDA519}" type="presParOf" srcId="{E5804201-1810-4A4E-B41C-A1F88BFB6E50}" destId="{0E8180E4-447F-4259-9F20-A51457A53B4D}" srcOrd="10" destOrd="0" presId="urn:microsoft.com/office/officeart/2016/7/layout/LinearArrowProcessNumbered"/>
    <dgm:cxn modelId="{6BC8E42D-051D-4F0D-903E-2FA1C2B9A1AE}" type="presParOf" srcId="{0E8180E4-447F-4259-9F20-A51457A53B4D}" destId="{04A055A3-5804-4508-A645-26185D12DA58}" srcOrd="0" destOrd="0" presId="urn:microsoft.com/office/officeart/2016/7/layout/LinearArrowProcessNumbered"/>
    <dgm:cxn modelId="{CCBB5FE6-CBC2-4FF9-BE54-F5093AD4E568}" type="presParOf" srcId="{0E8180E4-447F-4259-9F20-A51457A53B4D}" destId="{B394D438-EB84-4902-9F09-2489196A336F}" srcOrd="1" destOrd="0" presId="urn:microsoft.com/office/officeart/2016/7/layout/LinearArrowProcessNumbered"/>
    <dgm:cxn modelId="{4E4C99CA-6254-4E94-91BC-AB42469E6BDE}" type="presParOf" srcId="{B394D438-EB84-4902-9F09-2489196A336F}" destId="{00D07385-156A-4AF5-8A14-33E3998628AD}" srcOrd="0" destOrd="0" presId="urn:microsoft.com/office/officeart/2016/7/layout/LinearArrowProcessNumbered"/>
    <dgm:cxn modelId="{6DD2A54A-1EB8-4B71-999F-B8EED2362654}" type="presParOf" srcId="{B394D438-EB84-4902-9F09-2489196A336F}" destId="{6F8BAAFC-E1F6-401E-A95D-27D84E0AF52F}" srcOrd="1" destOrd="0" presId="urn:microsoft.com/office/officeart/2016/7/layout/LinearArrowProcessNumbered"/>
    <dgm:cxn modelId="{1E7B5550-83FB-4049-B32E-7F646B84EF40}" type="presParOf" srcId="{B394D438-EB84-4902-9F09-2489196A336F}" destId="{78317C95-CEFD-4289-8503-19D2294CAF34}" srcOrd="2" destOrd="0" presId="urn:microsoft.com/office/officeart/2016/7/layout/LinearArrowProcessNumbered"/>
    <dgm:cxn modelId="{F1A0B903-7FF8-486D-88EB-8211F126B49B}" type="presParOf" srcId="{B394D438-EB84-4902-9F09-2489196A336F}" destId="{A14B1E43-8FB8-4760-A06C-185F8E59ED98}" srcOrd="3" destOrd="0" presId="urn:microsoft.com/office/officeart/2016/7/layout/LinearArrowProcessNumbered"/>
    <dgm:cxn modelId="{5C43C385-032B-446E-9FEB-4A93D49EC1FB}" type="presParOf" srcId="{0E8180E4-447F-4259-9F20-A51457A53B4D}" destId="{E66252D8-78A0-4742-981B-87A713D2CB89}" srcOrd="2" destOrd="0" presId="urn:microsoft.com/office/officeart/2016/7/layout/LinearArrowProcessNumbered"/>
    <dgm:cxn modelId="{5604A28E-D8C5-4CEC-9B4C-D6D9AC38A51B}" type="presParOf" srcId="{E5804201-1810-4A4E-B41C-A1F88BFB6E50}" destId="{FF574997-E678-469D-9C24-0BD37C899053}" srcOrd="11" destOrd="0" presId="urn:microsoft.com/office/officeart/2016/7/layout/LinearArrowProcessNumbered"/>
    <dgm:cxn modelId="{C36091AC-2E1F-4951-AA29-672551FE54B7}" type="presParOf" srcId="{E5804201-1810-4A4E-B41C-A1F88BFB6E50}" destId="{E63AE05E-8E1E-46A2-858F-8CD54AE23DC1}" srcOrd="12" destOrd="0" presId="urn:microsoft.com/office/officeart/2016/7/layout/LinearArrowProcessNumbered"/>
    <dgm:cxn modelId="{A7CC73EE-FE07-41FA-9410-06DA3FF8EB85}" type="presParOf" srcId="{E63AE05E-8E1E-46A2-858F-8CD54AE23DC1}" destId="{22462BEE-D96F-4F32-91CF-F0E61DAFCBB3}" srcOrd="0" destOrd="0" presId="urn:microsoft.com/office/officeart/2016/7/layout/LinearArrowProcessNumbered"/>
    <dgm:cxn modelId="{55A87E42-BBC6-4E62-A6B9-EA630FA8C5D4}" type="presParOf" srcId="{E63AE05E-8E1E-46A2-858F-8CD54AE23DC1}" destId="{334160BD-3002-4103-AB25-E9D08CB17336}" srcOrd="1" destOrd="0" presId="urn:microsoft.com/office/officeart/2016/7/layout/LinearArrowProcessNumbered"/>
    <dgm:cxn modelId="{38E61649-0406-4415-974A-C5E99F1E6FFA}" type="presParOf" srcId="{334160BD-3002-4103-AB25-E9D08CB17336}" destId="{45E4C6CB-9434-4A03-9071-B7891846AEB1}" srcOrd="0" destOrd="0" presId="urn:microsoft.com/office/officeart/2016/7/layout/LinearArrowProcessNumbered"/>
    <dgm:cxn modelId="{37873037-B30B-4D41-80C1-AC7F9DE30257}" type="presParOf" srcId="{334160BD-3002-4103-AB25-E9D08CB17336}" destId="{FCC2C427-ADF3-45AF-BA38-73BB99BFCAA2}" srcOrd="1" destOrd="0" presId="urn:microsoft.com/office/officeart/2016/7/layout/LinearArrowProcessNumbered"/>
    <dgm:cxn modelId="{7EE4BB2E-8343-4E8A-8C9B-DE8ED3337845}" type="presParOf" srcId="{334160BD-3002-4103-AB25-E9D08CB17336}" destId="{C4F18312-01EA-47F2-BE15-6EF33F1BE616}" srcOrd="2" destOrd="0" presId="urn:microsoft.com/office/officeart/2016/7/layout/LinearArrowProcessNumbered"/>
    <dgm:cxn modelId="{53981A97-0A75-4044-A6E3-7CC0C6C6ABFF}" type="presParOf" srcId="{334160BD-3002-4103-AB25-E9D08CB17336}" destId="{7038331F-F820-4ECA-88CE-B70244B35B64}" srcOrd="3" destOrd="0" presId="urn:microsoft.com/office/officeart/2016/7/layout/LinearArrowProcessNumbered"/>
    <dgm:cxn modelId="{AD1ACD02-6276-42DE-AB3A-C488072CCCB9}" type="presParOf" srcId="{E63AE05E-8E1E-46A2-858F-8CD54AE23DC1}" destId="{FFF71330-3AB7-4F22-B811-845ED34DB3A6}" srcOrd="2" destOrd="0" presId="urn:microsoft.com/office/officeart/2016/7/layout/LinearArrowProcessNumbered"/>
    <dgm:cxn modelId="{2C965A28-1368-418F-B141-A98B51E53688}" type="presParOf" srcId="{E5804201-1810-4A4E-B41C-A1F88BFB6E50}" destId="{43DE9992-29B7-4A02-B05F-1E80712CFACA}" srcOrd="13" destOrd="0" presId="urn:microsoft.com/office/officeart/2016/7/layout/LinearArrowProcessNumbered"/>
    <dgm:cxn modelId="{936F3C1F-258D-4D42-AFF3-ED1BB16EA0D9}" type="presParOf" srcId="{E5804201-1810-4A4E-B41C-A1F88BFB6E50}" destId="{16F54EF8-7127-4867-8C4F-A8764386B77E}" srcOrd="14" destOrd="0" presId="urn:microsoft.com/office/officeart/2016/7/layout/LinearArrowProcessNumbered"/>
    <dgm:cxn modelId="{3DBC2A6E-DDF5-4AEC-8CD8-6A9F29D5ED7A}" type="presParOf" srcId="{16F54EF8-7127-4867-8C4F-A8764386B77E}" destId="{BA08D434-BC36-4C0B-90CF-ABB203C2E5E2}" srcOrd="0" destOrd="0" presId="urn:microsoft.com/office/officeart/2016/7/layout/LinearArrowProcessNumbered"/>
    <dgm:cxn modelId="{36E13378-CC25-4D6F-815C-25BF90704894}" type="presParOf" srcId="{16F54EF8-7127-4867-8C4F-A8764386B77E}" destId="{1602412E-D63F-475F-B6CC-FC36FDCB8EFA}" srcOrd="1" destOrd="0" presId="urn:microsoft.com/office/officeart/2016/7/layout/LinearArrowProcessNumbered"/>
    <dgm:cxn modelId="{86E6D521-E5C9-4722-8B3F-C5B38D2DA11F}" type="presParOf" srcId="{1602412E-D63F-475F-B6CC-FC36FDCB8EFA}" destId="{4989061D-C18F-499E-8F23-9E4B1430BF0C}" srcOrd="0" destOrd="0" presId="urn:microsoft.com/office/officeart/2016/7/layout/LinearArrowProcessNumbered"/>
    <dgm:cxn modelId="{47C5BE9C-8C21-411B-A7E8-3245D3AB3854}" type="presParOf" srcId="{1602412E-D63F-475F-B6CC-FC36FDCB8EFA}" destId="{A30B4B16-07CE-43C0-81D0-2436D3C5BA2B}" srcOrd="1" destOrd="0" presId="urn:microsoft.com/office/officeart/2016/7/layout/LinearArrowProcessNumbered"/>
    <dgm:cxn modelId="{76AC0249-2A4C-4CE8-9FE2-4953A3DC2842}" type="presParOf" srcId="{1602412E-D63F-475F-B6CC-FC36FDCB8EFA}" destId="{09A34D09-6A59-4AFF-A161-8BEE58345940}" srcOrd="2" destOrd="0" presId="urn:microsoft.com/office/officeart/2016/7/layout/LinearArrowProcessNumbered"/>
    <dgm:cxn modelId="{4F4333B1-9A07-417B-B18B-B96356F1C57A}" type="presParOf" srcId="{1602412E-D63F-475F-B6CC-FC36FDCB8EFA}" destId="{D027DB89-C662-44AE-97D1-BD32083AEBBE}" srcOrd="3" destOrd="0" presId="urn:microsoft.com/office/officeart/2016/7/layout/LinearArrowProcessNumbered"/>
    <dgm:cxn modelId="{821E0562-273E-4525-A87A-0F266166F615}" type="presParOf" srcId="{16F54EF8-7127-4867-8C4F-A8764386B77E}" destId="{570C0B2B-08A2-4D46-82C3-3F6324D55BF9}" srcOrd="2" destOrd="0" presId="urn:microsoft.com/office/officeart/2016/7/layout/LinearArrowProcessNumbered"/>
    <dgm:cxn modelId="{650E6FE9-2FDF-4D1C-B6E3-6AD6909C34D2}" type="presParOf" srcId="{E5804201-1810-4A4E-B41C-A1F88BFB6E50}" destId="{9E90F5A1-97E8-4A77-B760-6C8F2BB9907F}" srcOrd="15" destOrd="0" presId="urn:microsoft.com/office/officeart/2016/7/layout/LinearArrowProcessNumbered"/>
    <dgm:cxn modelId="{8C5759D4-3DA3-4990-9F4B-D4F0B98BB1DF}" type="presParOf" srcId="{E5804201-1810-4A4E-B41C-A1F88BFB6E50}" destId="{0EC323CA-B1FD-4FC9-9329-13893B45C3B0}" srcOrd="16" destOrd="0" presId="urn:microsoft.com/office/officeart/2016/7/layout/LinearArrowProcessNumbered"/>
    <dgm:cxn modelId="{983B753E-E07F-4DEC-84B3-382F5B983248}" type="presParOf" srcId="{0EC323CA-B1FD-4FC9-9329-13893B45C3B0}" destId="{3B347269-F98C-4129-8402-3C20F7EF649C}" srcOrd="0" destOrd="0" presId="urn:microsoft.com/office/officeart/2016/7/layout/LinearArrowProcessNumbered"/>
    <dgm:cxn modelId="{1EF71C28-2DF0-403A-B53C-35FCDEC8D185}" type="presParOf" srcId="{0EC323CA-B1FD-4FC9-9329-13893B45C3B0}" destId="{75FFE181-61A1-4E9D-8C2F-9575C6DC0FB6}" srcOrd="1" destOrd="0" presId="urn:microsoft.com/office/officeart/2016/7/layout/LinearArrowProcessNumbered"/>
    <dgm:cxn modelId="{1FCCD7D7-C37E-4AE4-9F41-33817F17EBD2}" type="presParOf" srcId="{75FFE181-61A1-4E9D-8C2F-9575C6DC0FB6}" destId="{C1CFE208-B246-4C99-ADF9-45F7C97D21B1}" srcOrd="0" destOrd="0" presId="urn:microsoft.com/office/officeart/2016/7/layout/LinearArrowProcessNumbered"/>
    <dgm:cxn modelId="{8487BC32-0E99-4C1E-9994-34E55B83F774}" type="presParOf" srcId="{75FFE181-61A1-4E9D-8C2F-9575C6DC0FB6}" destId="{6E7479E1-CEC0-4D52-8B33-58F853F8A45C}" srcOrd="1" destOrd="0" presId="urn:microsoft.com/office/officeart/2016/7/layout/LinearArrowProcessNumbered"/>
    <dgm:cxn modelId="{36B734AD-7BC4-4B66-9E2D-4C6A7BB9C3F8}" type="presParOf" srcId="{75FFE181-61A1-4E9D-8C2F-9575C6DC0FB6}" destId="{4020EFE2-DD4B-4186-A4E7-9F0819A1CE1E}" srcOrd="2" destOrd="0" presId="urn:microsoft.com/office/officeart/2016/7/layout/LinearArrowProcessNumbered"/>
    <dgm:cxn modelId="{DF867967-E2DB-4358-BA10-402799F449BC}" type="presParOf" srcId="{75FFE181-61A1-4E9D-8C2F-9575C6DC0FB6}" destId="{5451A932-719C-462F-896A-CDC04FAC608A}" srcOrd="3" destOrd="0" presId="urn:microsoft.com/office/officeart/2016/7/layout/LinearArrowProcessNumbered"/>
    <dgm:cxn modelId="{776780CA-5D25-42AF-BCA1-BD9A0948270F}" type="presParOf" srcId="{0EC323CA-B1FD-4FC9-9329-13893B45C3B0}" destId="{3E15B065-EA62-494C-B9CD-41A1A91A8F10}"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2F5A73-7A0C-48D9-9E02-CBE6EF3B368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52D4619-7FEB-441D-8D3E-A6824EAA206A}">
      <dgm:prSet custT="1"/>
      <dgm:spPr/>
      <dgm:t>
        <a:bodyPr/>
        <a:lstStyle/>
        <a:p>
          <a:r>
            <a:rPr lang="en-GB" sz="2000" dirty="0"/>
            <a:t>Clarity and accuracy (resolution, sample rate, frame rate, colour depth, contrast). </a:t>
          </a:r>
          <a:endParaRPr lang="en-US" sz="2000" dirty="0"/>
        </a:p>
      </dgm:t>
    </dgm:pt>
    <dgm:pt modelId="{91028AC4-2629-48B9-8EFB-92BA8C7C98DF}" type="parTrans" cxnId="{FDA34662-B9C6-4903-81F1-F79E28557797}">
      <dgm:prSet/>
      <dgm:spPr/>
      <dgm:t>
        <a:bodyPr/>
        <a:lstStyle/>
        <a:p>
          <a:endParaRPr lang="en-US"/>
        </a:p>
      </dgm:t>
    </dgm:pt>
    <dgm:pt modelId="{35F0F959-680C-4C36-934D-253151ECA4E1}" type="sibTrans" cxnId="{FDA34662-B9C6-4903-81F1-F79E28557797}">
      <dgm:prSet/>
      <dgm:spPr/>
      <dgm:t>
        <a:bodyPr/>
        <a:lstStyle/>
        <a:p>
          <a:endParaRPr lang="en-US"/>
        </a:p>
      </dgm:t>
    </dgm:pt>
    <dgm:pt modelId="{C751F44F-B981-467A-8AAE-D2F291703F5D}">
      <dgm:prSet custT="1"/>
      <dgm:spPr/>
      <dgm:t>
        <a:bodyPr/>
        <a:lstStyle/>
        <a:p>
          <a:r>
            <a:rPr lang="en-GB" sz="2000" dirty="0"/>
            <a:t>Noise: the less noise the better</a:t>
          </a:r>
          <a:endParaRPr lang="en-US" sz="2000" dirty="0"/>
        </a:p>
      </dgm:t>
    </dgm:pt>
    <dgm:pt modelId="{0E00A396-B943-4ECE-9D6F-831E731C7789}" type="parTrans" cxnId="{2610A37E-0B07-40C0-B15B-F451536544DE}">
      <dgm:prSet/>
      <dgm:spPr/>
      <dgm:t>
        <a:bodyPr/>
        <a:lstStyle/>
        <a:p>
          <a:endParaRPr lang="en-US"/>
        </a:p>
      </dgm:t>
    </dgm:pt>
    <dgm:pt modelId="{83A26735-9BB0-428B-AA5F-FD92DE9E63C3}" type="sibTrans" cxnId="{2610A37E-0B07-40C0-B15B-F451536544DE}">
      <dgm:prSet/>
      <dgm:spPr/>
      <dgm:t>
        <a:bodyPr/>
        <a:lstStyle/>
        <a:p>
          <a:endParaRPr lang="en-US"/>
        </a:p>
      </dgm:t>
    </dgm:pt>
    <dgm:pt modelId="{1E462932-F8D5-425E-9AB3-8223202FBD46}">
      <dgm:prSet custT="1"/>
      <dgm:spPr/>
      <dgm:t>
        <a:bodyPr/>
        <a:lstStyle/>
        <a:p>
          <a:r>
            <a:rPr lang="en-GB" sz="2000" dirty="0"/>
            <a:t>Speed: Higher the volume of printing the better</a:t>
          </a:r>
          <a:endParaRPr lang="en-US" sz="2000" dirty="0"/>
        </a:p>
      </dgm:t>
    </dgm:pt>
    <dgm:pt modelId="{89D93DCF-865E-4609-99F6-68533CD1B769}" type="parTrans" cxnId="{64C6ABA1-E7F9-48B7-B06B-251E7D4DE5E4}">
      <dgm:prSet/>
      <dgm:spPr/>
      <dgm:t>
        <a:bodyPr/>
        <a:lstStyle/>
        <a:p>
          <a:endParaRPr lang="en-US"/>
        </a:p>
      </dgm:t>
    </dgm:pt>
    <dgm:pt modelId="{D77CA964-C9E4-45B1-95E4-A0E93A5DDB5F}" type="sibTrans" cxnId="{64C6ABA1-E7F9-48B7-B06B-251E7D4DE5E4}">
      <dgm:prSet/>
      <dgm:spPr/>
      <dgm:t>
        <a:bodyPr/>
        <a:lstStyle/>
        <a:p>
          <a:endParaRPr lang="en-US"/>
        </a:p>
      </dgm:t>
    </dgm:pt>
    <dgm:pt modelId="{F0CF89FD-78A0-4CDC-BBF8-C58F43747D78}">
      <dgm:prSet custT="1"/>
      <dgm:spPr/>
      <dgm:t>
        <a:bodyPr/>
        <a:lstStyle/>
        <a:p>
          <a:r>
            <a:rPr lang="en-GB" sz="2000" dirty="0"/>
            <a:t>Automation: Better processing of real time environments. TV, sound systems</a:t>
          </a:r>
          <a:endParaRPr lang="en-US" sz="2000" dirty="0"/>
        </a:p>
      </dgm:t>
    </dgm:pt>
    <dgm:pt modelId="{5CA8A884-3D89-4185-A394-E92405234E91}" type="parTrans" cxnId="{76205FE0-4364-431A-A72F-DDAE454F3FCE}">
      <dgm:prSet/>
      <dgm:spPr/>
      <dgm:t>
        <a:bodyPr/>
        <a:lstStyle/>
        <a:p>
          <a:endParaRPr lang="en-US"/>
        </a:p>
      </dgm:t>
    </dgm:pt>
    <dgm:pt modelId="{9B4AB71E-DE4E-4047-A3D6-4B6F36C47D22}" type="sibTrans" cxnId="{76205FE0-4364-431A-A72F-DDAE454F3FCE}">
      <dgm:prSet/>
      <dgm:spPr/>
      <dgm:t>
        <a:bodyPr/>
        <a:lstStyle/>
        <a:p>
          <a:endParaRPr lang="en-US"/>
        </a:p>
      </dgm:t>
    </dgm:pt>
    <dgm:pt modelId="{9674A3EE-BFA9-44B8-AF1E-62D5AB8A1FCE}">
      <dgm:prSet custT="1"/>
      <dgm:spPr/>
      <dgm:t>
        <a:bodyPr/>
        <a:lstStyle/>
        <a:p>
          <a:r>
            <a:rPr lang="en-GB" sz="2000" dirty="0"/>
            <a:t>Configurable: devices can be customised. Double side printing.</a:t>
          </a:r>
          <a:endParaRPr lang="en-US" sz="2000" dirty="0"/>
        </a:p>
      </dgm:t>
    </dgm:pt>
    <dgm:pt modelId="{D9C993F0-25A8-4CE0-B1EA-E9B0733447AB}" type="parTrans" cxnId="{3595C7D8-F9FD-4B06-AAC9-0A4288CC294D}">
      <dgm:prSet/>
      <dgm:spPr/>
      <dgm:t>
        <a:bodyPr/>
        <a:lstStyle/>
        <a:p>
          <a:endParaRPr lang="en-US"/>
        </a:p>
      </dgm:t>
    </dgm:pt>
    <dgm:pt modelId="{75658AE3-F0CB-4085-BACF-ED03E4FF118C}" type="sibTrans" cxnId="{3595C7D8-F9FD-4B06-AAC9-0A4288CC294D}">
      <dgm:prSet/>
      <dgm:spPr/>
      <dgm:t>
        <a:bodyPr/>
        <a:lstStyle/>
        <a:p>
          <a:endParaRPr lang="en-US"/>
        </a:p>
      </dgm:t>
    </dgm:pt>
    <dgm:pt modelId="{F1591E42-76F5-4426-8296-DFB25AF8585F}" type="pres">
      <dgm:prSet presAssocID="{5C2F5A73-7A0C-48D9-9E02-CBE6EF3B3682}" presName="root" presStyleCnt="0">
        <dgm:presLayoutVars>
          <dgm:dir/>
          <dgm:resizeHandles val="exact"/>
        </dgm:presLayoutVars>
      </dgm:prSet>
      <dgm:spPr/>
    </dgm:pt>
    <dgm:pt modelId="{40BF4EF9-A9B5-4050-90AD-207EE0AB21B0}" type="pres">
      <dgm:prSet presAssocID="{A52D4619-7FEB-441D-8D3E-A6824EAA206A}" presName="compNode" presStyleCnt="0"/>
      <dgm:spPr/>
    </dgm:pt>
    <dgm:pt modelId="{4430519A-F001-4065-BA9E-F5C75FB2FFE2}" type="pres">
      <dgm:prSet presAssocID="{A52D4619-7FEB-441D-8D3E-A6824EAA206A}" presName="bgRect" presStyleLbl="bgShp" presStyleIdx="0" presStyleCnt="5"/>
      <dgm:spPr/>
    </dgm:pt>
    <dgm:pt modelId="{252B2774-B8EC-42F6-AAC1-DC687E5DABF0}" type="pres">
      <dgm:prSet presAssocID="{A52D4619-7FEB-441D-8D3E-A6824EAA206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B2825D94-9B54-425C-AB22-FDD52BEFA9BB}" type="pres">
      <dgm:prSet presAssocID="{A52D4619-7FEB-441D-8D3E-A6824EAA206A}" presName="spaceRect" presStyleCnt="0"/>
      <dgm:spPr/>
    </dgm:pt>
    <dgm:pt modelId="{FEED48D9-9D5B-4837-A51A-FB12210895B3}" type="pres">
      <dgm:prSet presAssocID="{A52D4619-7FEB-441D-8D3E-A6824EAA206A}" presName="parTx" presStyleLbl="revTx" presStyleIdx="0" presStyleCnt="5">
        <dgm:presLayoutVars>
          <dgm:chMax val="0"/>
          <dgm:chPref val="0"/>
        </dgm:presLayoutVars>
      </dgm:prSet>
      <dgm:spPr/>
    </dgm:pt>
    <dgm:pt modelId="{2C403E8B-D789-4F66-88C0-44B3A7D671A4}" type="pres">
      <dgm:prSet presAssocID="{35F0F959-680C-4C36-934D-253151ECA4E1}" presName="sibTrans" presStyleCnt="0"/>
      <dgm:spPr/>
    </dgm:pt>
    <dgm:pt modelId="{D61D645F-354E-47E8-85DB-B70421EB712C}" type="pres">
      <dgm:prSet presAssocID="{C751F44F-B981-467A-8AAE-D2F291703F5D}" presName="compNode" presStyleCnt="0"/>
      <dgm:spPr/>
    </dgm:pt>
    <dgm:pt modelId="{CF9E2586-C518-4FC0-B34A-56D1BBE626AF}" type="pres">
      <dgm:prSet presAssocID="{C751F44F-B981-467A-8AAE-D2F291703F5D}" presName="bgRect" presStyleLbl="bgShp" presStyleIdx="1" presStyleCnt="5"/>
      <dgm:spPr/>
    </dgm:pt>
    <dgm:pt modelId="{A96701A1-C18E-49A3-9046-6A960BD788FB}" type="pres">
      <dgm:prSet presAssocID="{C751F44F-B981-467A-8AAE-D2F291703F5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af"/>
        </a:ext>
      </dgm:extLst>
    </dgm:pt>
    <dgm:pt modelId="{1229D244-6819-4DA1-931F-0D910C07F093}" type="pres">
      <dgm:prSet presAssocID="{C751F44F-B981-467A-8AAE-D2F291703F5D}" presName="spaceRect" presStyleCnt="0"/>
      <dgm:spPr/>
    </dgm:pt>
    <dgm:pt modelId="{437973F2-867D-45DA-8E0D-C089456485F5}" type="pres">
      <dgm:prSet presAssocID="{C751F44F-B981-467A-8AAE-D2F291703F5D}" presName="parTx" presStyleLbl="revTx" presStyleIdx="1" presStyleCnt="5">
        <dgm:presLayoutVars>
          <dgm:chMax val="0"/>
          <dgm:chPref val="0"/>
        </dgm:presLayoutVars>
      </dgm:prSet>
      <dgm:spPr/>
    </dgm:pt>
    <dgm:pt modelId="{273B29B8-FA61-485A-918A-6C4B49891FD8}" type="pres">
      <dgm:prSet presAssocID="{83A26735-9BB0-428B-AA5F-FD92DE9E63C3}" presName="sibTrans" presStyleCnt="0"/>
      <dgm:spPr/>
    </dgm:pt>
    <dgm:pt modelId="{EFF11D89-3012-4F86-BDFD-99987BA5D8BF}" type="pres">
      <dgm:prSet presAssocID="{1E462932-F8D5-425E-9AB3-8223202FBD46}" presName="compNode" presStyleCnt="0"/>
      <dgm:spPr/>
    </dgm:pt>
    <dgm:pt modelId="{E6B0EF57-B0B5-4301-BE81-9238D04BAAD5}" type="pres">
      <dgm:prSet presAssocID="{1E462932-F8D5-425E-9AB3-8223202FBD46}" presName="bgRect" presStyleLbl="bgShp" presStyleIdx="2" presStyleCnt="5"/>
      <dgm:spPr/>
    </dgm:pt>
    <dgm:pt modelId="{30063F74-9AFD-41CC-BCC3-310A04AB42E0}" type="pres">
      <dgm:prSet presAssocID="{1E462932-F8D5-425E-9AB3-8223202FBD4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inter"/>
        </a:ext>
      </dgm:extLst>
    </dgm:pt>
    <dgm:pt modelId="{9737BD8F-838C-42B4-85EF-D67D431D4BDF}" type="pres">
      <dgm:prSet presAssocID="{1E462932-F8D5-425E-9AB3-8223202FBD46}" presName="spaceRect" presStyleCnt="0"/>
      <dgm:spPr/>
    </dgm:pt>
    <dgm:pt modelId="{0F7D52FA-5717-4C99-A2CA-38D6853FC4B7}" type="pres">
      <dgm:prSet presAssocID="{1E462932-F8D5-425E-9AB3-8223202FBD46}" presName="parTx" presStyleLbl="revTx" presStyleIdx="2" presStyleCnt="5">
        <dgm:presLayoutVars>
          <dgm:chMax val="0"/>
          <dgm:chPref val="0"/>
        </dgm:presLayoutVars>
      </dgm:prSet>
      <dgm:spPr/>
    </dgm:pt>
    <dgm:pt modelId="{E02DCE28-0347-465E-930E-230112BF5D24}" type="pres">
      <dgm:prSet presAssocID="{D77CA964-C9E4-45B1-95E4-A0E93A5DDB5F}" presName="sibTrans" presStyleCnt="0"/>
      <dgm:spPr/>
    </dgm:pt>
    <dgm:pt modelId="{A19FCFB8-65B8-4F23-B517-7533DE85FA48}" type="pres">
      <dgm:prSet presAssocID="{F0CF89FD-78A0-4CDC-BBF8-C58F43747D78}" presName="compNode" presStyleCnt="0"/>
      <dgm:spPr/>
    </dgm:pt>
    <dgm:pt modelId="{9C451BF9-1B31-4B1C-967E-58FC2341649D}" type="pres">
      <dgm:prSet presAssocID="{F0CF89FD-78A0-4CDC-BBF8-C58F43747D78}" presName="bgRect" presStyleLbl="bgShp" presStyleIdx="3" presStyleCnt="5"/>
      <dgm:spPr/>
    </dgm:pt>
    <dgm:pt modelId="{0D3124C0-AF06-4010-A265-9BFBCE29A617}" type="pres">
      <dgm:prSet presAssocID="{F0CF89FD-78A0-4CDC-BBF8-C58F43747D7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34544ECF-99D8-41C0-8E0F-FC504F1163DB}" type="pres">
      <dgm:prSet presAssocID="{F0CF89FD-78A0-4CDC-BBF8-C58F43747D78}" presName="spaceRect" presStyleCnt="0"/>
      <dgm:spPr/>
    </dgm:pt>
    <dgm:pt modelId="{3BBFD6FC-B7BD-448D-B948-7B26290EFEC9}" type="pres">
      <dgm:prSet presAssocID="{F0CF89FD-78A0-4CDC-BBF8-C58F43747D78}" presName="parTx" presStyleLbl="revTx" presStyleIdx="3" presStyleCnt="5">
        <dgm:presLayoutVars>
          <dgm:chMax val="0"/>
          <dgm:chPref val="0"/>
        </dgm:presLayoutVars>
      </dgm:prSet>
      <dgm:spPr/>
    </dgm:pt>
    <dgm:pt modelId="{DA163508-FD46-43F6-8F3D-64597D254A3A}" type="pres">
      <dgm:prSet presAssocID="{9B4AB71E-DE4E-4047-A3D6-4B6F36C47D22}" presName="sibTrans" presStyleCnt="0"/>
      <dgm:spPr/>
    </dgm:pt>
    <dgm:pt modelId="{F513CC46-FF69-4548-81D9-723864ACD9BA}" type="pres">
      <dgm:prSet presAssocID="{9674A3EE-BFA9-44B8-AF1E-62D5AB8A1FCE}" presName="compNode" presStyleCnt="0"/>
      <dgm:spPr/>
    </dgm:pt>
    <dgm:pt modelId="{EA891CB9-03F2-4A90-9F51-A5619E594142}" type="pres">
      <dgm:prSet presAssocID="{9674A3EE-BFA9-44B8-AF1E-62D5AB8A1FCE}" presName="bgRect" presStyleLbl="bgShp" presStyleIdx="4" presStyleCnt="5"/>
      <dgm:spPr/>
    </dgm:pt>
    <dgm:pt modelId="{12199027-960D-454D-A6D8-AB667BB44875}" type="pres">
      <dgm:prSet presAssocID="{9674A3EE-BFA9-44B8-AF1E-62D5AB8A1FC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ax"/>
        </a:ext>
      </dgm:extLst>
    </dgm:pt>
    <dgm:pt modelId="{FC4E18A7-1AD8-4CEB-ABB1-B7C7C35855DC}" type="pres">
      <dgm:prSet presAssocID="{9674A3EE-BFA9-44B8-AF1E-62D5AB8A1FCE}" presName="spaceRect" presStyleCnt="0"/>
      <dgm:spPr/>
    </dgm:pt>
    <dgm:pt modelId="{14B79D71-D78F-4CCB-9B90-413DF72F66B0}" type="pres">
      <dgm:prSet presAssocID="{9674A3EE-BFA9-44B8-AF1E-62D5AB8A1FCE}" presName="parTx" presStyleLbl="revTx" presStyleIdx="4" presStyleCnt="5">
        <dgm:presLayoutVars>
          <dgm:chMax val="0"/>
          <dgm:chPref val="0"/>
        </dgm:presLayoutVars>
      </dgm:prSet>
      <dgm:spPr/>
    </dgm:pt>
  </dgm:ptLst>
  <dgm:cxnLst>
    <dgm:cxn modelId="{E6CF435C-6856-4B7E-BEA3-8CEB6E600E80}" type="presOf" srcId="{F0CF89FD-78A0-4CDC-BBF8-C58F43747D78}" destId="{3BBFD6FC-B7BD-448D-B948-7B26290EFEC9}" srcOrd="0" destOrd="0" presId="urn:microsoft.com/office/officeart/2018/2/layout/IconVerticalSolidList"/>
    <dgm:cxn modelId="{FDA34662-B9C6-4903-81F1-F79E28557797}" srcId="{5C2F5A73-7A0C-48D9-9E02-CBE6EF3B3682}" destId="{A52D4619-7FEB-441D-8D3E-A6824EAA206A}" srcOrd="0" destOrd="0" parTransId="{91028AC4-2629-48B9-8EFB-92BA8C7C98DF}" sibTransId="{35F0F959-680C-4C36-934D-253151ECA4E1}"/>
    <dgm:cxn modelId="{E9C22955-305A-4EFE-B012-13A1EB1387A8}" type="presOf" srcId="{1E462932-F8D5-425E-9AB3-8223202FBD46}" destId="{0F7D52FA-5717-4C99-A2CA-38D6853FC4B7}" srcOrd="0" destOrd="0" presId="urn:microsoft.com/office/officeart/2018/2/layout/IconVerticalSolidList"/>
    <dgm:cxn modelId="{2610A37E-0B07-40C0-B15B-F451536544DE}" srcId="{5C2F5A73-7A0C-48D9-9E02-CBE6EF3B3682}" destId="{C751F44F-B981-467A-8AAE-D2F291703F5D}" srcOrd="1" destOrd="0" parTransId="{0E00A396-B943-4ECE-9D6F-831E731C7789}" sibTransId="{83A26735-9BB0-428B-AA5F-FD92DE9E63C3}"/>
    <dgm:cxn modelId="{0CBD4E84-2B36-45AF-BFF3-814870CE01A8}" type="presOf" srcId="{A52D4619-7FEB-441D-8D3E-A6824EAA206A}" destId="{FEED48D9-9D5B-4837-A51A-FB12210895B3}" srcOrd="0" destOrd="0" presId="urn:microsoft.com/office/officeart/2018/2/layout/IconVerticalSolidList"/>
    <dgm:cxn modelId="{64C6ABA1-E7F9-48B7-B06B-251E7D4DE5E4}" srcId="{5C2F5A73-7A0C-48D9-9E02-CBE6EF3B3682}" destId="{1E462932-F8D5-425E-9AB3-8223202FBD46}" srcOrd="2" destOrd="0" parTransId="{89D93DCF-865E-4609-99F6-68533CD1B769}" sibTransId="{D77CA964-C9E4-45B1-95E4-A0E93A5DDB5F}"/>
    <dgm:cxn modelId="{574C91CE-8403-46C4-BB12-7A8EA813257D}" type="presOf" srcId="{C751F44F-B981-467A-8AAE-D2F291703F5D}" destId="{437973F2-867D-45DA-8E0D-C089456485F5}" srcOrd="0" destOrd="0" presId="urn:microsoft.com/office/officeart/2018/2/layout/IconVerticalSolidList"/>
    <dgm:cxn modelId="{398872D0-0F06-49DC-A559-E861620B9C8B}" type="presOf" srcId="{5C2F5A73-7A0C-48D9-9E02-CBE6EF3B3682}" destId="{F1591E42-76F5-4426-8296-DFB25AF8585F}" srcOrd="0" destOrd="0" presId="urn:microsoft.com/office/officeart/2018/2/layout/IconVerticalSolidList"/>
    <dgm:cxn modelId="{E3620FD5-DEF0-45DD-86ED-0B6E66309050}" type="presOf" srcId="{9674A3EE-BFA9-44B8-AF1E-62D5AB8A1FCE}" destId="{14B79D71-D78F-4CCB-9B90-413DF72F66B0}" srcOrd="0" destOrd="0" presId="urn:microsoft.com/office/officeart/2018/2/layout/IconVerticalSolidList"/>
    <dgm:cxn modelId="{3595C7D8-F9FD-4B06-AAC9-0A4288CC294D}" srcId="{5C2F5A73-7A0C-48D9-9E02-CBE6EF3B3682}" destId="{9674A3EE-BFA9-44B8-AF1E-62D5AB8A1FCE}" srcOrd="4" destOrd="0" parTransId="{D9C993F0-25A8-4CE0-B1EA-E9B0733447AB}" sibTransId="{75658AE3-F0CB-4085-BACF-ED03E4FF118C}"/>
    <dgm:cxn modelId="{76205FE0-4364-431A-A72F-DDAE454F3FCE}" srcId="{5C2F5A73-7A0C-48D9-9E02-CBE6EF3B3682}" destId="{F0CF89FD-78A0-4CDC-BBF8-C58F43747D78}" srcOrd="3" destOrd="0" parTransId="{5CA8A884-3D89-4185-A394-E92405234E91}" sibTransId="{9B4AB71E-DE4E-4047-A3D6-4B6F36C47D22}"/>
    <dgm:cxn modelId="{50A75C13-0620-4B4F-9BC6-F2E49FDA34FB}" type="presParOf" srcId="{F1591E42-76F5-4426-8296-DFB25AF8585F}" destId="{40BF4EF9-A9B5-4050-90AD-207EE0AB21B0}" srcOrd="0" destOrd="0" presId="urn:microsoft.com/office/officeart/2018/2/layout/IconVerticalSolidList"/>
    <dgm:cxn modelId="{756A1E31-1E47-4C6A-A0FF-489278D3098E}" type="presParOf" srcId="{40BF4EF9-A9B5-4050-90AD-207EE0AB21B0}" destId="{4430519A-F001-4065-BA9E-F5C75FB2FFE2}" srcOrd="0" destOrd="0" presId="urn:microsoft.com/office/officeart/2018/2/layout/IconVerticalSolidList"/>
    <dgm:cxn modelId="{1BD30827-DD3B-4660-A24E-DE3153E1E6AA}" type="presParOf" srcId="{40BF4EF9-A9B5-4050-90AD-207EE0AB21B0}" destId="{252B2774-B8EC-42F6-AAC1-DC687E5DABF0}" srcOrd="1" destOrd="0" presId="urn:microsoft.com/office/officeart/2018/2/layout/IconVerticalSolidList"/>
    <dgm:cxn modelId="{A9AE0E49-9802-4535-9EA2-91232A8EE067}" type="presParOf" srcId="{40BF4EF9-A9B5-4050-90AD-207EE0AB21B0}" destId="{B2825D94-9B54-425C-AB22-FDD52BEFA9BB}" srcOrd="2" destOrd="0" presId="urn:microsoft.com/office/officeart/2018/2/layout/IconVerticalSolidList"/>
    <dgm:cxn modelId="{33AA6F5E-CC7D-4E4D-9A35-743090B60611}" type="presParOf" srcId="{40BF4EF9-A9B5-4050-90AD-207EE0AB21B0}" destId="{FEED48D9-9D5B-4837-A51A-FB12210895B3}" srcOrd="3" destOrd="0" presId="urn:microsoft.com/office/officeart/2018/2/layout/IconVerticalSolidList"/>
    <dgm:cxn modelId="{78E2F375-1E6F-4E10-9218-65151C86085D}" type="presParOf" srcId="{F1591E42-76F5-4426-8296-DFB25AF8585F}" destId="{2C403E8B-D789-4F66-88C0-44B3A7D671A4}" srcOrd="1" destOrd="0" presId="urn:microsoft.com/office/officeart/2018/2/layout/IconVerticalSolidList"/>
    <dgm:cxn modelId="{1EADA825-DDC8-40FC-8560-768AB410110B}" type="presParOf" srcId="{F1591E42-76F5-4426-8296-DFB25AF8585F}" destId="{D61D645F-354E-47E8-85DB-B70421EB712C}" srcOrd="2" destOrd="0" presId="urn:microsoft.com/office/officeart/2018/2/layout/IconVerticalSolidList"/>
    <dgm:cxn modelId="{E0A99FAF-977B-495B-809F-77418BD9C3DF}" type="presParOf" srcId="{D61D645F-354E-47E8-85DB-B70421EB712C}" destId="{CF9E2586-C518-4FC0-B34A-56D1BBE626AF}" srcOrd="0" destOrd="0" presId="urn:microsoft.com/office/officeart/2018/2/layout/IconVerticalSolidList"/>
    <dgm:cxn modelId="{F4E75BFF-87CD-4210-893A-D4049FE9312C}" type="presParOf" srcId="{D61D645F-354E-47E8-85DB-B70421EB712C}" destId="{A96701A1-C18E-49A3-9046-6A960BD788FB}" srcOrd="1" destOrd="0" presId="urn:microsoft.com/office/officeart/2018/2/layout/IconVerticalSolidList"/>
    <dgm:cxn modelId="{AEEFF992-5AE4-4F6F-8804-9F89D83DED1A}" type="presParOf" srcId="{D61D645F-354E-47E8-85DB-B70421EB712C}" destId="{1229D244-6819-4DA1-931F-0D910C07F093}" srcOrd="2" destOrd="0" presId="urn:microsoft.com/office/officeart/2018/2/layout/IconVerticalSolidList"/>
    <dgm:cxn modelId="{71DB22CC-A665-47B0-A4C0-39AA26C434D0}" type="presParOf" srcId="{D61D645F-354E-47E8-85DB-B70421EB712C}" destId="{437973F2-867D-45DA-8E0D-C089456485F5}" srcOrd="3" destOrd="0" presId="urn:microsoft.com/office/officeart/2018/2/layout/IconVerticalSolidList"/>
    <dgm:cxn modelId="{42D56369-F596-47E0-A81F-8DE9689B06D4}" type="presParOf" srcId="{F1591E42-76F5-4426-8296-DFB25AF8585F}" destId="{273B29B8-FA61-485A-918A-6C4B49891FD8}" srcOrd="3" destOrd="0" presId="urn:microsoft.com/office/officeart/2018/2/layout/IconVerticalSolidList"/>
    <dgm:cxn modelId="{393DCE1D-4CEE-4C93-8286-FCE45F1210C6}" type="presParOf" srcId="{F1591E42-76F5-4426-8296-DFB25AF8585F}" destId="{EFF11D89-3012-4F86-BDFD-99987BA5D8BF}" srcOrd="4" destOrd="0" presId="urn:microsoft.com/office/officeart/2018/2/layout/IconVerticalSolidList"/>
    <dgm:cxn modelId="{EE9A073E-6A0D-440F-BD4F-C2CECC080311}" type="presParOf" srcId="{EFF11D89-3012-4F86-BDFD-99987BA5D8BF}" destId="{E6B0EF57-B0B5-4301-BE81-9238D04BAAD5}" srcOrd="0" destOrd="0" presId="urn:microsoft.com/office/officeart/2018/2/layout/IconVerticalSolidList"/>
    <dgm:cxn modelId="{D9F97D39-47A4-4DA2-B829-4D2F69E081A3}" type="presParOf" srcId="{EFF11D89-3012-4F86-BDFD-99987BA5D8BF}" destId="{30063F74-9AFD-41CC-BCC3-310A04AB42E0}" srcOrd="1" destOrd="0" presId="urn:microsoft.com/office/officeart/2018/2/layout/IconVerticalSolidList"/>
    <dgm:cxn modelId="{36D67454-E9CA-46D1-AB8F-8488D16255B5}" type="presParOf" srcId="{EFF11D89-3012-4F86-BDFD-99987BA5D8BF}" destId="{9737BD8F-838C-42B4-85EF-D67D431D4BDF}" srcOrd="2" destOrd="0" presId="urn:microsoft.com/office/officeart/2018/2/layout/IconVerticalSolidList"/>
    <dgm:cxn modelId="{5185B0BE-2E06-4E93-8BD3-D0555D74C20D}" type="presParOf" srcId="{EFF11D89-3012-4F86-BDFD-99987BA5D8BF}" destId="{0F7D52FA-5717-4C99-A2CA-38D6853FC4B7}" srcOrd="3" destOrd="0" presId="urn:microsoft.com/office/officeart/2018/2/layout/IconVerticalSolidList"/>
    <dgm:cxn modelId="{58F7207D-E567-420C-B26C-5561A1698E09}" type="presParOf" srcId="{F1591E42-76F5-4426-8296-DFB25AF8585F}" destId="{E02DCE28-0347-465E-930E-230112BF5D24}" srcOrd="5" destOrd="0" presId="urn:microsoft.com/office/officeart/2018/2/layout/IconVerticalSolidList"/>
    <dgm:cxn modelId="{F97188E8-555D-4265-A03A-563BB7039B13}" type="presParOf" srcId="{F1591E42-76F5-4426-8296-DFB25AF8585F}" destId="{A19FCFB8-65B8-4F23-B517-7533DE85FA48}" srcOrd="6" destOrd="0" presId="urn:microsoft.com/office/officeart/2018/2/layout/IconVerticalSolidList"/>
    <dgm:cxn modelId="{7136E3F7-7A12-4734-BD22-C0AE7274A97B}" type="presParOf" srcId="{A19FCFB8-65B8-4F23-B517-7533DE85FA48}" destId="{9C451BF9-1B31-4B1C-967E-58FC2341649D}" srcOrd="0" destOrd="0" presId="urn:microsoft.com/office/officeart/2018/2/layout/IconVerticalSolidList"/>
    <dgm:cxn modelId="{B245D9A7-3CCF-4426-98FF-E76AF454A164}" type="presParOf" srcId="{A19FCFB8-65B8-4F23-B517-7533DE85FA48}" destId="{0D3124C0-AF06-4010-A265-9BFBCE29A617}" srcOrd="1" destOrd="0" presId="urn:microsoft.com/office/officeart/2018/2/layout/IconVerticalSolidList"/>
    <dgm:cxn modelId="{9D2E5761-D4EB-471A-97E7-97A9A289CD65}" type="presParOf" srcId="{A19FCFB8-65B8-4F23-B517-7533DE85FA48}" destId="{34544ECF-99D8-41C0-8E0F-FC504F1163DB}" srcOrd="2" destOrd="0" presId="urn:microsoft.com/office/officeart/2018/2/layout/IconVerticalSolidList"/>
    <dgm:cxn modelId="{B2FC69C4-F739-4529-AC31-A22FD6D70EFA}" type="presParOf" srcId="{A19FCFB8-65B8-4F23-B517-7533DE85FA48}" destId="{3BBFD6FC-B7BD-448D-B948-7B26290EFEC9}" srcOrd="3" destOrd="0" presId="urn:microsoft.com/office/officeart/2018/2/layout/IconVerticalSolidList"/>
    <dgm:cxn modelId="{51AABF5B-D9A1-4C3B-851C-290D90B4DB8F}" type="presParOf" srcId="{F1591E42-76F5-4426-8296-DFB25AF8585F}" destId="{DA163508-FD46-43F6-8F3D-64597D254A3A}" srcOrd="7" destOrd="0" presId="urn:microsoft.com/office/officeart/2018/2/layout/IconVerticalSolidList"/>
    <dgm:cxn modelId="{BDFC8D96-9EA7-472B-B820-03558622BB18}" type="presParOf" srcId="{F1591E42-76F5-4426-8296-DFB25AF8585F}" destId="{F513CC46-FF69-4548-81D9-723864ACD9BA}" srcOrd="8" destOrd="0" presId="urn:microsoft.com/office/officeart/2018/2/layout/IconVerticalSolidList"/>
    <dgm:cxn modelId="{C397CD49-141E-47CE-B7A6-B2F7CE009AB3}" type="presParOf" srcId="{F513CC46-FF69-4548-81D9-723864ACD9BA}" destId="{EA891CB9-03F2-4A90-9F51-A5619E594142}" srcOrd="0" destOrd="0" presId="urn:microsoft.com/office/officeart/2018/2/layout/IconVerticalSolidList"/>
    <dgm:cxn modelId="{8E79B527-5316-406A-9BA4-F695CD7D01A1}" type="presParOf" srcId="{F513CC46-FF69-4548-81D9-723864ACD9BA}" destId="{12199027-960D-454D-A6D8-AB667BB44875}" srcOrd="1" destOrd="0" presId="urn:microsoft.com/office/officeart/2018/2/layout/IconVerticalSolidList"/>
    <dgm:cxn modelId="{390C60FB-7159-47B4-9F90-37D2BD2C766E}" type="presParOf" srcId="{F513CC46-FF69-4548-81D9-723864ACD9BA}" destId="{FC4E18A7-1AD8-4CEB-ABB1-B7C7C35855DC}" srcOrd="2" destOrd="0" presId="urn:microsoft.com/office/officeart/2018/2/layout/IconVerticalSolidList"/>
    <dgm:cxn modelId="{C4543E68-3109-4C76-A9BB-2AB7FDE8F5A7}" type="presParOf" srcId="{F513CC46-FF69-4548-81D9-723864ACD9BA}" destId="{14B79D71-D78F-4CCB-9B90-413DF72F66B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49EC35-C6C8-4CCD-A678-A65F4F6203A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CF0668D-8EA0-41CC-B2B5-DC9F735D5161}">
      <dgm:prSet custT="1"/>
      <dgm:spPr/>
      <dgm:t>
        <a:bodyPr/>
        <a:lstStyle/>
        <a:p>
          <a:r>
            <a:rPr lang="en-GB" sz="2000" dirty="0"/>
            <a:t>Rotational Latency: Spin speed of HDD</a:t>
          </a:r>
          <a:endParaRPr lang="en-US" sz="2000" dirty="0"/>
        </a:p>
      </dgm:t>
    </dgm:pt>
    <dgm:pt modelId="{08477FC3-9D69-4BF1-BAC9-554522D51D69}" type="parTrans" cxnId="{CBF1F4D0-E0A4-43C4-9B83-FB5C5F6BF047}">
      <dgm:prSet/>
      <dgm:spPr/>
      <dgm:t>
        <a:bodyPr/>
        <a:lstStyle/>
        <a:p>
          <a:endParaRPr lang="en-US"/>
        </a:p>
      </dgm:t>
    </dgm:pt>
    <dgm:pt modelId="{B4E210BD-CCDB-42F8-9B19-2F0176E26AEE}" type="sibTrans" cxnId="{CBF1F4D0-E0A4-43C4-9B83-FB5C5F6BF047}">
      <dgm:prSet/>
      <dgm:spPr/>
      <dgm:t>
        <a:bodyPr/>
        <a:lstStyle/>
        <a:p>
          <a:endParaRPr lang="en-US"/>
        </a:p>
      </dgm:t>
    </dgm:pt>
    <dgm:pt modelId="{F76CEC9B-4002-477F-9B4B-5595EBEAEE82}">
      <dgm:prSet custT="1"/>
      <dgm:spPr/>
      <dgm:t>
        <a:bodyPr/>
        <a:lstStyle/>
        <a:p>
          <a:r>
            <a:rPr lang="en-GB" sz="2000" dirty="0"/>
            <a:t>Seek time: t</a:t>
          </a:r>
          <a:r>
            <a:rPr lang="en-GB" sz="2000" b="0" i="0" dirty="0"/>
            <a:t>he time it takes for the drive's head assembly positioned in the right location on the track to read/write data to a particular sector of the disk</a:t>
          </a:r>
          <a:endParaRPr lang="en-US" sz="2000" dirty="0"/>
        </a:p>
      </dgm:t>
    </dgm:pt>
    <dgm:pt modelId="{6308A00B-D29A-4FE4-8DF2-CEB9E94D9A8A}" type="parTrans" cxnId="{740E473C-5270-4BCA-B7DC-CB4F630425C8}">
      <dgm:prSet/>
      <dgm:spPr/>
      <dgm:t>
        <a:bodyPr/>
        <a:lstStyle/>
        <a:p>
          <a:endParaRPr lang="en-US"/>
        </a:p>
      </dgm:t>
    </dgm:pt>
    <dgm:pt modelId="{266FA06B-E2E7-4280-9D64-3407FF58226A}" type="sibTrans" cxnId="{740E473C-5270-4BCA-B7DC-CB4F630425C8}">
      <dgm:prSet/>
      <dgm:spPr/>
      <dgm:t>
        <a:bodyPr/>
        <a:lstStyle/>
        <a:p>
          <a:endParaRPr lang="en-US"/>
        </a:p>
      </dgm:t>
    </dgm:pt>
    <dgm:pt modelId="{798F1EEB-362A-4892-9611-77547076A5AA}">
      <dgm:prSet/>
      <dgm:spPr/>
      <dgm:t>
        <a:bodyPr/>
        <a:lstStyle/>
        <a:p>
          <a:r>
            <a:rPr lang="en-GB" dirty="0"/>
            <a:t>Data transfer: Speed of data transferred from HDD to controller (internal). From the disk controller to memory (external).</a:t>
          </a:r>
          <a:endParaRPr lang="en-US" dirty="0"/>
        </a:p>
      </dgm:t>
    </dgm:pt>
    <dgm:pt modelId="{7321FAD0-B714-48C4-A5FD-B2E50A896833}" type="parTrans" cxnId="{0E3F8214-7A87-45E8-A2F0-2EA46EFE8783}">
      <dgm:prSet/>
      <dgm:spPr/>
      <dgm:t>
        <a:bodyPr/>
        <a:lstStyle/>
        <a:p>
          <a:endParaRPr lang="en-US"/>
        </a:p>
      </dgm:t>
    </dgm:pt>
    <dgm:pt modelId="{0D95EC76-9C07-4932-8BFD-DA3DE7F3CFC8}" type="sibTrans" cxnId="{0E3F8214-7A87-45E8-A2F0-2EA46EFE8783}">
      <dgm:prSet/>
      <dgm:spPr/>
      <dgm:t>
        <a:bodyPr/>
        <a:lstStyle/>
        <a:p>
          <a:endParaRPr lang="en-US"/>
        </a:p>
      </dgm:t>
    </dgm:pt>
    <dgm:pt modelId="{25C8EEF0-00D7-41E9-9DF2-C509DB997333}">
      <dgm:prSet/>
      <dgm:spPr/>
      <dgm:t>
        <a:bodyPr/>
        <a:lstStyle/>
        <a:p>
          <a:r>
            <a:rPr lang="en-GB" dirty="0"/>
            <a:t>Fragmentation: Data dispersed across the storage medium. More fragmentation = slower access time.</a:t>
          </a:r>
          <a:endParaRPr lang="en-US" dirty="0"/>
        </a:p>
      </dgm:t>
    </dgm:pt>
    <dgm:pt modelId="{937D2E9B-E57F-480A-AA7B-6D44E7F0B2FB}" type="parTrans" cxnId="{FB70E0D2-91BD-4CF2-B2A4-DF52EE86BF8A}">
      <dgm:prSet/>
      <dgm:spPr/>
      <dgm:t>
        <a:bodyPr/>
        <a:lstStyle/>
        <a:p>
          <a:endParaRPr lang="en-US"/>
        </a:p>
      </dgm:t>
    </dgm:pt>
    <dgm:pt modelId="{9B88E531-6682-4D12-9222-7A80BF350182}" type="sibTrans" cxnId="{FB70E0D2-91BD-4CF2-B2A4-DF52EE86BF8A}">
      <dgm:prSet/>
      <dgm:spPr/>
      <dgm:t>
        <a:bodyPr/>
        <a:lstStyle/>
        <a:p>
          <a:endParaRPr lang="en-US"/>
        </a:p>
      </dgm:t>
    </dgm:pt>
    <dgm:pt modelId="{A4CC1184-72D1-48E6-B416-FBC519FA3816}" type="pres">
      <dgm:prSet presAssocID="{8949EC35-C6C8-4CCD-A678-A65F4F6203A0}" presName="root" presStyleCnt="0">
        <dgm:presLayoutVars>
          <dgm:dir/>
          <dgm:resizeHandles val="exact"/>
        </dgm:presLayoutVars>
      </dgm:prSet>
      <dgm:spPr/>
    </dgm:pt>
    <dgm:pt modelId="{191FB1F5-E825-45AB-9819-EEBB66EF1F7A}" type="pres">
      <dgm:prSet presAssocID="{6CF0668D-8EA0-41CC-B2B5-DC9F735D5161}" presName="compNode" presStyleCnt="0"/>
      <dgm:spPr/>
    </dgm:pt>
    <dgm:pt modelId="{AC8F44C9-D3C7-4FFD-954B-5AFC34FC597D}" type="pres">
      <dgm:prSet presAssocID="{6CF0668D-8EA0-41CC-B2B5-DC9F735D5161}" presName="bgRect" presStyleLbl="bgShp" presStyleIdx="0" presStyleCnt="4"/>
      <dgm:spPr/>
    </dgm:pt>
    <dgm:pt modelId="{5BE958F4-0460-4C85-BFF8-93BC2159EF51}" type="pres">
      <dgm:prSet presAssocID="{6CF0668D-8EA0-41CC-B2B5-DC9F735D51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ull Battery"/>
        </a:ext>
      </dgm:extLst>
    </dgm:pt>
    <dgm:pt modelId="{75297972-4948-4632-8AD7-A605E86861DC}" type="pres">
      <dgm:prSet presAssocID="{6CF0668D-8EA0-41CC-B2B5-DC9F735D5161}" presName="spaceRect" presStyleCnt="0"/>
      <dgm:spPr/>
    </dgm:pt>
    <dgm:pt modelId="{0DABD723-F010-4FA3-AF83-5E9A56242AC2}" type="pres">
      <dgm:prSet presAssocID="{6CF0668D-8EA0-41CC-B2B5-DC9F735D5161}" presName="parTx" presStyleLbl="revTx" presStyleIdx="0" presStyleCnt="4" custScaleX="104808">
        <dgm:presLayoutVars>
          <dgm:chMax val="0"/>
          <dgm:chPref val="0"/>
        </dgm:presLayoutVars>
      </dgm:prSet>
      <dgm:spPr/>
    </dgm:pt>
    <dgm:pt modelId="{032EDFDD-AB47-419C-AF2C-9083BAF3A678}" type="pres">
      <dgm:prSet presAssocID="{B4E210BD-CCDB-42F8-9B19-2F0176E26AEE}" presName="sibTrans" presStyleCnt="0"/>
      <dgm:spPr/>
    </dgm:pt>
    <dgm:pt modelId="{B382331D-572F-47BA-8301-470D5CF724C7}" type="pres">
      <dgm:prSet presAssocID="{F76CEC9B-4002-477F-9B4B-5595EBEAEE82}" presName="compNode" presStyleCnt="0"/>
      <dgm:spPr/>
    </dgm:pt>
    <dgm:pt modelId="{1EDC50FF-DCA4-4138-8509-4882648B4257}" type="pres">
      <dgm:prSet presAssocID="{F76CEC9B-4002-477F-9B4B-5595EBEAEE82}" presName="bgRect" presStyleLbl="bgShp" presStyleIdx="1" presStyleCnt="4"/>
      <dgm:spPr/>
    </dgm:pt>
    <dgm:pt modelId="{EE35FA1D-E5EE-48CA-A5D6-5262B5071BC0}" type="pres">
      <dgm:prSet presAssocID="{F76CEC9B-4002-477F-9B4B-5595EBEAEE8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CB116958-89E8-4C33-BEAC-A22917164A5D}" type="pres">
      <dgm:prSet presAssocID="{F76CEC9B-4002-477F-9B4B-5595EBEAEE82}" presName="spaceRect" presStyleCnt="0"/>
      <dgm:spPr/>
    </dgm:pt>
    <dgm:pt modelId="{628FE1CC-2FB1-4EDE-A465-57C6CAA77AA7}" type="pres">
      <dgm:prSet presAssocID="{F76CEC9B-4002-477F-9B4B-5595EBEAEE82}" presName="parTx" presStyleLbl="revTx" presStyleIdx="1" presStyleCnt="4" custScaleX="110864">
        <dgm:presLayoutVars>
          <dgm:chMax val="0"/>
          <dgm:chPref val="0"/>
        </dgm:presLayoutVars>
      </dgm:prSet>
      <dgm:spPr/>
    </dgm:pt>
    <dgm:pt modelId="{4677372C-6FE9-48DB-8315-CB82EDA1F01F}" type="pres">
      <dgm:prSet presAssocID="{266FA06B-E2E7-4280-9D64-3407FF58226A}" presName="sibTrans" presStyleCnt="0"/>
      <dgm:spPr/>
    </dgm:pt>
    <dgm:pt modelId="{9C70B704-B8AC-49E7-8CB1-96AA64FC6A7F}" type="pres">
      <dgm:prSet presAssocID="{798F1EEB-362A-4892-9611-77547076A5AA}" presName="compNode" presStyleCnt="0"/>
      <dgm:spPr/>
    </dgm:pt>
    <dgm:pt modelId="{936CB3BA-8493-4EC2-BC97-F45DA9DDE4DF}" type="pres">
      <dgm:prSet presAssocID="{798F1EEB-362A-4892-9611-77547076A5AA}" presName="bgRect" presStyleLbl="bgShp" presStyleIdx="2" presStyleCnt="4"/>
      <dgm:spPr/>
    </dgm:pt>
    <dgm:pt modelId="{EC19D0A1-1010-4ACB-8C1D-7DAB616069C6}" type="pres">
      <dgm:prSet presAssocID="{798F1EEB-362A-4892-9611-77547076A5A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2121F7CD-38EF-4C85-91EC-9B30994703CB}" type="pres">
      <dgm:prSet presAssocID="{798F1EEB-362A-4892-9611-77547076A5AA}" presName="spaceRect" presStyleCnt="0"/>
      <dgm:spPr/>
    </dgm:pt>
    <dgm:pt modelId="{64EC30F8-7C5F-43A3-84FB-2F20FC38311C}" type="pres">
      <dgm:prSet presAssocID="{798F1EEB-362A-4892-9611-77547076A5AA}" presName="parTx" presStyleLbl="revTx" presStyleIdx="2" presStyleCnt="4">
        <dgm:presLayoutVars>
          <dgm:chMax val="0"/>
          <dgm:chPref val="0"/>
        </dgm:presLayoutVars>
      </dgm:prSet>
      <dgm:spPr/>
    </dgm:pt>
    <dgm:pt modelId="{9557DA01-D285-44A3-9C26-ACAC752CAF98}" type="pres">
      <dgm:prSet presAssocID="{0D95EC76-9C07-4932-8BFD-DA3DE7F3CFC8}" presName="sibTrans" presStyleCnt="0"/>
      <dgm:spPr/>
    </dgm:pt>
    <dgm:pt modelId="{1683F7C6-28D7-4B43-AD2B-B9F7A6CD79E1}" type="pres">
      <dgm:prSet presAssocID="{25C8EEF0-00D7-41E9-9DF2-C509DB997333}" presName="compNode" presStyleCnt="0"/>
      <dgm:spPr/>
    </dgm:pt>
    <dgm:pt modelId="{9CA01538-6981-4200-882A-049B5E02F6F2}" type="pres">
      <dgm:prSet presAssocID="{25C8EEF0-00D7-41E9-9DF2-C509DB997333}" presName="bgRect" presStyleLbl="bgShp" presStyleIdx="3" presStyleCnt="4"/>
      <dgm:spPr/>
    </dgm:pt>
    <dgm:pt modelId="{DF706BD8-CAC8-4B56-A636-4AABC2AEA571}" type="pres">
      <dgm:prSet presAssocID="{25C8EEF0-00D7-41E9-9DF2-C509DB99733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nimize"/>
        </a:ext>
      </dgm:extLst>
    </dgm:pt>
    <dgm:pt modelId="{7AC58B17-5DC3-473A-B36F-DB06BA922524}" type="pres">
      <dgm:prSet presAssocID="{25C8EEF0-00D7-41E9-9DF2-C509DB997333}" presName="spaceRect" presStyleCnt="0"/>
      <dgm:spPr/>
    </dgm:pt>
    <dgm:pt modelId="{926DA05C-D5D6-4960-AF4D-51996247CEEA}" type="pres">
      <dgm:prSet presAssocID="{25C8EEF0-00D7-41E9-9DF2-C509DB997333}" presName="parTx" presStyleLbl="revTx" presStyleIdx="3" presStyleCnt="4">
        <dgm:presLayoutVars>
          <dgm:chMax val="0"/>
          <dgm:chPref val="0"/>
        </dgm:presLayoutVars>
      </dgm:prSet>
      <dgm:spPr/>
    </dgm:pt>
  </dgm:ptLst>
  <dgm:cxnLst>
    <dgm:cxn modelId="{0E3F8214-7A87-45E8-A2F0-2EA46EFE8783}" srcId="{8949EC35-C6C8-4CCD-A678-A65F4F6203A0}" destId="{798F1EEB-362A-4892-9611-77547076A5AA}" srcOrd="2" destOrd="0" parTransId="{7321FAD0-B714-48C4-A5FD-B2E50A896833}" sibTransId="{0D95EC76-9C07-4932-8BFD-DA3DE7F3CFC8}"/>
    <dgm:cxn modelId="{3949B729-7512-47E8-A919-52F39B4876EE}" type="presOf" srcId="{798F1EEB-362A-4892-9611-77547076A5AA}" destId="{64EC30F8-7C5F-43A3-84FB-2F20FC38311C}" srcOrd="0" destOrd="0" presId="urn:microsoft.com/office/officeart/2018/2/layout/IconVerticalSolidList"/>
    <dgm:cxn modelId="{740E473C-5270-4BCA-B7DC-CB4F630425C8}" srcId="{8949EC35-C6C8-4CCD-A678-A65F4F6203A0}" destId="{F76CEC9B-4002-477F-9B4B-5595EBEAEE82}" srcOrd="1" destOrd="0" parTransId="{6308A00B-D29A-4FE4-8DF2-CEB9E94D9A8A}" sibTransId="{266FA06B-E2E7-4280-9D64-3407FF58226A}"/>
    <dgm:cxn modelId="{F507053D-841C-42ED-AC16-F3CAD62778B0}" type="presOf" srcId="{F76CEC9B-4002-477F-9B4B-5595EBEAEE82}" destId="{628FE1CC-2FB1-4EDE-A465-57C6CAA77AA7}" srcOrd="0" destOrd="0" presId="urn:microsoft.com/office/officeart/2018/2/layout/IconVerticalSolidList"/>
    <dgm:cxn modelId="{A687085F-EE3B-4C45-BEE2-C8D8325702D1}" type="presOf" srcId="{25C8EEF0-00D7-41E9-9DF2-C509DB997333}" destId="{926DA05C-D5D6-4960-AF4D-51996247CEEA}" srcOrd="0" destOrd="0" presId="urn:microsoft.com/office/officeart/2018/2/layout/IconVerticalSolidList"/>
    <dgm:cxn modelId="{EA645080-B1E5-4383-B8A7-E1A4929A0D93}" type="presOf" srcId="{8949EC35-C6C8-4CCD-A678-A65F4F6203A0}" destId="{A4CC1184-72D1-48E6-B416-FBC519FA3816}" srcOrd="0" destOrd="0" presId="urn:microsoft.com/office/officeart/2018/2/layout/IconVerticalSolidList"/>
    <dgm:cxn modelId="{CBF1F4D0-E0A4-43C4-9B83-FB5C5F6BF047}" srcId="{8949EC35-C6C8-4CCD-A678-A65F4F6203A0}" destId="{6CF0668D-8EA0-41CC-B2B5-DC9F735D5161}" srcOrd="0" destOrd="0" parTransId="{08477FC3-9D69-4BF1-BAC9-554522D51D69}" sibTransId="{B4E210BD-CCDB-42F8-9B19-2F0176E26AEE}"/>
    <dgm:cxn modelId="{FB70E0D2-91BD-4CF2-B2A4-DF52EE86BF8A}" srcId="{8949EC35-C6C8-4CCD-A678-A65F4F6203A0}" destId="{25C8EEF0-00D7-41E9-9DF2-C509DB997333}" srcOrd="3" destOrd="0" parTransId="{937D2E9B-E57F-480A-AA7B-6D44E7F0B2FB}" sibTransId="{9B88E531-6682-4D12-9222-7A80BF350182}"/>
    <dgm:cxn modelId="{6A4324EB-77A7-4011-946A-9C528E12C539}" type="presOf" srcId="{6CF0668D-8EA0-41CC-B2B5-DC9F735D5161}" destId="{0DABD723-F010-4FA3-AF83-5E9A56242AC2}" srcOrd="0" destOrd="0" presId="urn:microsoft.com/office/officeart/2018/2/layout/IconVerticalSolidList"/>
    <dgm:cxn modelId="{77DB54A5-F38E-4018-B7BB-0453AD22DBA4}" type="presParOf" srcId="{A4CC1184-72D1-48E6-B416-FBC519FA3816}" destId="{191FB1F5-E825-45AB-9819-EEBB66EF1F7A}" srcOrd="0" destOrd="0" presId="urn:microsoft.com/office/officeart/2018/2/layout/IconVerticalSolidList"/>
    <dgm:cxn modelId="{E73A5712-3BE5-4343-81AF-C4F932EEAB7A}" type="presParOf" srcId="{191FB1F5-E825-45AB-9819-EEBB66EF1F7A}" destId="{AC8F44C9-D3C7-4FFD-954B-5AFC34FC597D}" srcOrd="0" destOrd="0" presId="urn:microsoft.com/office/officeart/2018/2/layout/IconVerticalSolidList"/>
    <dgm:cxn modelId="{138ECD94-7F56-4CE2-BD2A-CAC4B16AE8BF}" type="presParOf" srcId="{191FB1F5-E825-45AB-9819-EEBB66EF1F7A}" destId="{5BE958F4-0460-4C85-BFF8-93BC2159EF51}" srcOrd="1" destOrd="0" presId="urn:microsoft.com/office/officeart/2018/2/layout/IconVerticalSolidList"/>
    <dgm:cxn modelId="{E610B1ED-1535-4EDA-9F8E-A4D93458694C}" type="presParOf" srcId="{191FB1F5-E825-45AB-9819-EEBB66EF1F7A}" destId="{75297972-4948-4632-8AD7-A605E86861DC}" srcOrd="2" destOrd="0" presId="urn:microsoft.com/office/officeart/2018/2/layout/IconVerticalSolidList"/>
    <dgm:cxn modelId="{60D7EC5D-7FD0-4150-93BE-98A4AEBB8D45}" type="presParOf" srcId="{191FB1F5-E825-45AB-9819-EEBB66EF1F7A}" destId="{0DABD723-F010-4FA3-AF83-5E9A56242AC2}" srcOrd="3" destOrd="0" presId="urn:microsoft.com/office/officeart/2018/2/layout/IconVerticalSolidList"/>
    <dgm:cxn modelId="{10E090F1-DE4A-4E26-BF83-55B0F2515578}" type="presParOf" srcId="{A4CC1184-72D1-48E6-B416-FBC519FA3816}" destId="{032EDFDD-AB47-419C-AF2C-9083BAF3A678}" srcOrd="1" destOrd="0" presId="urn:microsoft.com/office/officeart/2018/2/layout/IconVerticalSolidList"/>
    <dgm:cxn modelId="{6ABE67F5-5E03-438D-9542-5341DB9406FD}" type="presParOf" srcId="{A4CC1184-72D1-48E6-B416-FBC519FA3816}" destId="{B382331D-572F-47BA-8301-470D5CF724C7}" srcOrd="2" destOrd="0" presId="urn:microsoft.com/office/officeart/2018/2/layout/IconVerticalSolidList"/>
    <dgm:cxn modelId="{F93481B9-74DF-4139-8A89-1A4A1777639E}" type="presParOf" srcId="{B382331D-572F-47BA-8301-470D5CF724C7}" destId="{1EDC50FF-DCA4-4138-8509-4882648B4257}" srcOrd="0" destOrd="0" presId="urn:microsoft.com/office/officeart/2018/2/layout/IconVerticalSolidList"/>
    <dgm:cxn modelId="{6F6A0DE2-C1F9-48D3-834B-9D5BB141315C}" type="presParOf" srcId="{B382331D-572F-47BA-8301-470D5CF724C7}" destId="{EE35FA1D-E5EE-48CA-A5D6-5262B5071BC0}" srcOrd="1" destOrd="0" presId="urn:microsoft.com/office/officeart/2018/2/layout/IconVerticalSolidList"/>
    <dgm:cxn modelId="{2F8184A6-1BD7-4ED3-929A-341FCE517FF4}" type="presParOf" srcId="{B382331D-572F-47BA-8301-470D5CF724C7}" destId="{CB116958-89E8-4C33-BEAC-A22917164A5D}" srcOrd="2" destOrd="0" presId="urn:microsoft.com/office/officeart/2018/2/layout/IconVerticalSolidList"/>
    <dgm:cxn modelId="{C4991DE6-A1CD-4B36-97DF-3128F9BF5A5C}" type="presParOf" srcId="{B382331D-572F-47BA-8301-470D5CF724C7}" destId="{628FE1CC-2FB1-4EDE-A465-57C6CAA77AA7}" srcOrd="3" destOrd="0" presId="urn:microsoft.com/office/officeart/2018/2/layout/IconVerticalSolidList"/>
    <dgm:cxn modelId="{B87334C8-6F1F-44CE-8F4D-35DE403AEA3F}" type="presParOf" srcId="{A4CC1184-72D1-48E6-B416-FBC519FA3816}" destId="{4677372C-6FE9-48DB-8315-CB82EDA1F01F}" srcOrd="3" destOrd="0" presId="urn:microsoft.com/office/officeart/2018/2/layout/IconVerticalSolidList"/>
    <dgm:cxn modelId="{B1D7B1E0-734A-4746-A301-112A90F33319}" type="presParOf" srcId="{A4CC1184-72D1-48E6-B416-FBC519FA3816}" destId="{9C70B704-B8AC-49E7-8CB1-96AA64FC6A7F}" srcOrd="4" destOrd="0" presId="urn:microsoft.com/office/officeart/2018/2/layout/IconVerticalSolidList"/>
    <dgm:cxn modelId="{38E94324-EBA7-4483-9F51-FA0DA20F725D}" type="presParOf" srcId="{9C70B704-B8AC-49E7-8CB1-96AA64FC6A7F}" destId="{936CB3BA-8493-4EC2-BC97-F45DA9DDE4DF}" srcOrd="0" destOrd="0" presId="urn:microsoft.com/office/officeart/2018/2/layout/IconVerticalSolidList"/>
    <dgm:cxn modelId="{6CCCF432-7421-4D22-AEC7-44584BCC75B3}" type="presParOf" srcId="{9C70B704-B8AC-49E7-8CB1-96AA64FC6A7F}" destId="{EC19D0A1-1010-4ACB-8C1D-7DAB616069C6}" srcOrd="1" destOrd="0" presId="urn:microsoft.com/office/officeart/2018/2/layout/IconVerticalSolidList"/>
    <dgm:cxn modelId="{B0D2492F-7D8E-4E8B-826B-5FEC05D38678}" type="presParOf" srcId="{9C70B704-B8AC-49E7-8CB1-96AA64FC6A7F}" destId="{2121F7CD-38EF-4C85-91EC-9B30994703CB}" srcOrd="2" destOrd="0" presId="urn:microsoft.com/office/officeart/2018/2/layout/IconVerticalSolidList"/>
    <dgm:cxn modelId="{AA614B8A-1193-4E1D-9E0B-16F96EF04F14}" type="presParOf" srcId="{9C70B704-B8AC-49E7-8CB1-96AA64FC6A7F}" destId="{64EC30F8-7C5F-43A3-84FB-2F20FC38311C}" srcOrd="3" destOrd="0" presId="urn:microsoft.com/office/officeart/2018/2/layout/IconVerticalSolidList"/>
    <dgm:cxn modelId="{3B25316B-9A95-4472-AFE4-99D5B9CEEC4C}" type="presParOf" srcId="{A4CC1184-72D1-48E6-B416-FBC519FA3816}" destId="{9557DA01-D285-44A3-9C26-ACAC752CAF98}" srcOrd="5" destOrd="0" presId="urn:microsoft.com/office/officeart/2018/2/layout/IconVerticalSolidList"/>
    <dgm:cxn modelId="{3E05881E-8D9B-4F57-8A64-003BE8AD4DFF}" type="presParOf" srcId="{A4CC1184-72D1-48E6-B416-FBC519FA3816}" destId="{1683F7C6-28D7-4B43-AD2B-B9F7A6CD79E1}" srcOrd="6" destOrd="0" presId="urn:microsoft.com/office/officeart/2018/2/layout/IconVerticalSolidList"/>
    <dgm:cxn modelId="{8241B40F-3845-4EB1-BC7A-C69F49AA6AA7}" type="presParOf" srcId="{1683F7C6-28D7-4B43-AD2B-B9F7A6CD79E1}" destId="{9CA01538-6981-4200-882A-049B5E02F6F2}" srcOrd="0" destOrd="0" presId="urn:microsoft.com/office/officeart/2018/2/layout/IconVerticalSolidList"/>
    <dgm:cxn modelId="{3374BD6E-5B6F-429E-A058-37A7F0068106}" type="presParOf" srcId="{1683F7C6-28D7-4B43-AD2B-B9F7A6CD79E1}" destId="{DF706BD8-CAC8-4B56-A636-4AABC2AEA571}" srcOrd="1" destOrd="0" presId="urn:microsoft.com/office/officeart/2018/2/layout/IconVerticalSolidList"/>
    <dgm:cxn modelId="{8E4B91FC-92CA-4E14-940E-DA37BE6ADBC1}" type="presParOf" srcId="{1683F7C6-28D7-4B43-AD2B-B9F7A6CD79E1}" destId="{7AC58B17-5DC3-473A-B36F-DB06BA922524}" srcOrd="2" destOrd="0" presId="urn:microsoft.com/office/officeart/2018/2/layout/IconVerticalSolidList"/>
    <dgm:cxn modelId="{FEF3CFA4-1976-45FA-B489-D4CD0DE0B427}" type="presParOf" srcId="{1683F7C6-28D7-4B43-AD2B-B9F7A6CD79E1}" destId="{926DA05C-D5D6-4960-AF4D-51996247CE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8CFA-F539-46FA-97DC-F46C3939211E}">
      <dsp:nvSpPr>
        <dsp:cNvPr id="0" name=""/>
        <dsp:cNvSpPr/>
      </dsp:nvSpPr>
      <dsp:spPr>
        <a:xfrm>
          <a:off x="622787" y="914964"/>
          <a:ext cx="492843" cy="71"/>
        </a:xfrm>
        <a:prstGeom prst="rect">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7BF079-DD7D-4F8B-A7D5-D01A1B4BE726}">
      <dsp:nvSpPr>
        <dsp:cNvPr id="0" name=""/>
        <dsp:cNvSpPr/>
      </dsp:nvSpPr>
      <dsp:spPr>
        <a:xfrm>
          <a:off x="1145201" y="873560"/>
          <a:ext cx="56676" cy="106557"/>
        </a:xfrm>
        <a:prstGeom prst="chevron">
          <a:avLst>
            <a:gd name="adj" fmla="val 90000"/>
          </a:avLst>
        </a:prstGeom>
        <a:solidFill>
          <a:schemeClr val="accent5">
            <a:tint val="40000"/>
            <a:alpha val="90000"/>
            <a:hueOff val="100206"/>
            <a:satOff val="184"/>
            <a:lumOff val="82"/>
            <a:alphaOff val="0"/>
          </a:schemeClr>
        </a:solidFill>
        <a:ln w="22225" cap="rnd" cmpd="sng" algn="ctr">
          <a:solidFill>
            <a:schemeClr val="accent5">
              <a:tint val="40000"/>
              <a:alpha val="90000"/>
              <a:hueOff val="100206"/>
              <a:satOff val="184"/>
              <a:lumOff val="82"/>
              <a:alphaOff val="0"/>
            </a:schemeClr>
          </a:solidFill>
          <a:prstDash val="solid"/>
        </a:ln>
        <a:effectLst/>
      </dsp:spPr>
      <dsp:style>
        <a:lnRef idx="2">
          <a:scrgbClr r="0" g="0" b="0"/>
        </a:lnRef>
        <a:fillRef idx="1">
          <a:scrgbClr r="0" g="0" b="0"/>
        </a:fillRef>
        <a:effectRef idx="0">
          <a:scrgbClr r="0" g="0" b="0"/>
        </a:effectRef>
        <a:fontRef idx="minor"/>
      </dsp:style>
    </dsp:sp>
    <dsp:sp modelId="{00673AE5-5812-487E-B28A-838F6FB72B26}">
      <dsp:nvSpPr>
        <dsp:cNvPr id="0" name=""/>
        <dsp:cNvSpPr/>
      </dsp:nvSpPr>
      <dsp:spPr>
        <a:xfrm>
          <a:off x="347986" y="701804"/>
          <a:ext cx="426392" cy="426392"/>
        </a:xfrm>
        <a:prstGeom prst="ellipse">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1</a:t>
          </a:r>
        </a:p>
      </dsp:txBody>
      <dsp:txXfrm>
        <a:off x="410430" y="764248"/>
        <a:ext cx="301504" cy="301504"/>
      </dsp:txXfrm>
    </dsp:sp>
    <dsp:sp modelId="{58721FBA-917D-4E73-AD70-E066AAAAD03A}">
      <dsp:nvSpPr>
        <dsp:cNvPr id="0" name=""/>
        <dsp:cNvSpPr/>
      </dsp:nvSpPr>
      <dsp:spPr>
        <a:xfrm>
          <a:off x="6733" y="1293794"/>
          <a:ext cx="1108897" cy="1965600"/>
        </a:xfrm>
        <a:prstGeom prst="upArrowCallout">
          <a:avLst>
            <a:gd name="adj1" fmla="val 50000"/>
            <a:gd name="adj2" fmla="val 20000"/>
            <a:gd name="adj3" fmla="val 20000"/>
            <a:gd name="adj4" fmla="val 100000"/>
          </a:avLst>
        </a:prstGeom>
        <a:solidFill>
          <a:schemeClr val="accent5">
            <a:tint val="40000"/>
            <a:alpha val="90000"/>
            <a:hueOff val="200412"/>
            <a:satOff val="369"/>
            <a:lumOff val="163"/>
            <a:alphaOff val="0"/>
          </a:schemeClr>
        </a:solidFill>
        <a:ln w="22225" cap="rnd" cmpd="sng" algn="ctr">
          <a:solidFill>
            <a:schemeClr val="accent5">
              <a:tint val="40000"/>
              <a:alpha val="90000"/>
              <a:hueOff val="200412"/>
              <a:satOff val="369"/>
              <a:lumOff val="1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1" tIns="165100" rIns="87471" bIns="165100" numCol="1" spcCol="1270" anchor="t" anchorCtr="0">
          <a:noAutofit/>
        </a:bodyPr>
        <a:lstStyle/>
        <a:p>
          <a:pPr marL="0" lvl="0" indent="0" algn="l" defTabSz="488950">
            <a:lnSpc>
              <a:spcPct val="90000"/>
            </a:lnSpc>
            <a:spcBef>
              <a:spcPct val="0"/>
            </a:spcBef>
            <a:spcAft>
              <a:spcPct val="35000"/>
            </a:spcAft>
            <a:buNone/>
          </a:pPr>
          <a:r>
            <a:rPr lang="en-GB" sz="1100" kern="1200"/>
            <a:t>SOC is the packaging of all the necessary electronic circuits and parts for a 'system' (such as a handheld gaming device) onto a single integrated circuit or microchip. </a:t>
          </a:r>
          <a:endParaRPr lang="en-US" sz="1100" kern="1200"/>
        </a:p>
      </dsp:txBody>
      <dsp:txXfrm>
        <a:off x="6733" y="1515573"/>
        <a:ext cx="1108897" cy="1743821"/>
      </dsp:txXfrm>
    </dsp:sp>
    <dsp:sp modelId="{80E654EE-E778-4E57-9502-F962DDA98AB6}">
      <dsp:nvSpPr>
        <dsp:cNvPr id="0" name=""/>
        <dsp:cNvSpPr/>
      </dsp:nvSpPr>
      <dsp:spPr>
        <a:xfrm>
          <a:off x="1238841" y="914966"/>
          <a:ext cx="1108897" cy="72"/>
        </a:xfrm>
        <a:prstGeom prst="rect">
          <a:avLst/>
        </a:prstGeom>
        <a:solidFill>
          <a:schemeClr val="accent5">
            <a:tint val="40000"/>
            <a:alpha val="90000"/>
            <a:hueOff val="300617"/>
            <a:satOff val="553"/>
            <a:lumOff val="245"/>
            <a:alphaOff val="0"/>
          </a:schemeClr>
        </a:solidFill>
        <a:ln w="22225" cap="rnd" cmpd="sng" algn="ctr">
          <a:solidFill>
            <a:schemeClr val="accent5">
              <a:tint val="40000"/>
              <a:alpha val="90000"/>
              <a:hueOff val="300617"/>
              <a:satOff val="553"/>
              <a:lumOff val="245"/>
              <a:alphaOff val="0"/>
            </a:schemeClr>
          </a:solidFill>
          <a:prstDash val="solid"/>
        </a:ln>
        <a:effectLst/>
      </dsp:spPr>
      <dsp:style>
        <a:lnRef idx="2">
          <a:scrgbClr r="0" g="0" b="0"/>
        </a:lnRef>
        <a:fillRef idx="1">
          <a:scrgbClr r="0" g="0" b="0"/>
        </a:fillRef>
        <a:effectRef idx="0">
          <a:scrgbClr r="0" g="0" b="0"/>
        </a:effectRef>
        <a:fontRef idx="minor"/>
      </dsp:style>
    </dsp:sp>
    <dsp:sp modelId="{82780492-1FDA-4273-95A5-075C6F999D5A}">
      <dsp:nvSpPr>
        <dsp:cNvPr id="0" name=""/>
        <dsp:cNvSpPr/>
      </dsp:nvSpPr>
      <dsp:spPr>
        <a:xfrm>
          <a:off x="2377310" y="873562"/>
          <a:ext cx="56676" cy="106559"/>
        </a:xfrm>
        <a:prstGeom prst="chevron">
          <a:avLst>
            <a:gd name="adj" fmla="val 90000"/>
          </a:avLst>
        </a:prstGeom>
        <a:solidFill>
          <a:schemeClr val="accent5">
            <a:tint val="40000"/>
            <a:alpha val="90000"/>
            <a:hueOff val="400823"/>
            <a:satOff val="738"/>
            <a:lumOff val="327"/>
            <a:alphaOff val="0"/>
          </a:schemeClr>
        </a:solidFill>
        <a:ln w="22225" cap="rnd" cmpd="sng" algn="ctr">
          <a:solidFill>
            <a:schemeClr val="accent5">
              <a:tint val="40000"/>
              <a:alpha val="90000"/>
              <a:hueOff val="400823"/>
              <a:satOff val="738"/>
              <a:lumOff val="327"/>
              <a:alphaOff val="0"/>
            </a:schemeClr>
          </a:solidFill>
          <a:prstDash val="solid"/>
        </a:ln>
        <a:effectLst/>
      </dsp:spPr>
      <dsp:style>
        <a:lnRef idx="2">
          <a:scrgbClr r="0" g="0" b="0"/>
        </a:lnRef>
        <a:fillRef idx="1">
          <a:scrgbClr r="0" g="0" b="0"/>
        </a:fillRef>
        <a:effectRef idx="0">
          <a:scrgbClr r="0" g="0" b="0"/>
        </a:effectRef>
        <a:fontRef idx="minor"/>
      </dsp:style>
    </dsp:sp>
    <dsp:sp modelId="{F0661076-0EF0-4188-8F03-ECE6245D124B}">
      <dsp:nvSpPr>
        <dsp:cNvPr id="0" name=""/>
        <dsp:cNvSpPr/>
      </dsp:nvSpPr>
      <dsp:spPr>
        <a:xfrm>
          <a:off x="1580094" y="701806"/>
          <a:ext cx="426392" cy="426392"/>
        </a:xfrm>
        <a:prstGeom prst="ellipse">
          <a:avLst/>
        </a:prstGeom>
        <a:solidFill>
          <a:schemeClr val="accent5">
            <a:hueOff val="294598"/>
            <a:satOff val="-1409"/>
            <a:lumOff val="1544"/>
            <a:alphaOff val="0"/>
          </a:schemeClr>
        </a:solidFill>
        <a:ln w="22225" cap="rnd" cmpd="sng" algn="ctr">
          <a:solidFill>
            <a:schemeClr val="accent5">
              <a:hueOff val="294598"/>
              <a:satOff val="-1409"/>
              <a:lumOff val="15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a:off x="1642538" y="764250"/>
        <a:ext cx="301504" cy="301504"/>
      </dsp:txXfrm>
    </dsp:sp>
    <dsp:sp modelId="{195169B3-F5BB-4428-A24C-AB55D0A87117}">
      <dsp:nvSpPr>
        <dsp:cNvPr id="0" name=""/>
        <dsp:cNvSpPr/>
      </dsp:nvSpPr>
      <dsp:spPr>
        <a:xfrm>
          <a:off x="1218304" y="1279117"/>
          <a:ext cx="1108897" cy="1965600"/>
        </a:xfrm>
        <a:prstGeom prst="upArrowCallout">
          <a:avLst>
            <a:gd name="adj1" fmla="val 50000"/>
            <a:gd name="adj2" fmla="val 20000"/>
            <a:gd name="adj3" fmla="val 20000"/>
            <a:gd name="adj4" fmla="val 100000"/>
          </a:avLst>
        </a:prstGeom>
        <a:solidFill>
          <a:schemeClr val="accent5">
            <a:tint val="40000"/>
            <a:alpha val="90000"/>
            <a:hueOff val="501029"/>
            <a:satOff val="922"/>
            <a:lumOff val="409"/>
            <a:alphaOff val="0"/>
          </a:schemeClr>
        </a:solidFill>
        <a:ln w="22225" cap="rnd" cmpd="sng" algn="ctr">
          <a:solidFill>
            <a:schemeClr val="accent5">
              <a:tint val="40000"/>
              <a:alpha val="90000"/>
              <a:hueOff val="501029"/>
              <a:satOff val="922"/>
              <a:lumOff val="4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1" tIns="165100" rIns="87471" bIns="165100" numCol="1" spcCol="1270" anchor="t" anchorCtr="0">
          <a:noAutofit/>
        </a:bodyPr>
        <a:lstStyle/>
        <a:p>
          <a:pPr marL="0" lvl="0" indent="0" algn="l" defTabSz="488950">
            <a:lnSpc>
              <a:spcPct val="90000"/>
            </a:lnSpc>
            <a:spcBef>
              <a:spcPct val="0"/>
            </a:spcBef>
            <a:spcAft>
              <a:spcPct val="35000"/>
            </a:spcAft>
            <a:buNone/>
          </a:pPr>
          <a:r>
            <a:rPr lang="en-GB" sz="1100" kern="1200" dirty="0"/>
            <a:t>Despite being on a single chip SoC has cores that are independent of each other, so only need to be turned on when needed. Whereas a traditional processor would be turned on all the time (reducing power consumption and heat production). </a:t>
          </a:r>
          <a:endParaRPr lang="en-US" sz="1100" kern="1200" dirty="0"/>
        </a:p>
      </dsp:txBody>
      <dsp:txXfrm>
        <a:off x="1218304" y="1500896"/>
        <a:ext cx="1108897" cy="1743821"/>
      </dsp:txXfrm>
    </dsp:sp>
    <dsp:sp modelId="{7434F2DF-DEDB-4BC9-AE35-0F12A5140FD8}">
      <dsp:nvSpPr>
        <dsp:cNvPr id="0" name=""/>
        <dsp:cNvSpPr/>
      </dsp:nvSpPr>
      <dsp:spPr>
        <a:xfrm>
          <a:off x="2470950" y="914966"/>
          <a:ext cx="1108897" cy="72"/>
        </a:xfrm>
        <a:prstGeom prst="rect">
          <a:avLst/>
        </a:prstGeom>
        <a:solidFill>
          <a:schemeClr val="accent5">
            <a:tint val="40000"/>
            <a:alpha val="90000"/>
            <a:hueOff val="601235"/>
            <a:satOff val="1107"/>
            <a:lumOff val="490"/>
            <a:alphaOff val="0"/>
          </a:schemeClr>
        </a:solidFill>
        <a:ln w="22225" cap="rnd" cmpd="sng" algn="ctr">
          <a:solidFill>
            <a:schemeClr val="accent5">
              <a:tint val="40000"/>
              <a:alpha val="90000"/>
              <a:hueOff val="601235"/>
              <a:satOff val="1107"/>
              <a:lumOff val="490"/>
              <a:alphaOff val="0"/>
            </a:schemeClr>
          </a:solidFill>
          <a:prstDash val="solid"/>
        </a:ln>
        <a:effectLst/>
      </dsp:spPr>
      <dsp:style>
        <a:lnRef idx="2">
          <a:scrgbClr r="0" g="0" b="0"/>
        </a:lnRef>
        <a:fillRef idx="1">
          <a:scrgbClr r="0" g="0" b="0"/>
        </a:fillRef>
        <a:effectRef idx="0">
          <a:scrgbClr r="0" g="0" b="0"/>
        </a:effectRef>
        <a:fontRef idx="minor"/>
      </dsp:style>
    </dsp:sp>
    <dsp:sp modelId="{E41E9585-C812-4EF8-836D-9EDB08ABFA7D}">
      <dsp:nvSpPr>
        <dsp:cNvPr id="0" name=""/>
        <dsp:cNvSpPr/>
      </dsp:nvSpPr>
      <dsp:spPr>
        <a:xfrm>
          <a:off x="3609418" y="873562"/>
          <a:ext cx="56676" cy="106559"/>
        </a:xfrm>
        <a:prstGeom prst="chevron">
          <a:avLst>
            <a:gd name="adj" fmla="val 90000"/>
          </a:avLst>
        </a:prstGeom>
        <a:solidFill>
          <a:schemeClr val="accent5">
            <a:tint val="40000"/>
            <a:alpha val="90000"/>
            <a:hueOff val="701441"/>
            <a:satOff val="1291"/>
            <a:lumOff val="572"/>
            <a:alphaOff val="0"/>
          </a:schemeClr>
        </a:solidFill>
        <a:ln w="22225" cap="rnd" cmpd="sng" algn="ctr">
          <a:solidFill>
            <a:schemeClr val="accent5">
              <a:tint val="40000"/>
              <a:alpha val="90000"/>
              <a:hueOff val="701441"/>
              <a:satOff val="1291"/>
              <a:lumOff val="572"/>
              <a:alphaOff val="0"/>
            </a:schemeClr>
          </a:solidFill>
          <a:prstDash val="solid"/>
        </a:ln>
        <a:effectLst/>
      </dsp:spPr>
      <dsp:style>
        <a:lnRef idx="2">
          <a:scrgbClr r="0" g="0" b="0"/>
        </a:lnRef>
        <a:fillRef idx="1">
          <a:scrgbClr r="0" g="0" b="0"/>
        </a:fillRef>
        <a:effectRef idx="0">
          <a:scrgbClr r="0" g="0" b="0"/>
        </a:effectRef>
        <a:fontRef idx="minor"/>
      </dsp:style>
    </dsp:sp>
    <dsp:sp modelId="{D3183F23-6B55-4B62-A406-A7DE156D05E5}">
      <dsp:nvSpPr>
        <dsp:cNvPr id="0" name=""/>
        <dsp:cNvSpPr/>
      </dsp:nvSpPr>
      <dsp:spPr>
        <a:xfrm>
          <a:off x="2812203" y="701806"/>
          <a:ext cx="426392" cy="426392"/>
        </a:xfrm>
        <a:prstGeom prst="ellipse">
          <a:avLst/>
        </a:prstGeom>
        <a:solidFill>
          <a:schemeClr val="accent5">
            <a:hueOff val="589196"/>
            <a:satOff val="-2817"/>
            <a:lumOff val="3088"/>
            <a:alphaOff val="0"/>
          </a:schemeClr>
        </a:solidFill>
        <a:ln w="22225" cap="rnd" cmpd="sng" algn="ctr">
          <a:solidFill>
            <a:schemeClr val="accent5">
              <a:hueOff val="589196"/>
              <a:satOff val="-2817"/>
              <a:lumOff val="30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a:off x="2874647" y="764250"/>
        <a:ext cx="301504" cy="301504"/>
      </dsp:txXfrm>
    </dsp:sp>
    <dsp:sp modelId="{0C1CDA32-D654-4D3F-96B3-8E31BD179580}">
      <dsp:nvSpPr>
        <dsp:cNvPr id="0" name=""/>
        <dsp:cNvSpPr/>
      </dsp:nvSpPr>
      <dsp:spPr>
        <a:xfrm>
          <a:off x="2470950" y="1293800"/>
          <a:ext cx="1108897" cy="1965600"/>
        </a:xfrm>
        <a:prstGeom prst="upArrowCallout">
          <a:avLst>
            <a:gd name="adj1" fmla="val 50000"/>
            <a:gd name="adj2" fmla="val 20000"/>
            <a:gd name="adj3" fmla="val 20000"/>
            <a:gd name="adj4" fmla="val 100000"/>
          </a:avLst>
        </a:prstGeom>
        <a:solidFill>
          <a:schemeClr val="accent5">
            <a:tint val="40000"/>
            <a:alpha val="90000"/>
            <a:hueOff val="801646"/>
            <a:satOff val="1476"/>
            <a:lumOff val="654"/>
            <a:alphaOff val="0"/>
          </a:schemeClr>
        </a:solidFill>
        <a:ln w="22225" cap="rnd" cmpd="sng" algn="ctr">
          <a:solidFill>
            <a:schemeClr val="accent5">
              <a:tint val="40000"/>
              <a:alpha val="90000"/>
              <a:hueOff val="801646"/>
              <a:satOff val="1476"/>
              <a:lumOff val="6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1" tIns="165100" rIns="87471" bIns="165100" numCol="1" spcCol="1270" anchor="t" anchorCtr="0">
          <a:noAutofit/>
        </a:bodyPr>
        <a:lstStyle/>
        <a:p>
          <a:pPr marL="0" lvl="0" indent="0" algn="l" defTabSz="488950">
            <a:lnSpc>
              <a:spcPct val="90000"/>
            </a:lnSpc>
            <a:spcBef>
              <a:spcPct val="0"/>
            </a:spcBef>
            <a:spcAft>
              <a:spcPct val="35000"/>
            </a:spcAft>
            <a:buNone/>
          </a:pPr>
          <a:r>
            <a:rPr lang="en-GB" sz="1100" kern="1200"/>
            <a:t>Many new SoC have a core that is dedicated to power management which controls processes, etc. to maximise battery life which is important for a handheld device. SoC systems usually require less power to run them. </a:t>
          </a:r>
          <a:endParaRPr lang="en-US" sz="1100" kern="1200"/>
        </a:p>
      </dsp:txBody>
      <dsp:txXfrm>
        <a:off x="2470950" y="1515579"/>
        <a:ext cx="1108897" cy="1743821"/>
      </dsp:txXfrm>
    </dsp:sp>
    <dsp:sp modelId="{D42E4E77-BCF5-481E-93F5-D241852F548F}">
      <dsp:nvSpPr>
        <dsp:cNvPr id="0" name=""/>
        <dsp:cNvSpPr/>
      </dsp:nvSpPr>
      <dsp:spPr>
        <a:xfrm>
          <a:off x="3703059" y="914966"/>
          <a:ext cx="1108897" cy="72"/>
        </a:xfrm>
        <a:prstGeom prst="rect">
          <a:avLst/>
        </a:prstGeom>
        <a:solidFill>
          <a:schemeClr val="accent5">
            <a:tint val="40000"/>
            <a:alpha val="90000"/>
            <a:hueOff val="901852"/>
            <a:satOff val="1660"/>
            <a:lumOff val="736"/>
            <a:alphaOff val="0"/>
          </a:schemeClr>
        </a:solidFill>
        <a:ln w="22225" cap="rnd" cmpd="sng" algn="ctr">
          <a:solidFill>
            <a:schemeClr val="accent5">
              <a:tint val="40000"/>
              <a:alpha val="90000"/>
              <a:hueOff val="901852"/>
              <a:satOff val="1660"/>
              <a:lumOff val="736"/>
              <a:alphaOff val="0"/>
            </a:schemeClr>
          </a:solidFill>
          <a:prstDash val="solid"/>
        </a:ln>
        <a:effectLst/>
      </dsp:spPr>
      <dsp:style>
        <a:lnRef idx="2">
          <a:scrgbClr r="0" g="0" b="0"/>
        </a:lnRef>
        <a:fillRef idx="1">
          <a:scrgbClr r="0" g="0" b="0"/>
        </a:fillRef>
        <a:effectRef idx="0">
          <a:scrgbClr r="0" g="0" b="0"/>
        </a:effectRef>
        <a:fontRef idx="minor"/>
      </dsp:style>
    </dsp:sp>
    <dsp:sp modelId="{3E0909C7-9F79-45E6-A268-D6807CA68F65}">
      <dsp:nvSpPr>
        <dsp:cNvPr id="0" name=""/>
        <dsp:cNvSpPr/>
      </dsp:nvSpPr>
      <dsp:spPr>
        <a:xfrm>
          <a:off x="4841527" y="873562"/>
          <a:ext cx="56676" cy="106559"/>
        </a:xfrm>
        <a:prstGeom prst="chevron">
          <a:avLst>
            <a:gd name="adj" fmla="val 90000"/>
          </a:avLst>
        </a:prstGeom>
        <a:solidFill>
          <a:schemeClr val="accent5">
            <a:tint val="40000"/>
            <a:alpha val="90000"/>
            <a:hueOff val="1002058"/>
            <a:satOff val="1845"/>
            <a:lumOff val="817"/>
            <a:alphaOff val="0"/>
          </a:schemeClr>
        </a:solidFill>
        <a:ln w="22225" cap="rnd" cmpd="sng" algn="ctr">
          <a:solidFill>
            <a:schemeClr val="accent5">
              <a:tint val="40000"/>
              <a:alpha val="90000"/>
              <a:hueOff val="1002058"/>
              <a:satOff val="1845"/>
              <a:lumOff val="817"/>
              <a:alphaOff val="0"/>
            </a:schemeClr>
          </a:solidFill>
          <a:prstDash val="solid"/>
        </a:ln>
        <a:effectLst/>
      </dsp:spPr>
      <dsp:style>
        <a:lnRef idx="2">
          <a:scrgbClr r="0" g="0" b="0"/>
        </a:lnRef>
        <a:fillRef idx="1">
          <a:scrgbClr r="0" g="0" b="0"/>
        </a:fillRef>
        <a:effectRef idx="0">
          <a:scrgbClr r="0" g="0" b="0"/>
        </a:effectRef>
        <a:fontRef idx="minor"/>
      </dsp:style>
    </dsp:sp>
    <dsp:sp modelId="{BCF33153-FB64-4A32-8B5E-46EC0773DB3A}">
      <dsp:nvSpPr>
        <dsp:cNvPr id="0" name=""/>
        <dsp:cNvSpPr/>
      </dsp:nvSpPr>
      <dsp:spPr>
        <a:xfrm>
          <a:off x="4044311" y="701806"/>
          <a:ext cx="426392" cy="426392"/>
        </a:xfrm>
        <a:prstGeom prst="ellipse">
          <a:avLst/>
        </a:prstGeom>
        <a:solidFill>
          <a:schemeClr val="accent5">
            <a:hueOff val="883794"/>
            <a:satOff val="-4226"/>
            <a:lumOff val="4632"/>
            <a:alphaOff val="0"/>
          </a:schemeClr>
        </a:solidFill>
        <a:ln w="22225" cap="rnd" cmpd="sng" algn="ctr">
          <a:solidFill>
            <a:schemeClr val="accent5">
              <a:hueOff val="883794"/>
              <a:satOff val="-4226"/>
              <a:lumOff val="463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4</a:t>
          </a:r>
        </a:p>
      </dsp:txBody>
      <dsp:txXfrm>
        <a:off x="4106755" y="764250"/>
        <a:ext cx="301504" cy="301504"/>
      </dsp:txXfrm>
    </dsp:sp>
    <dsp:sp modelId="{3BDF2E42-7BAB-4E0A-8C1D-56693AA075A6}">
      <dsp:nvSpPr>
        <dsp:cNvPr id="0" name=""/>
        <dsp:cNvSpPr/>
      </dsp:nvSpPr>
      <dsp:spPr>
        <a:xfrm>
          <a:off x="3703059" y="1293800"/>
          <a:ext cx="1108897" cy="1965600"/>
        </a:xfrm>
        <a:prstGeom prst="upArrowCallout">
          <a:avLst>
            <a:gd name="adj1" fmla="val 50000"/>
            <a:gd name="adj2" fmla="val 20000"/>
            <a:gd name="adj3" fmla="val 20000"/>
            <a:gd name="adj4" fmla="val 100000"/>
          </a:avLst>
        </a:prstGeom>
        <a:solidFill>
          <a:schemeClr val="accent5">
            <a:tint val="40000"/>
            <a:alpha val="90000"/>
            <a:hueOff val="1102264"/>
            <a:satOff val="2029"/>
            <a:lumOff val="899"/>
            <a:alphaOff val="0"/>
          </a:schemeClr>
        </a:solidFill>
        <a:ln w="22225" cap="rnd" cmpd="sng" algn="ctr">
          <a:solidFill>
            <a:schemeClr val="accent5">
              <a:tint val="40000"/>
              <a:alpha val="90000"/>
              <a:hueOff val="1102264"/>
              <a:satOff val="2029"/>
              <a:lumOff val="8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1" tIns="165100" rIns="87471" bIns="165100" numCol="1" spcCol="1270" anchor="t" anchorCtr="0">
          <a:noAutofit/>
        </a:bodyPr>
        <a:lstStyle/>
        <a:p>
          <a:pPr marL="0" lvl="0" indent="0" algn="l" defTabSz="488950">
            <a:lnSpc>
              <a:spcPct val="90000"/>
            </a:lnSpc>
            <a:spcBef>
              <a:spcPct val="0"/>
            </a:spcBef>
            <a:spcAft>
              <a:spcPct val="35000"/>
            </a:spcAft>
            <a:buNone/>
          </a:pPr>
          <a:r>
            <a:rPr lang="en-GB" sz="1100" kern="1200"/>
            <a:t>A complex SoC may include the on-chip integration of the CPU and a graphics processor unit (GPU) with various other hardware blocks (e.g. image processor, audio/video decoder). </a:t>
          </a:r>
          <a:endParaRPr lang="en-US" sz="1100" kern="1200"/>
        </a:p>
      </dsp:txBody>
      <dsp:txXfrm>
        <a:off x="3703059" y="1515579"/>
        <a:ext cx="1108897" cy="1743821"/>
      </dsp:txXfrm>
    </dsp:sp>
    <dsp:sp modelId="{B740F12F-F48A-4ADF-8A21-109909DDF757}">
      <dsp:nvSpPr>
        <dsp:cNvPr id="0" name=""/>
        <dsp:cNvSpPr/>
      </dsp:nvSpPr>
      <dsp:spPr>
        <a:xfrm>
          <a:off x="4935167" y="914966"/>
          <a:ext cx="1108897" cy="72"/>
        </a:xfrm>
        <a:prstGeom prst="rect">
          <a:avLst/>
        </a:prstGeom>
        <a:solidFill>
          <a:schemeClr val="accent5">
            <a:tint val="40000"/>
            <a:alpha val="90000"/>
            <a:hueOff val="1202470"/>
            <a:satOff val="2214"/>
            <a:lumOff val="981"/>
            <a:alphaOff val="0"/>
          </a:schemeClr>
        </a:solidFill>
        <a:ln w="22225" cap="rnd" cmpd="sng" algn="ctr">
          <a:solidFill>
            <a:schemeClr val="accent5">
              <a:tint val="40000"/>
              <a:alpha val="90000"/>
              <a:hueOff val="1202470"/>
              <a:satOff val="2214"/>
              <a:lumOff val="981"/>
              <a:alphaOff val="0"/>
            </a:schemeClr>
          </a:solidFill>
          <a:prstDash val="solid"/>
        </a:ln>
        <a:effectLst/>
      </dsp:spPr>
      <dsp:style>
        <a:lnRef idx="2">
          <a:scrgbClr r="0" g="0" b="0"/>
        </a:lnRef>
        <a:fillRef idx="1">
          <a:scrgbClr r="0" g="0" b="0"/>
        </a:fillRef>
        <a:effectRef idx="0">
          <a:scrgbClr r="0" g="0" b="0"/>
        </a:effectRef>
        <a:fontRef idx="minor"/>
      </dsp:style>
    </dsp:sp>
    <dsp:sp modelId="{FE12F09A-02E5-4626-9B75-AF4D93720580}">
      <dsp:nvSpPr>
        <dsp:cNvPr id="0" name=""/>
        <dsp:cNvSpPr/>
      </dsp:nvSpPr>
      <dsp:spPr>
        <a:xfrm>
          <a:off x="6073636" y="873562"/>
          <a:ext cx="56676" cy="106559"/>
        </a:xfrm>
        <a:prstGeom prst="chevron">
          <a:avLst>
            <a:gd name="adj" fmla="val 90000"/>
          </a:avLst>
        </a:prstGeom>
        <a:solidFill>
          <a:schemeClr val="accent5">
            <a:tint val="40000"/>
            <a:alpha val="90000"/>
            <a:hueOff val="1302675"/>
            <a:satOff val="2398"/>
            <a:lumOff val="1062"/>
            <a:alphaOff val="0"/>
          </a:schemeClr>
        </a:solidFill>
        <a:ln w="22225" cap="rnd" cmpd="sng" algn="ctr">
          <a:solidFill>
            <a:schemeClr val="accent5">
              <a:tint val="40000"/>
              <a:alpha val="90000"/>
              <a:hueOff val="1302675"/>
              <a:satOff val="2398"/>
              <a:lumOff val="1062"/>
              <a:alphaOff val="0"/>
            </a:schemeClr>
          </a:solidFill>
          <a:prstDash val="solid"/>
        </a:ln>
        <a:effectLst/>
      </dsp:spPr>
      <dsp:style>
        <a:lnRef idx="2">
          <a:scrgbClr r="0" g="0" b="0"/>
        </a:lnRef>
        <a:fillRef idx="1">
          <a:scrgbClr r="0" g="0" b="0"/>
        </a:fillRef>
        <a:effectRef idx="0">
          <a:scrgbClr r="0" g="0" b="0"/>
        </a:effectRef>
        <a:fontRef idx="minor"/>
      </dsp:style>
    </dsp:sp>
    <dsp:sp modelId="{0E5E2418-B87D-4230-92C2-D66609BA71B0}">
      <dsp:nvSpPr>
        <dsp:cNvPr id="0" name=""/>
        <dsp:cNvSpPr/>
      </dsp:nvSpPr>
      <dsp:spPr>
        <a:xfrm>
          <a:off x="5276420" y="701806"/>
          <a:ext cx="426392" cy="426392"/>
        </a:xfrm>
        <a:prstGeom prst="ellipse">
          <a:avLst/>
        </a:prstGeom>
        <a:solidFill>
          <a:schemeClr val="accent5">
            <a:hueOff val="1178392"/>
            <a:satOff val="-5635"/>
            <a:lumOff val="6177"/>
            <a:alphaOff val="0"/>
          </a:schemeClr>
        </a:solidFill>
        <a:ln w="22225" cap="rnd" cmpd="sng" algn="ctr">
          <a:solidFill>
            <a:schemeClr val="accent5">
              <a:hueOff val="1178392"/>
              <a:satOff val="-5635"/>
              <a:lumOff val="6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5</a:t>
          </a:r>
        </a:p>
      </dsp:txBody>
      <dsp:txXfrm>
        <a:off x="5338864" y="764250"/>
        <a:ext cx="301504" cy="301504"/>
      </dsp:txXfrm>
    </dsp:sp>
    <dsp:sp modelId="{F348C37F-7487-4CEF-94E8-3348C15FF3B9}">
      <dsp:nvSpPr>
        <dsp:cNvPr id="0" name=""/>
        <dsp:cNvSpPr/>
      </dsp:nvSpPr>
      <dsp:spPr>
        <a:xfrm>
          <a:off x="4935167" y="1293800"/>
          <a:ext cx="1108897" cy="1965600"/>
        </a:xfrm>
        <a:prstGeom prst="upArrowCallout">
          <a:avLst>
            <a:gd name="adj1" fmla="val 50000"/>
            <a:gd name="adj2" fmla="val 20000"/>
            <a:gd name="adj3" fmla="val 20000"/>
            <a:gd name="adj4" fmla="val 100000"/>
          </a:avLst>
        </a:prstGeom>
        <a:solidFill>
          <a:schemeClr val="accent5">
            <a:tint val="40000"/>
            <a:alpha val="90000"/>
            <a:hueOff val="1402881"/>
            <a:satOff val="2582"/>
            <a:lumOff val="1144"/>
            <a:alphaOff val="0"/>
          </a:schemeClr>
        </a:solidFill>
        <a:ln w="22225" cap="rnd" cmpd="sng" algn="ctr">
          <a:solidFill>
            <a:schemeClr val="accent5">
              <a:tint val="40000"/>
              <a:alpha val="90000"/>
              <a:hueOff val="1402881"/>
              <a:satOff val="2582"/>
              <a:lumOff val="11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1" tIns="165100" rIns="87471" bIns="165100" numCol="1" spcCol="1270" anchor="t" anchorCtr="0">
          <a:noAutofit/>
        </a:bodyPr>
        <a:lstStyle/>
        <a:p>
          <a:pPr marL="0" lvl="0" indent="0" algn="l" defTabSz="488950">
            <a:lnSpc>
              <a:spcPct val="90000"/>
            </a:lnSpc>
            <a:spcBef>
              <a:spcPct val="0"/>
            </a:spcBef>
            <a:spcAft>
              <a:spcPct val="35000"/>
            </a:spcAft>
            <a:buNone/>
          </a:pPr>
          <a:r>
            <a:rPr lang="en-GB" sz="1100" kern="1200"/>
            <a:t>No need for additional cooling, which would allow the developers to include additional features in the device (such as larger screen, speaker, etc.) while also keeping the overall size of the case and weight of the device down. </a:t>
          </a:r>
          <a:endParaRPr lang="en-US" sz="1100" kern="1200"/>
        </a:p>
      </dsp:txBody>
      <dsp:txXfrm>
        <a:off x="4935167" y="1515579"/>
        <a:ext cx="1108897" cy="1743821"/>
      </dsp:txXfrm>
    </dsp:sp>
    <dsp:sp modelId="{00D07385-156A-4AF5-8A14-33E3998628AD}">
      <dsp:nvSpPr>
        <dsp:cNvPr id="0" name=""/>
        <dsp:cNvSpPr/>
      </dsp:nvSpPr>
      <dsp:spPr>
        <a:xfrm>
          <a:off x="6167276" y="914966"/>
          <a:ext cx="1108897" cy="72"/>
        </a:xfrm>
        <a:prstGeom prst="rect">
          <a:avLst/>
        </a:prstGeom>
        <a:solidFill>
          <a:schemeClr val="accent5">
            <a:tint val="40000"/>
            <a:alpha val="90000"/>
            <a:hueOff val="1503087"/>
            <a:satOff val="2767"/>
            <a:lumOff val="1226"/>
            <a:alphaOff val="0"/>
          </a:schemeClr>
        </a:solidFill>
        <a:ln w="22225" cap="rnd" cmpd="sng" algn="ctr">
          <a:solidFill>
            <a:schemeClr val="accent5">
              <a:tint val="40000"/>
              <a:alpha val="90000"/>
              <a:hueOff val="1503087"/>
              <a:satOff val="2767"/>
              <a:lumOff val="1226"/>
              <a:alphaOff val="0"/>
            </a:schemeClr>
          </a:solidFill>
          <a:prstDash val="solid"/>
        </a:ln>
        <a:effectLst/>
      </dsp:spPr>
      <dsp:style>
        <a:lnRef idx="2">
          <a:scrgbClr r="0" g="0" b="0"/>
        </a:lnRef>
        <a:fillRef idx="1">
          <a:scrgbClr r="0" g="0" b="0"/>
        </a:fillRef>
        <a:effectRef idx="0">
          <a:scrgbClr r="0" g="0" b="0"/>
        </a:effectRef>
        <a:fontRef idx="minor"/>
      </dsp:style>
    </dsp:sp>
    <dsp:sp modelId="{6F8BAAFC-E1F6-401E-A95D-27D84E0AF52F}">
      <dsp:nvSpPr>
        <dsp:cNvPr id="0" name=""/>
        <dsp:cNvSpPr/>
      </dsp:nvSpPr>
      <dsp:spPr>
        <a:xfrm>
          <a:off x="7305744" y="873562"/>
          <a:ext cx="56676" cy="106559"/>
        </a:xfrm>
        <a:prstGeom prst="chevron">
          <a:avLst>
            <a:gd name="adj" fmla="val 90000"/>
          </a:avLst>
        </a:prstGeom>
        <a:solidFill>
          <a:schemeClr val="accent5">
            <a:tint val="40000"/>
            <a:alpha val="90000"/>
            <a:hueOff val="1603293"/>
            <a:satOff val="2951"/>
            <a:lumOff val="1308"/>
            <a:alphaOff val="0"/>
          </a:schemeClr>
        </a:solidFill>
        <a:ln w="22225" cap="rnd" cmpd="sng" algn="ctr">
          <a:solidFill>
            <a:schemeClr val="accent5">
              <a:tint val="40000"/>
              <a:alpha val="90000"/>
              <a:hueOff val="1603293"/>
              <a:satOff val="2951"/>
              <a:lumOff val="1308"/>
              <a:alphaOff val="0"/>
            </a:schemeClr>
          </a:solidFill>
          <a:prstDash val="solid"/>
        </a:ln>
        <a:effectLst/>
      </dsp:spPr>
      <dsp:style>
        <a:lnRef idx="2">
          <a:scrgbClr r="0" g="0" b="0"/>
        </a:lnRef>
        <a:fillRef idx="1">
          <a:scrgbClr r="0" g="0" b="0"/>
        </a:fillRef>
        <a:effectRef idx="0">
          <a:scrgbClr r="0" g="0" b="0"/>
        </a:effectRef>
        <a:fontRef idx="minor"/>
      </dsp:style>
    </dsp:sp>
    <dsp:sp modelId="{78317C95-CEFD-4289-8503-19D2294CAF34}">
      <dsp:nvSpPr>
        <dsp:cNvPr id="0" name=""/>
        <dsp:cNvSpPr/>
      </dsp:nvSpPr>
      <dsp:spPr>
        <a:xfrm>
          <a:off x="6508529" y="701806"/>
          <a:ext cx="426392" cy="426392"/>
        </a:xfrm>
        <a:prstGeom prst="ellipse">
          <a:avLst/>
        </a:prstGeom>
        <a:solidFill>
          <a:schemeClr val="accent5">
            <a:hueOff val="1472990"/>
            <a:satOff val="-7044"/>
            <a:lumOff val="7721"/>
            <a:alphaOff val="0"/>
          </a:schemeClr>
        </a:solidFill>
        <a:ln w="22225" cap="rnd" cmpd="sng" algn="ctr">
          <a:solidFill>
            <a:schemeClr val="accent5">
              <a:hueOff val="1472990"/>
              <a:satOff val="-7044"/>
              <a:lumOff val="77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6</a:t>
          </a:r>
        </a:p>
      </dsp:txBody>
      <dsp:txXfrm>
        <a:off x="6570973" y="764250"/>
        <a:ext cx="301504" cy="301504"/>
      </dsp:txXfrm>
    </dsp:sp>
    <dsp:sp modelId="{E66252D8-78A0-4742-981B-87A713D2CB89}">
      <dsp:nvSpPr>
        <dsp:cNvPr id="0" name=""/>
        <dsp:cNvSpPr/>
      </dsp:nvSpPr>
      <dsp:spPr>
        <a:xfrm>
          <a:off x="6167276" y="1293800"/>
          <a:ext cx="1108897" cy="1965600"/>
        </a:xfrm>
        <a:prstGeom prst="upArrowCallout">
          <a:avLst>
            <a:gd name="adj1" fmla="val 50000"/>
            <a:gd name="adj2" fmla="val 20000"/>
            <a:gd name="adj3" fmla="val 20000"/>
            <a:gd name="adj4" fmla="val 100000"/>
          </a:avLst>
        </a:prstGeom>
        <a:solidFill>
          <a:schemeClr val="accent5">
            <a:tint val="40000"/>
            <a:alpha val="90000"/>
            <a:hueOff val="1703499"/>
            <a:satOff val="3136"/>
            <a:lumOff val="1389"/>
            <a:alphaOff val="0"/>
          </a:schemeClr>
        </a:solidFill>
        <a:ln w="22225" cap="rnd" cmpd="sng" algn="ctr">
          <a:solidFill>
            <a:schemeClr val="accent5">
              <a:tint val="40000"/>
              <a:alpha val="90000"/>
              <a:hueOff val="1703499"/>
              <a:satOff val="3136"/>
              <a:lumOff val="13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1" tIns="165100" rIns="87471" bIns="165100" numCol="1" spcCol="1270" anchor="t" anchorCtr="0">
          <a:noAutofit/>
        </a:bodyPr>
        <a:lstStyle/>
        <a:p>
          <a:pPr marL="0" lvl="0" indent="0" algn="l" defTabSz="488950">
            <a:lnSpc>
              <a:spcPct val="90000"/>
            </a:lnSpc>
            <a:spcBef>
              <a:spcPct val="0"/>
            </a:spcBef>
            <a:spcAft>
              <a:spcPct val="35000"/>
            </a:spcAft>
            <a:buNone/>
          </a:pPr>
          <a:r>
            <a:rPr lang="en-GB" sz="1100" kern="1200"/>
            <a:t>Software can be embedded on the chip reducing the need for additional storage/reducing demand on lower memory size of mobile devices. However firmware, etc. is more difficult to update which can be problematic if security issues are found, etc. </a:t>
          </a:r>
          <a:endParaRPr lang="en-US" sz="1100" kern="1200"/>
        </a:p>
      </dsp:txBody>
      <dsp:txXfrm>
        <a:off x="6167276" y="1515579"/>
        <a:ext cx="1108897" cy="1743821"/>
      </dsp:txXfrm>
    </dsp:sp>
    <dsp:sp modelId="{45E4C6CB-9434-4A03-9071-B7891846AEB1}">
      <dsp:nvSpPr>
        <dsp:cNvPr id="0" name=""/>
        <dsp:cNvSpPr/>
      </dsp:nvSpPr>
      <dsp:spPr>
        <a:xfrm>
          <a:off x="7399384" y="914966"/>
          <a:ext cx="1108973" cy="72"/>
        </a:xfrm>
        <a:prstGeom prst="rect">
          <a:avLst/>
        </a:prstGeom>
        <a:solidFill>
          <a:schemeClr val="accent5">
            <a:tint val="40000"/>
            <a:alpha val="90000"/>
            <a:hueOff val="1803705"/>
            <a:satOff val="3320"/>
            <a:lumOff val="1471"/>
            <a:alphaOff val="0"/>
          </a:schemeClr>
        </a:solidFill>
        <a:ln w="22225" cap="rnd" cmpd="sng" algn="ctr">
          <a:solidFill>
            <a:schemeClr val="accent5">
              <a:tint val="40000"/>
              <a:alpha val="90000"/>
              <a:hueOff val="1803705"/>
              <a:satOff val="3320"/>
              <a:lumOff val="1471"/>
              <a:alphaOff val="0"/>
            </a:schemeClr>
          </a:solidFill>
          <a:prstDash val="solid"/>
        </a:ln>
        <a:effectLst/>
      </dsp:spPr>
      <dsp:style>
        <a:lnRef idx="2">
          <a:scrgbClr r="0" g="0" b="0"/>
        </a:lnRef>
        <a:fillRef idx="1">
          <a:scrgbClr r="0" g="0" b="0"/>
        </a:fillRef>
        <a:effectRef idx="0">
          <a:scrgbClr r="0" g="0" b="0"/>
        </a:effectRef>
        <a:fontRef idx="minor"/>
      </dsp:style>
    </dsp:sp>
    <dsp:sp modelId="{FCC2C427-ADF3-45AF-BA38-73BB99BFCAA2}">
      <dsp:nvSpPr>
        <dsp:cNvPr id="0" name=""/>
        <dsp:cNvSpPr/>
      </dsp:nvSpPr>
      <dsp:spPr>
        <a:xfrm>
          <a:off x="8537930" y="873562"/>
          <a:ext cx="56680" cy="106559"/>
        </a:xfrm>
        <a:prstGeom prst="chevron">
          <a:avLst>
            <a:gd name="adj" fmla="val 90000"/>
          </a:avLst>
        </a:prstGeom>
        <a:solidFill>
          <a:schemeClr val="accent5">
            <a:tint val="40000"/>
            <a:alpha val="90000"/>
            <a:hueOff val="1903910"/>
            <a:satOff val="3505"/>
            <a:lumOff val="1553"/>
            <a:alphaOff val="0"/>
          </a:schemeClr>
        </a:solidFill>
        <a:ln w="22225" cap="rnd" cmpd="sng" algn="ctr">
          <a:solidFill>
            <a:schemeClr val="accent5">
              <a:tint val="40000"/>
              <a:alpha val="90000"/>
              <a:hueOff val="1903910"/>
              <a:satOff val="3505"/>
              <a:lumOff val="1553"/>
              <a:alphaOff val="0"/>
            </a:schemeClr>
          </a:solidFill>
          <a:prstDash val="solid"/>
        </a:ln>
        <a:effectLst/>
      </dsp:spPr>
      <dsp:style>
        <a:lnRef idx="2">
          <a:scrgbClr r="0" g="0" b="0"/>
        </a:lnRef>
        <a:fillRef idx="1">
          <a:scrgbClr r="0" g="0" b="0"/>
        </a:fillRef>
        <a:effectRef idx="0">
          <a:scrgbClr r="0" g="0" b="0"/>
        </a:effectRef>
        <a:fontRef idx="minor"/>
      </dsp:style>
    </dsp:sp>
    <dsp:sp modelId="{C4F18312-01EA-47F2-BE15-6EF33F1BE616}">
      <dsp:nvSpPr>
        <dsp:cNvPr id="0" name=""/>
        <dsp:cNvSpPr/>
      </dsp:nvSpPr>
      <dsp:spPr>
        <a:xfrm>
          <a:off x="7740675" y="701806"/>
          <a:ext cx="426392" cy="426392"/>
        </a:xfrm>
        <a:prstGeom prst="ellipse">
          <a:avLst/>
        </a:prstGeom>
        <a:solidFill>
          <a:schemeClr val="accent5">
            <a:hueOff val="1767588"/>
            <a:satOff val="-8452"/>
            <a:lumOff val="9265"/>
            <a:alphaOff val="0"/>
          </a:schemeClr>
        </a:solidFill>
        <a:ln w="22225" cap="rnd" cmpd="sng" algn="ctr">
          <a:solidFill>
            <a:schemeClr val="accent5">
              <a:hueOff val="1767588"/>
              <a:satOff val="-8452"/>
              <a:lumOff val="92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7</a:t>
          </a:r>
        </a:p>
      </dsp:txBody>
      <dsp:txXfrm>
        <a:off x="7803119" y="764250"/>
        <a:ext cx="301504" cy="301504"/>
      </dsp:txXfrm>
    </dsp:sp>
    <dsp:sp modelId="{FFF71330-3AB7-4F22-B811-845ED34DB3A6}">
      <dsp:nvSpPr>
        <dsp:cNvPr id="0" name=""/>
        <dsp:cNvSpPr/>
      </dsp:nvSpPr>
      <dsp:spPr>
        <a:xfrm>
          <a:off x="7399384" y="1293800"/>
          <a:ext cx="1108973" cy="1965600"/>
        </a:xfrm>
        <a:prstGeom prst="upArrowCallout">
          <a:avLst>
            <a:gd name="adj1" fmla="val 50000"/>
            <a:gd name="adj2" fmla="val 20000"/>
            <a:gd name="adj3" fmla="val 20000"/>
            <a:gd name="adj4" fmla="val 100000"/>
          </a:avLst>
        </a:prstGeom>
        <a:solidFill>
          <a:schemeClr val="accent5">
            <a:tint val="40000"/>
            <a:alpha val="90000"/>
            <a:hueOff val="2004116"/>
            <a:satOff val="3689"/>
            <a:lumOff val="1635"/>
            <a:alphaOff val="0"/>
          </a:schemeClr>
        </a:solidFill>
        <a:ln w="22225" cap="rnd" cmpd="sng" algn="ctr">
          <a:solidFill>
            <a:schemeClr val="accent5">
              <a:tint val="40000"/>
              <a:alpha val="90000"/>
              <a:hueOff val="2004116"/>
              <a:satOff val="3689"/>
              <a:lumOff val="16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7" tIns="165100" rIns="87477" bIns="165100" numCol="1" spcCol="1270" anchor="t" anchorCtr="0">
          <a:noAutofit/>
        </a:bodyPr>
        <a:lstStyle/>
        <a:p>
          <a:pPr marL="0" lvl="0" indent="0" algn="l" defTabSz="488950">
            <a:lnSpc>
              <a:spcPct val="90000"/>
            </a:lnSpc>
            <a:spcBef>
              <a:spcPct val="0"/>
            </a:spcBef>
            <a:spcAft>
              <a:spcPct val="35000"/>
            </a:spcAft>
            <a:buNone/>
          </a:pPr>
          <a:r>
            <a:rPr lang="en-GB" sz="1100" kern="1200"/>
            <a:t>Easy to embed modern protocols on to the chip as no need to communicate over additional busses, etc., with additional hardware as all components can be integrated and use the same instruction set. </a:t>
          </a:r>
          <a:endParaRPr lang="en-US" sz="1100" kern="1200"/>
        </a:p>
      </dsp:txBody>
      <dsp:txXfrm>
        <a:off x="7399384" y="1515595"/>
        <a:ext cx="1108973" cy="1743805"/>
      </dsp:txXfrm>
    </dsp:sp>
    <dsp:sp modelId="{4989061D-C18F-499E-8F23-9E4B1430BF0C}">
      <dsp:nvSpPr>
        <dsp:cNvPr id="0" name=""/>
        <dsp:cNvSpPr/>
      </dsp:nvSpPr>
      <dsp:spPr>
        <a:xfrm>
          <a:off x="8631577" y="914966"/>
          <a:ext cx="1108897" cy="72"/>
        </a:xfrm>
        <a:prstGeom prst="rect">
          <a:avLst/>
        </a:prstGeom>
        <a:solidFill>
          <a:schemeClr val="accent5">
            <a:tint val="40000"/>
            <a:alpha val="90000"/>
            <a:hueOff val="2104322"/>
            <a:satOff val="3874"/>
            <a:lumOff val="1716"/>
            <a:alphaOff val="0"/>
          </a:schemeClr>
        </a:solidFill>
        <a:ln w="22225" cap="rnd" cmpd="sng" algn="ctr">
          <a:solidFill>
            <a:schemeClr val="accent5">
              <a:tint val="40000"/>
              <a:alpha val="90000"/>
              <a:hueOff val="2104322"/>
              <a:satOff val="3874"/>
              <a:lumOff val="1716"/>
              <a:alphaOff val="0"/>
            </a:schemeClr>
          </a:solidFill>
          <a:prstDash val="solid"/>
        </a:ln>
        <a:effectLst/>
      </dsp:spPr>
      <dsp:style>
        <a:lnRef idx="2">
          <a:scrgbClr r="0" g="0" b="0"/>
        </a:lnRef>
        <a:fillRef idx="1">
          <a:scrgbClr r="0" g="0" b="0"/>
        </a:fillRef>
        <a:effectRef idx="0">
          <a:scrgbClr r="0" g="0" b="0"/>
        </a:effectRef>
        <a:fontRef idx="minor"/>
      </dsp:style>
    </dsp:sp>
    <dsp:sp modelId="{A30B4B16-07CE-43C0-81D0-2436D3C5BA2B}">
      <dsp:nvSpPr>
        <dsp:cNvPr id="0" name=""/>
        <dsp:cNvSpPr/>
      </dsp:nvSpPr>
      <dsp:spPr>
        <a:xfrm>
          <a:off x="9770045" y="873562"/>
          <a:ext cx="56676" cy="106559"/>
        </a:xfrm>
        <a:prstGeom prst="chevron">
          <a:avLst>
            <a:gd name="adj" fmla="val 90000"/>
          </a:avLst>
        </a:prstGeom>
        <a:solidFill>
          <a:schemeClr val="accent5">
            <a:tint val="40000"/>
            <a:alpha val="90000"/>
            <a:hueOff val="2204528"/>
            <a:satOff val="4058"/>
            <a:lumOff val="1798"/>
            <a:alphaOff val="0"/>
          </a:schemeClr>
        </a:solidFill>
        <a:ln w="22225" cap="rnd" cmpd="sng" algn="ctr">
          <a:solidFill>
            <a:schemeClr val="accent5">
              <a:tint val="40000"/>
              <a:alpha val="90000"/>
              <a:hueOff val="2204528"/>
              <a:satOff val="4058"/>
              <a:lumOff val="1798"/>
              <a:alphaOff val="0"/>
            </a:schemeClr>
          </a:solidFill>
          <a:prstDash val="solid"/>
        </a:ln>
        <a:effectLst/>
      </dsp:spPr>
      <dsp:style>
        <a:lnRef idx="2">
          <a:scrgbClr r="0" g="0" b="0"/>
        </a:lnRef>
        <a:fillRef idx="1">
          <a:scrgbClr r="0" g="0" b="0"/>
        </a:fillRef>
        <a:effectRef idx="0">
          <a:scrgbClr r="0" g="0" b="0"/>
        </a:effectRef>
        <a:fontRef idx="minor"/>
      </dsp:style>
    </dsp:sp>
    <dsp:sp modelId="{09A34D09-6A59-4AFF-A161-8BEE58345940}">
      <dsp:nvSpPr>
        <dsp:cNvPr id="0" name=""/>
        <dsp:cNvSpPr/>
      </dsp:nvSpPr>
      <dsp:spPr>
        <a:xfrm>
          <a:off x="8972830" y="701806"/>
          <a:ext cx="426392" cy="426392"/>
        </a:xfrm>
        <a:prstGeom prst="ellipse">
          <a:avLst/>
        </a:prstGeom>
        <a:solidFill>
          <a:schemeClr val="accent5">
            <a:hueOff val="2062186"/>
            <a:satOff val="-9861"/>
            <a:lumOff val="10809"/>
            <a:alphaOff val="0"/>
          </a:schemeClr>
        </a:solidFill>
        <a:ln w="22225" cap="rnd" cmpd="sng" algn="ctr">
          <a:solidFill>
            <a:schemeClr val="accent5">
              <a:hueOff val="2062186"/>
              <a:satOff val="-9861"/>
              <a:lumOff val="1080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8</a:t>
          </a:r>
        </a:p>
      </dsp:txBody>
      <dsp:txXfrm>
        <a:off x="9035274" y="764250"/>
        <a:ext cx="301504" cy="301504"/>
      </dsp:txXfrm>
    </dsp:sp>
    <dsp:sp modelId="{570C0B2B-08A2-4D46-82C3-3F6324D55BF9}">
      <dsp:nvSpPr>
        <dsp:cNvPr id="0" name=""/>
        <dsp:cNvSpPr/>
      </dsp:nvSpPr>
      <dsp:spPr>
        <a:xfrm>
          <a:off x="8631577" y="1293800"/>
          <a:ext cx="1108897" cy="1965600"/>
        </a:xfrm>
        <a:prstGeom prst="upArrowCallout">
          <a:avLst>
            <a:gd name="adj1" fmla="val 50000"/>
            <a:gd name="adj2" fmla="val 20000"/>
            <a:gd name="adj3" fmla="val 20000"/>
            <a:gd name="adj4" fmla="val 100000"/>
          </a:avLst>
        </a:prstGeom>
        <a:solidFill>
          <a:schemeClr val="accent5">
            <a:tint val="40000"/>
            <a:alpha val="90000"/>
            <a:hueOff val="2304733"/>
            <a:satOff val="4243"/>
            <a:lumOff val="1880"/>
            <a:alphaOff val="0"/>
          </a:schemeClr>
        </a:solidFill>
        <a:ln w="22225" cap="rnd" cmpd="sng" algn="ctr">
          <a:solidFill>
            <a:schemeClr val="accent5">
              <a:tint val="40000"/>
              <a:alpha val="90000"/>
              <a:hueOff val="2304733"/>
              <a:satOff val="4243"/>
              <a:lumOff val="18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1" tIns="165100" rIns="87471" bIns="165100" numCol="1" spcCol="1270" anchor="t" anchorCtr="0">
          <a:noAutofit/>
        </a:bodyPr>
        <a:lstStyle/>
        <a:p>
          <a:pPr marL="0" lvl="0" indent="0" algn="l" defTabSz="488950">
            <a:lnSpc>
              <a:spcPct val="90000"/>
            </a:lnSpc>
            <a:spcBef>
              <a:spcPct val="0"/>
            </a:spcBef>
            <a:spcAft>
              <a:spcPct val="35000"/>
            </a:spcAft>
            <a:buNone/>
          </a:pPr>
          <a:r>
            <a:rPr lang="en-GB" sz="1100" kern="1200"/>
            <a:t>Greater system reliability as less connections to be damaged by constant movement (due to reduced number of components on a PCB). </a:t>
          </a:r>
          <a:endParaRPr lang="en-US" sz="1100" kern="1200"/>
        </a:p>
      </dsp:txBody>
      <dsp:txXfrm>
        <a:off x="8631577" y="1515579"/>
        <a:ext cx="1108897" cy="1743821"/>
      </dsp:txXfrm>
    </dsp:sp>
    <dsp:sp modelId="{C1CFE208-B246-4C99-ADF9-45F7C97D21B1}">
      <dsp:nvSpPr>
        <dsp:cNvPr id="0" name=""/>
        <dsp:cNvSpPr/>
      </dsp:nvSpPr>
      <dsp:spPr>
        <a:xfrm>
          <a:off x="9863686" y="914966"/>
          <a:ext cx="554448" cy="72"/>
        </a:xfrm>
        <a:prstGeom prst="rect">
          <a:avLst/>
        </a:prstGeom>
        <a:solidFill>
          <a:schemeClr val="accent5">
            <a:tint val="40000"/>
            <a:alpha val="90000"/>
            <a:hueOff val="2404939"/>
            <a:satOff val="4427"/>
            <a:lumOff val="1962"/>
            <a:alphaOff val="0"/>
          </a:schemeClr>
        </a:solidFill>
        <a:ln w="22225" cap="rnd" cmpd="sng" algn="ctr">
          <a:solidFill>
            <a:schemeClr val="accent5">
              <a:tint val="40000"/>
              <a:alpha val="90000"/>
              <a:hueOff val="2404939"/>
              <a:satOff val="4427"/>
              <a:lumOff val="1962"/>
              <a:alphaOff val="0"/>
            </a:schemeClr>
          </a:solidFill>
          <a:prstDash val="solid"/>
        </a:ln>
        <a:effectLst/>
      </dsp:spPr>
      <dsp:style>
        <a:lnRef idx="2">
          <a:scrgbClr r="0" g="0" b="0"/>
        </a:lnRef>
        <a:fillRef idx="1">
          <a:scrgbClr r="0" g="0" b="0"/>
        </a:fillRef>
        <a:effectRef idx="0">
          <a:scrgbClr r="0" g="0" b="0"/>
        </a:effectRef>
        <a:fontRef idx="minor"/>
      </dsp:style>
    </dsp:sp>
    <dsp:sp modelId="{4020EFE2-DD4B-4186-A4E7-9F0819A1CE1E}">
      <dsp:nvSpPr>
        <dsp:cNvPr id="0" name=""/>
        <dsp:cNvSpPr/>
      </dsp:nvSpPr>
      <dsp:spPr>
        <a:xfrm>
          <a:off x="10204939" y="701806"/>
          <a:ext cx="426392" cy="426392"/>
        </a:xfrm>
        <a:prstGeom prst="ellipse">
          <a:avLst/>
        </a:prstGeom>
        <a:solidFill>
          <a:schemeClr val="accent5">
            <a:hueOff val="2356783"/>
            <a:satOff val="-11270"/>
            <a:lumOff val="12353"/>
            <a:alphaOff val="0"/>
          </a:schemeClr>
        </a:solidFill>
        <a:ln w="22225" cap="rnd" cmpd="sng" algn="ctr">
          <a:solidFill>
            <a:schemeClr val="accent5">
              <a:hueOff val="2356783"/>
              <a:satOff val="-11270"/>
              <a:lumOff val="12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46" tIns="16546" rIns="16546" bIns="16546" numCol="1" spcCol="1270" anchor="ctr" anchorCtr="0">
          <a:noAutofit/>
        </a:bodyPr>
        <a:lstStyle/>
        <a:p>
          <a:pPr marL="0" lvl="0" indent="0" algn="ctr" defTabSz="889000">
            <a:lnSpc>
              <a:spcPct val="90000"/>
            </a:lnSpc>
            <a:spcBef>
              <a:spcPct val="0"/>
            </a:spcBef>
            <a:spcAft>
              <a:spcPct val="35000"/>
            </a:spcAft>
            <a:buNone/>
          </a:pPr>
          <a:r>
            <a:rPr lang="en-US" sz="2000" kern="1200"/>
            <a:t>9</a:t>
          </a:r>
        </a:p>
      </dsp:txBody>
      <dsp:txXfrm>
        <a:off x="10267383" y="764250"/>
        <a:ext cx="301504" cy="301504"/>
      </dsp:txXfrm>
    </dsp:sp>
    <dsp:sp modelId="{3E15B065-EA62-494C-B9CD-41A1A91A8F10}">
      <dsp:nvSpPr>
        <dsp:cNvPr id="0" name=""/>
        <dsp:cNvSpPr/>
      </dsp:nvSpPr>
      <dsp:spPr>
        <a:xfrm>
          <a:off x="9863686" y="1293800"/>
          <a:ext cx="1108897" cy="1965600"/>
        </a:xfrm>
        <a:prstGeom prst="upArrowCallout">
          <a:avLst>
            <a:gd name="adj1" fmla="val 50000"/>
            <a:gd name="adj2" fmla="val 20000"/>
            <a:gd name="adj3" fmla="val 20000"/>
            <a:gd name="adj4" fmla="val 100000"/>
          </a:avLst>
        </a:prstGeom>
        <a:solidFill>
          <a:schemeClr val="accent5">
            <a:tint val="40000"/>
            <a:alpha val="90000"/>
            <a:hueOff val="2605351"/>
            <a:satOff val="4796"/>
            <a:lumOff val="2125"/>
            <a:alphaOff val="0"/>
          </a:schemeClr>
        </a:solidFill>
        <a:ln w="22225" cap="rnd" cmpd="sng" algn="ctr">
          <a:solidFill>
            <a:schemeClr val="accent5">
              <a:tint val="40000"/>
              <a:alpha val="90000"/>
              <a:hueOff val="2605351"/>
              <a:satOff val="4796"/>
              <a:lumOff val="21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71" tIns="165100" rIns="87471" bIns="165100" numCol="1" spcCol="1270" anchor="t" anchorCtr="0">
          <a:noAutofit/>
        </a:bodyPr>
        <a:lstStyle/>
        <a:p>
          <a:pPr marL="0" lvl="0" indent="0" algn="l" defTabSz="488950">
            <a:lnSpc>
              <a:spcPct val="90000"/>
            </a:lnSpc>
            <a:spcBef>
              <a:spcPct val="0"/>
            </a:spcBef>
            <a:spcAft>
              <a:spcPct val="35000"/>
            </a:spcAft>
            <a:buNone/>
          </a:pPr>
          <a:r>
            <a:rPr lang="en-GB" sz="1100" kern="1200"/>
            <a:t>Performance of SoC is usually inferior to desktop/traditional CPU architecture. Because of this games may not be able to have the same level of refinement/sophistication as a game on platform that uses desktop architecture. Games that are not optimised for this architecture may ‘lag’ and provide very poor user experience. </a:t>
          </a:r>
          <a:endParaRPr lang="en-US" sz="1100" kern="1200"/>
        </a:p>
      </dsp:txBody>
      <dsp:txXfrm>
        <a:off x="9863686" y="1515579"/>
        <a:ext cx="1108897" cy="1743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0519A-F001-4065-BA9E-F5C75FB2FFE2}">
      <dsp:nvSpPr>
        <dsp:cNvPr id="0" name=""/>
        <dsp:cNvSpPr/>
      </dsp:nvSpPr>
      <dsp:spPr>
        <a:xfrm>
          <a:off x="0" y="3679"/>
          <a:ext cx="7012370" cy="7836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2B2774-B8EC-42F6-AAC1-DC687E5DABF0}">
      <dsp:nvSpPr>
        <dsp:cNvPr id="0" name=""/>
        <dsp:cNvSpPr/>
      </dsp:nvSpPr>
      <dsp:spPr>
        <a:xfrm>
          <a:off x="237047" y="179995"/>
          <a:ext cx="430995" cy="4309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ED48D9-9D5B-4837-A51A-FB12210895B3}">
      <dsp:nvSpPr>
        <dsp:cNvPr id="0" name=""/>
        <dsp:cNvSpPr/>
      </dsp:nvSpPr>
      <dsp:spPr>
        <a:xfrm>
          <a:off x="905091" y="3679"/>
          <a:ext cx="6107278" cy="783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34" tIns="82934" rIns="82934" bIns="82934" numCol="1" spcCol="1270" anchor="ctr" anchorCtr="0">
          <a:noAutofit/>
        </a:bodyPr>
        <a:lstStyle/>
        <a:p>
          <a:pPr marL="0" lvl="0" indent="0" algn="l" defTabSz="889000">
            <a:lnSpc>
              <a:spcPct val="90000"/>
            </a:lnSpc>
            <a:spcBef>
              <a:spcPct val="0"/>
            </a:spcBef>
            <a:spcAft>
              <a:spcPct val="35000"/>
            </a:spcAft>
            <a:buNone/>
          </a:pPr>
          <a:r>
            <a:rPr lang="en-GB" sz="2000" kern="1200" dirty="0"/>
            <a:t>Clarity and accuracy (resolution, sample rate, frame rate, colour depth, contrast). </a:t>
          </a:r>
          <a:endParaRPr lang="en-US" sz="2000" kern="1200" dirty="0"/>
        </a:p>
      </dsp:txBody>
      <dsp:txXfrm>
        <a:off x="905091" y="3679"/>
        <a:ext cx="6107278" cy="783628"/>
      </dsp:txXfrm>
    </dsp:sp>
    <dsp:sp modelId="{CF9E2586-C518-4FC0-B34A-56D1BBE626AF}">
      <dsp:nvSpPr>
        <dsp:cNvPr id="0" name=""/>
        <dsp:cNvSpPr/>
      </dsp:nvSpPr>
      <dsp:spPr>
        <a:xfrm>
          <a:off x="0" y="983215"/>
          <a:ext cx="7012370" cy="7836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6701A1-C18E-49A3-9046-6A960BD788FB}">
      <dsp:nvSpPr>
        <dsp:cNvPr id="0" name=""/>
        <dsp:cNvSpPr/>
      </dsp:nvSpPr>
      <dsp:spPr>
        <a:xfrm>
          <a:off x="237047" y="1159531"/>
          <a:ext cx="430995" cy="4309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7973F2-867D-45DA-8E0D-C089456485F5}">
      <dsp:nvSpPr>
        <dsp:cNvPr id="0" name=""/>
        <dsp:cNvSpPr/>
      </dsp:nvSpPr>
      <dsp:spPr>
        <a:xfrm>
          <a:off x="905091" y="983215"/>
          <a:ext cx="6107278" cy="783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34" tIns="82934" rIns="82934" bIns="82934" numCol="1" spcCol="1270" anchor="ctr" anchorCtr="0">
          <a:noAutofit/>
        </a:bodyPr>
        <a:lstStyle/>
        <a:p>
          <a:pPr marL="0" lvl="0" indent="0" algn="l" defTabSz="889000">
            <a:lnSpc>
              <a:spcPct val="90000"/>
            </a:lnSpc>
            <a:spcBef>
              <a:spcPct val="0"/>
            </a:spcBef>
            <a:spcAft>
              <a:spcPct val="35000"/>
            </a:spcAft>
            <a:buNone/>
          </a:pPr>
          <a:r>
            <a:rPr lang="en-GB" sz="2000" kern="1200" dirty="0"/>
            <a:t>Noise: the less noise the better</a:t>
          </a:r>
          <a:endParaRPr lang="en-US" sz="2000" kern="1200" dirty="0"/>
        </a:p>
      </dsp:txBody>
      <dsp:txXfrm>
        <a:off x="905091" y="983215"/>
        <a:ext cx="6107278" cy="783628"/>
      </dsp:txXfrm>
    </dsp:sp>
    <dsp:sp modelId="{E6B0EF57-B0B5-4301-BE81-9238D04BAAD5}">
      <dsp:nvSpPr>
        <dsp:cNvPr id="0" name=""/>
        <dsp:cNvSpPr/>
      </dsp:nvSpPr>
      <dsp:spPr>
        <a:xfrm>
          <a:off x="0" y="1962751"/>
          <a:ext cx="7012370" cy="78362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63F74-9AFD-41CC-BCC3-310A04AB42E0}">
      <dsp:nvSpPr>
        <dsp:cNvPr id="0" name=""/>
        <dsp:cNvSpPr/>
      </dsp:nvSpPr>
      <dsp:spPr>
        <a:xfrm>
          <a:off x="237047" y="2139067"/>
          <a:ext cx="430995" cy="4309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7D52FA-5717-4C99-A2CA-38D6853FC4B7}">
      <dsp:nvSpPr>
        <dsp:cNvPr id="0" name=""/>
        <dsp:cNvSpPr/>
      </dsp:nvSpPr>
      <dsp:spPr>
        <a:xfrm>
          <a:off x="905091" y="1962751"/>
          <a:ext cx="6107278" cy="783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34" tIns="82934" rIns="82934" bIns="82934" numCol="1" spcCol="1270" anchor="ctr" anchorCtr="0">
          <a:noAutofit/>
        </a:bodyPr>
        <a:lstStyle/>
        <a:p>
          <a:pPr marL="0" lvl="0" indent="0" algn="l" defTabSz="889000">
            <a:lnSpc>
              <a:spcPct val="90000"/>
            </a:lnSpc>
            <a:spcBef>
              <a:spcPct val="0"/>
            </a:spcBef>
            <a:spcAft>
              <a:spcPct val="35000"/>
            </a:spcAft>
            <a:buNone/>
          </a:pPr>
          <a:r>
            <a:rPr lang="en-GB" sz="2000" kern="1200" dirty="0"/>
            <a:t>Speed: Higher the volume of printing the better</a:t>
          </a:r>
          <a:endParaRPr lang="en-US" sz="2000" kern="1200" dirty="0"/>
        </a:p>
      </dsp:txBody>
      <dsp:txXfrm>
        <a:off x="905091" y="1962751"/>
        <a:ext cx="6107278" cy="783628"/>
      </dsp:txXfrm>
    </dsp:sp>
    <dsp:sp modelId="{9C451BF9-1B31-4B1C-967E-58FC2341649D}">
      <dsp:nvSpPr>
        <dsp:cNvPr id="0" name=""/>
        <dsp:cNvSpPr/>
      </dsp:nvSpPr>
      <dsp:spPr>
        <a:xfrm>
          <a:off x="0" y="2942287"/>
          <a:ext cx="7012370" cy="78362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3124C0-AF06-4010-A265-9BFBCE29A617}">
      <dsp:nvSpPr>
        <dsp:cNvPr id="0" name=""/>
        <dsp:cNvSpPr/>
      </dsp:nvSpPr>
      <dsp:spPr>
        <a:xfrm>
          <a:off x="237047" y="3118603"/>
          <a:ext cx="430995" cy="4309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BFD6FC-B7BD-448D-B948-7B26290EFEC9}">
      <dsp:nvSpPr>
        <dsp:cNvPr id="0" name=""/>
        <dsp:cNvSpPr/>
      </dsp:nvSpPr>
      <dsp:spPr>
        <a:xfrm>
          <a:off x="905091" y="2942287"/>
          <a:ext cx="6107278" cy="783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34" tIns="82934" rIns="82934" bIns="82934" numCol="1" spcCol="1270" anchor="ctr" anchorCtr="0">
          <a:noAutofit/>
        </a:bodyPr>
        <a:lstStyle/>
        <a:p>
          <a:pPr marL="0" lvl="0" indent="0" algn="l" defTabSz="889000">
            <a:lnSpc>
              <a:spcPct val="90000"/>
            </a:lnSpc>
            <a:spcBef>
              <a:spcPct val="0"/>
            </a:spcBef>
            <a:spcAft>
              <a:spcPct val="35000"/>
            </a:spcAft>
            <a:buNone/>
          </a:pPr>
          <a:r>
            <a:rPr lang="en-GB" sz="2000" kern="1200" dirty="0"/>
            <a:t>Automation: Better processing of real time environments. TV, sound systems</a:t>
          </a:r>
          <a:endParaRPr lang="en-US" sz="2000" kern="1200" dirty="0"/>
        </a:p>
      </dsp:txBody>
      <dsp:txXfrm>
        <a:off x="905091" y="2942287"/>
        <a:ext cx="6107278" cy="783628"/>
      </dsp:txXfrm>
    </dsp:sp>
    <dsp:sp modelId="{EA891CB9-03F2-4A90-9F51-A5619E594142}">
      <dsp:nvSpPr>
        <dsp:cNvPr id="0" name=""/>
        <dsp:cNvSpPr/>
      </dsp:nvSpPr>
      <dsp:spPr>
        <a:xfrm>
          <a:off x="0" y="3921823"/>
          <a:ext cx="7012370" cy="78362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199027-960D-454D-A6D8-AB667BB44875}">
      <dsp:nvSpPr>
        <dsp:cNvPr id="0" name=""/>
        <dsp:cNvSpPr/>
      </dsp:nvSpPr>
      <dsp:spPr>
        <a:xfrm>
          <a:off x="237047" y="4098139"/>
          <a:ext cx="430995" cy="4309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B79D71-D78F-4CCB-9B90-413DF72F66B0}">
      <dsp:nvSpPr>
        <dsp:cNvPr id="0" name=""/>
        <dsp:cNvSpPr/>
      </dsp:nvSpPr>
      <dsp:spPr>
        <a:xfrm>
          <a:off x="905091" y="3921823"/>
          <a:ext cx="6107278" cy="783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34" tIns="82934" rIns="82934" bIns="82934" numCol="1" spcCol="1270" anchor="ctr" anchorCtr="0">
          <a:noAutofit/>
        </a:bodyPr>
        <a:lstStyle/>
        <a:p>
          <a:pPr marL="0" lvl="0" indent="0" algn="l" defTabSz="889000">
            <a:lnSpc>
              <a:spcPct val="90000"/>
            </a:lnSpc>
            <a:spcBef>
              <a:spcPct val="0"/>
            </a:spcBef>
            <a:spcAft>
              <a:spcPct val="35000"/>
            </a:spcAft>
            <a:buNone/>
          </a:pPr>
          <a:r>
            <a:rPr lang="en-GB" sz="2000" kern="1200" dirty="0"/>
            <a:t>Configurable: devices can be customised. Double side printing.</a:t>
          </a:r>
          <a:endParaRPr lang="en-US" sz="2000" kern="1200" dirty="0"/>
        </a:p>
      </dsp:txBody>
      <dsp:txXfrm>
        <a:off x="905091" y="3921823"/>
        <a:ext cx="6107278" cy="783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F44C9-D3C7-4FFD-954B-5AFC34FC597D}">
      <dsp:nvSpPr>
        <dsp:cNvPr id="0" name=""/>
        <dsp:cNvSpPr/>
      </dsp:nvSpPr>
      <dsp:spPr>
        <a:xfrm>
          <a:off x="-143858" y="8840"/>
          <a:ext cx="7012370" cy="93053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E958F4-0460-4C85-BFF8-93BC2159EF51}">
      <dsp:nvSpPr>
        <dsp:cNvPr id="0" name=""/>
        <dsp:cNvSpPr/>
      </dsp:nvSpPr>
      <dsp:spPr>
        <a:xfrm>
          <a:off x="137629" y="218211"/>
          <a:ext cx="511796" cy="5117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ABD723-F010-4FA3-AF83-5E9A56242AC2}">
      <dsp:nvSpPr>
        <dsp:cNvPr id="0" name=""/>
        <dsp:cNvSpPr/>
      </dsp:nvSpPr>
      <dsp:spPr>
        <a:xfrm>
          <a:off x="788966" y="8840"/>
          <a:ext cx="6188471" cy="98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29" tIns="104529" rIns="104529" bIns="104529" numCol="1" spcCol="1270" anchor="ctr" anchorCtr="0">
          <a:noAutofit/>
        </a:bodyPr>
        <a:lstStyle/>
        <a:p>
          <a:pPr marL="0" lvl="0" indent="0" algn="l" defTabSz="889000">
            <a:lnSpc>
              <a:spcPct val="90000"/>
            </a:lnSpc>
            <a:spcBef>
              <a:spcPct val="0"/>
            </a:spcBef>
            <a:spcAft>
              <a:spcPct val="35000"/>
            </a:spcAft>
            <a:buNone/>
          </a:pPr>
          <a:r>
            <a:rPr lang="en-GB" sz="2000" kern="1200" dirty="0"/>
            <a:t>Rotational Latency: Spin speed of HDD</a:t>
          </a:r>
          <a:endParaRPr lang="en-US" sz="2000" kern="1200" dirty="0"/>
        </a:p>
      </dsp:txBody>
      <dsp:txXfrm>
        <a:off x="788966" y="8840"/>
        <a:ext cx="6188471" cy="987673"/>
      </dsp:txXfrm>
    </dsp:sp>
    <dsp:sp modelId="{1EDC50FF-DCA4-4138-8509-4882648B4257}">
      <dsp:nvSpPr>
        <dsp:cNvPr id="0" name=""/>
        <dsp:cNvSpPr/>
      </dsp:nvSpPr>
      <dsp:spPr>
        <a:xfrm>
          <a:off x="-143858" y="1243432"/>
          <a:ext cx="7012370" cy="93053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35FA1D-E5EE-48CA-A5D6-5262B5071BC0}">
      <dsp:nvSpPr>
        <dsp:cNvPr id="0" name=""/>
        <dsp:cNvSpPr/>
      </dsp:nvSpPr>
      <dsp:spPr>
        <a:xfrm>
          <a:off x="137629" y="1452803"/>
          <a:ext cx="511796" cy="5117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28FE1CC-2FB1-4EDE-A465-57C6CAA77AA7}">
      <dsp:nvSpPr>
        <dsp:cNvPr id="0" name=""/>
        <dsp:cNvSpPr/>
      </dsp:nvSpPr>
      <dsp:spPr>
        <a:xfrm>
          <a:off x="610176" y="1243432"/>
          <a:ext cx="6546052" cy="98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29" tIns="104529" rIns="104529" bIns="104529" numCol="1" spcCol="1270" anchor="ctr" anchorCtr="0">
          <a:noAutofit/>
        </a:bodyPr>
        <a:lstStyle/>
        <a:p>
          <a:pPr marL="0" lvl="0" indent="0" algn="l" defTabSz="889000">
            <a:lnSpc>
              <a:spcPct val="90000"/>
            </a:lnSpc>
            <a:spcBef>
              <a:spcPct val="0"/>
            </a:spcBef>
            <a:spcAft>
              <a:spcPct val="35000"/>
            </a:spcAft>
            <a:buNone/>
          </a:pPr>
          <a:r>
            <a:rPr lang="en-GB" sz="2000" kern="1200" dirty="0"/>
            <a:t>Seek time: t</a:t>
          </a:r>
          <a:r>
            <a:rPr lang="en-GB" sz="2000" b="0" i="0" kern="1200" dirty="0"/>
            <a:t>he time it takes for the drive's head assembly positioned in the right location on the track to read/write data to a particular sector of the disk</a:t>
          </a:r>
          <a:endParaRPr lang="en-US" sz="2000" kern="1200" dirty="0"/>
        </a:p>
      </dsp:txBody>
      <dsp:txXfrm>
        <a:off x="610176" y="1243432"/>
        <a:ext cx="6546052" cy="987673"/>
      </dsp:txXfrm>
    </dsp:sp>
    <dsp:sp modelId="{936CB3BA-8493-4EC2-BC97-F45DA9DDE4DF}">
      <dsp:nvSpPr>
        <dsp:cNvPr id="0" name=""/>
        <dsp:cNvSpPr/>
      </dsp:nvSpPr>
      <dsp:spPr>
        <a:xfrm>
          <a:off x="-143858" y="2478024"/>
          <a:ext cx="7012370" cy="93053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19D0A1-1010-4ACB-8C1D-7DAB616069C6}">
      <dsp:nvSpPr>
        <dsp:cNvPr id="0" name=""/>
        <dsp:cNvSpPr/>
      </dsp:nvSpPr>
      <dsp:spPr>
        <a:xfrm>
          <a:off x="137629" y="2687395"/>
          <a:ext cx="511796" cy="5117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EC30F8-7C5F-43A3-84FB-2F20FC38311C}">
      <dsp:nvSpPr>
        <dsp:cNvPr id="0" name=""/>
        <dsp:cNvSpPr/>
      </dsp:nvSpPr>
      <dsp:spPr>
        <a:xfrm>
          <a:off x="930912" y="2478024"/>
          <a:ext cx="5904579" cy="98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29" tIns="104529" rIns="104529" bIns="104529" numCol="1" spcCol="1270" anchor="ctr" anchorCtr="0">
          <a:noAutofit/>
        </a:bodyPr>
        <a:lstStyle/>
        <a:p>
          <a:pPr marL="0" lvl="0" indent="0" algn="l" defTabSz="889000">
            <a:lnSpc>
              <a:spcPct val="90000"/>
            </a:lnSpc>
            <a:spcBef>
              <a:spcPct val="0"/>
            </a:spcBef>
            <a:spcAft>
              <a:spcPct val="35000"/>
            </a:spcAft>
            <a:buNone/>
          </a:pPr>
          <a:r>
            <a:rPr lang="en-GB" sz="2000" kern="1200" dirty="0"/>
            <a:t>Data transfer: Speed of data transferred from HDD to controller (internal). From the disk controller to memory (external).</a:t>
          </a:r>
          <a:endParaRPr lang="en-US" sz="2000" kern="1200" dirty="0"/>
        </a:p>
      </dsp:txBody>
      <dsp:txXfrm>
        <a:off x="930912" y="2478024"/>
        <a:ext cx="5904579" cy="987673"/>
      </dsp:txXfrm>
    </dsp:sp>
    <dsp:sp modelId="{9CA01538-6981-4200-882A-049B5E02F6F2}">
      <dsp:nvSpPr>
        <dsp:cNvPr id="0" name=""/>
        <dsp:cNvSpPr/>
      </dsp:nvSpPr>
      <dsp:spPr>
        <a:xfrm>
          <a:off x="-143858" y="3712617"/>
          <a:ext cx="7012370" cy="93053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06BD8-CAC8-4B56-A636-4AABC2AEA571}">
      <dsp:nvSpPr>
        <dsp:cNvPr id="0" name=""/>
        <dsp:cNvSpPr/>
      </dsp:nvSpPr>
      <dsp:spPr>
        <a:xfrm>
          <a:off x="137629" y="3921988"/>
          <a:ext cx="511796" cy="5117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6DA05C-D5D6-4960-AF4D-51996247CEEA}">
      <dsp:nvSpPr>
        <dsp:cNvPr id="0" name=""/>
        <dsp:cNvSpPr/>
      </dsp:nvSpPr>
      <dsp:spPr>
        <a:xfrm>
          <a:off x="930912" y="3712617"/>
          <a:ext cx="5904579" cy="98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29" tIns="104529" rIns="104529" bIns="104529" numCol="1" spcCol="1270" anchor="ctr" anchorCtr="0">
          <a:noAutofit/>
        </a:bodyPr>
        <a:lstStyle/>
        <a:p>
          <a:pPr marL="0" lvl="0" indent="0" algn="l" defTabSz="889000">
            <a:lnSpc>
              <a:spcPct val="90000"/>
            </a:lnSpc>
            <a:spcBef>
              <a:spcPct val="0"/>
            </a:spcBef>
            <a:spcAft>
              <a:spcPct val="35000"/>
            </a:spcAft>
            <a:buNone/>
          </a:pPr>
          <a:r>
            <a:rPr lang="en-GB" sz="2000" kern="1200" dirty="0"/>
            <a:t>Fragmentation: Data dispersed across the storage medium. More fragmentation = slower access time.</a:t>
          </a:r>
          <a:endParaRPr lang="en-US" sz="2000" kern="1200" dirty="0"/>
        </a:p>
      </dsp:txBody>
      <dsp:txXfrm>
        <a:off x="930912" y="3712617"/>
        <a:ext cx="5904579" cy="987673"/>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25E01-1FA7-451E-9FDC-1A240D064568}" type="datetimeFigureOut">
              <a:rPr lang="en-GB" smtClean="0"/>
              <a:t>28/10/2025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8F410-46C6-4E49-8904-5F807AD1A985}" type="slidenum">
              <a:rPr lang="en-GB" smtClean="0"/>
              <a:t>‹#›</a:t>
            </a:fld>
            <a:endParaRPr lang="en-GB"/>
          </a:p>
        </p:txBody>
      </p:sp>
    </p:spTree>
    <p:extLst>
      <p:ext uri="{BB962C8B-B14F-4D97-AF65-F5344CB8AC3E}">
        <p14:creationId xmlns:p14="http://schemas.microsoft.com/office/powerpoint/2010/main" val="327805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lectronicshub.org/different-types-sensor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electronicshub.org/wp-content/uploads/2017/11/Types-of-Sensors-Image-1.jpg"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inoit.com/blog/top-15-sensor-types-used-iot/"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ccsinfo.com/images/catalog/e3mini-sensor-big.jp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615A08-D629-4142-9537-4456FC0D98CC}" type="slidenum">
              <a:rPr lang="en-GB" smtClean="0"/>
              <a:t>9</a:t>
            </a:fld>
            <a:endParaRPr lang="en-GB"/>
          </a:p>
        </p:txBody>
      </p:sp>
    </p:spTree>
    <p:extLst>
      <p:ext uri="{BB962C8B-B14F-4D97-AF65-F5344CB8AC3E}">
        <p14:creationId xmlns:p14="http://schemas.microsoft.com/office/powerpoint/2010/main" val="2758799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7119-C2CF-4134-7F81-F6939F7AB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11AD3-2933-000E-7A52-54289E833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43406-968A-948C-E91A-0B27FECDE8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3FB6A8-AE5C-E044-26DA-6EAB33FE47AB}"/>
              </a:ext>
            </a:extLst>
          </p:cNvPr>
          <p:cNvSpPr>
            <a:spLocks noGrp="1"/>
          </p:cNvSpPr>
          <p:nvPr>
            <p:ph type="sldNum" sz="quarter" idx="5"/>
          </p:nvPr>
        </p:nvSpPr>
        <p:spPr/>
        <p:txBody>
          <a:bodyPr/>
          <a:lstStyle/>
          <a:p>
            <a:fld id="{03615A08-D629-4142-9537-4456FC0D98CC}" type="slidenum">
              <a:rPr lang="en-GB" smtClean="0"/>
              <a:t>23</a:t>
            </a:fld>
            <a:endParaRPr lang="en-GB"/>
          </a:p>
        </p:txBody>
      </p:sp>
    </p:spTree>
    <p:extLst>
      <p:ext uri="{BB962C8B-B14F-4D97-AF65-F5344CB8AC3E}">
        <p14:creationId xmlns:p14="http://schemas.microsoft.com/office/powerpoint/2010/main" val="133055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1.2.4 – Memory</a:t>
            </a:r>
          </a:p>
          <a:p>
            <a:r>
              <a:rPr lang="en-US"/>
              <a:t>1.2.4.1 – Types of Memory</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75426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1.2.4 – Memory</a:t>
            </a:r>
          </a:p>
          <a:p>
            <a:r>
              <a:rPr lang="en-US"/>
              <a:t>1.2.4.2 – Types of ROM</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9621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1.2.4 – Memory</a:t>
            </a:r>
          </a:p>
          <a:p>
            <a:r>
              <a:rPr lang="en-US"/>
              <a:t>1.2.4.3 – Types of RAM</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051023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1.2.4 – Memory</a:t>
            </a:r>
          </a:p>
          <a:p>
            <a:r>
              <a:rPr lang="en-US"/>
              <a:t>1.2.4.4 – Memory Modules</a:t>
            </a:r>
          </a:p>
          <a:p>
            <a:r>
              <a:rPr lang="en-US"/>
              <a:t>1.2.4.5 – Check Your Understanding - Memory</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01815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1.2.4 – Memory</a:t>
            </a:r>
          </a:p>
          <a:p>
            <a:r>
              <a:rPr lang="en-US"/>
              <a:t>1.2.4.4 – Memory Modules</a:t>
            </a:r>
          </a:p>
          <a:p>
            <a:r>
              <a:rPr lang="en-US"/>
              <a:t>1.2.4.5 – Check Your Understanding - Memory</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350455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1.2.6 – Hard Disk Drives and SSDs</a:t>
            </a:r>
          </a:p>
          <a:p>
            <a:r>
              <a:rPr lang="en-US"/>
              <a:t>1.2.6.1 – Types of Storage Devices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40526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1.2.6 – Hard Disk Drives and SSDs</a:t>
            </a:r>
          </a:p>
          <a:p>
            <a:r>
              <a:rPr lang="en-US"/>
              <a:t>1.2.6.4 – Semiconductor Storage</a:t>
            </a:r>
          </a:p>
          <a:p>
            <a:r>
              <a:rPr lang="en-US"/>
              <a:t>1.2.6.5 – Check Your Understanding - Data Storage Devices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63972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1.2.7 – Optical Storage Devices</a:t>
            </a:r>
          </a:p>
          <a:p>
            <a:r>
              <a:rPr lang="en-US"/>
              <a:t>1.2.7.1 – Types of Optical Storage Devices</a:t>
            </a:r>
          </a:p>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174432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1.2.2 – Motherboards</a:t>
            </a:r>
          </a:p>
          <a:p>
            <a:r>
              <a:rPr lang="en-US"/>
              <a:t>1.2.2.1 – Motherboards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188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1.2.9 – Input Devices</a:t>
            </a:r>
          </a:p>
          <a:p>
            <a:r>
              <a:rPr lang="en-US"/>
              <a:t>1.2.9.1 – The Original Input Devices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55445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42</a:t>
            </a:fld>
            <a:endParaRPr lang="en-US" altLang="en-US" sz="80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a:solidFill>
                  <a:schemeClr val="tx1"/>
                </a:solidFill>
                <a:latin typeface="Arial" charset="0"/>
                <a:ea typeface="ＭＳ Ｐゴシック" charset="0"/>
                <a:cs typeface="ＭＳ Ｐゴシック" charset="0"/>
              </a:rPr>
              <a:t>1 – Introduction to Personal Computer Hardware</a:t>
            </a:r>
          </a:p>
          <a:p>
            <a:pPr>
              <a:lnSpc>
                <a:spcPct val="80000"/>
              </a:lnSpc>
              <a:buFontTx/>
              <a:buNone/>
            </a:pPr>
            <a:r>
              <a:rPr lang="en-US" sz="1200" kern="1200">
                <a:solidFill>
                  <a:schemeClr val="tx1"/>
                </a:solidFill>
                <a:latin typeface="Arial" charset="0"/>
                <a:ea typeface="ＭＳ Ｐゴシック" charset="0"/>
                <a:cs typeface="ＭＳ Ｐゴシック" charset="0"/>
              </a:rPr>
              <a:t>1.1 – Personal Computer</a:t>
            </a:r>
          </a:p>
          <a:p>
            <a:pPr>
              <a:lnSpc>
                <a:spcPct val="80000"/>
              </a:lnSpc>
              <a:buFontTx/>
              <a:buNone/>
            </a:pPr>
            <a:r>
              <a:rPr lang="en-US" sz="1200" kern="1200">
                <a:solidFill>
                  <a:schemeClr val="tx1"/>
                </a:solidFill>
                <a:latin typeface="Arial" charset="0"/>
                <a:ea typeface="ＭＳ Ｐゴシック" charset="0"/>
                <a:cs typeface="ＭＳ Ｐゴシック" charset="0"/>
              </a:rPr>
              <a:t>1.1.2 – Electrical and ESD Safety</a:t>
            </a:r>
          </a:p>
          <a:p>
            <a:pPr>
              <a:lnSpc>
                <a:spcPct val="80000"/>
              </a:lnSpc>
              <a:buFontTx/>
              <a:buNone/>
            </a:pPr>
            <a:r>
              <a:rPr lang="en-US" sz="1200" kern="1200">
                <a:solidFill>
                  <a:schemeClr val="tx1"/>
                </a:solidFill>
                <a:latin typeface="Arial" charset="0"/>
                <a:ea typeface="ＭＳ Ｐゴシック" charset="0"/>
                <a:cs typeface="ＭＳ Ｐゴシック" charset="0"/>
              </a:rPr>
              <a:t>1.1.2.2 – ESD</a:t>
            </a:r>
          </a:p>
          <a:p>
            <a:pPr>
              <a:lnSpc>
                <a:spcPct val="80000"/>
              </a:lnSpc>
              <a:buFontTx/>
              <a:buNone/>
            </a:pPr>
            <a:r>
              <a:rPr lang="en-US" sz="1200" kern="1200">
                <a:solidFill>
                  <a:schemeClr val="tx1"/>
                </a:solidFill>
                <a:latin typeface="Arial" charset="0"/>
                <a:ea typeface="ＭＳ Ｐゴシック" charset="0"/>
              </a:rPr>
              <a:t>1.1.2.3 </a:t>
            </a:r>
            <a:r>
              <a:rPr lang="en-US" sz="1200" kern="1200">
                <a:solidFill>
                  <a:schemeClr val="tx1"/>
                </a:solidFill>
                <a:latin typeface="Arial" charset="0"/>
                <a:ea typeface="ＭＳ Ｐゴシック" charset="0"/>
                <a:cs typeface="ＭＳ Ｐゴシック" charset="0"/>
              </a:rPr>
              <a:t>– Check Your Understanding – ESD Characteristics</a:t>
            </a:r>
            <a:endParaRPr lang="en-US"/>
          </a:p>
        </p:txBody>
      </p:sp>
    </p:spTree>
    <p:extLst>
      <p:ext uri="{BB962C8B-B14F-4D97-AF65-F5344CB8AC3E}">
        <p14:creationId xmlns:p14="http://schemas.microsoft.com/office/powerpoint/2010/main" val="78533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pPr>
              <a:lnSpc>
                <a:spcPct val="80000"/>
              </a:lnSpc>
              <a:buFontTx/>
              <a:buNone/>
            </a:pPr>
            <a:r>
              <a:rPr lang="en-US" sz="1200" kern="1200">
                <a:solidFill>
                  <a:schemeClr val="tx1"/>
                </a:solidFill>
                <a:latin typeface="Arial" charset="0"/>
                <a:ea typeface="ＭＳ Ｐゴシック" charset="0"/>
                <a:cs typeface="ＭＳ Ｐゴシック" charset="0"/>
              </a:rPr>
              <a:t>1.2.1 – Case and Power Supplies</a:t>
            </a:r>
          </a:p>
          <a:p>
            <a:r>
              <a:rPr lang="en-US"/>
              <a:t>1.2.1.3 – Connectors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1.2.2 – Motherboards</a:t>
            </a:r>
          </a:p>
          <a:p>
            <a:r>
              <a:rPr lang="en-US"/>
              <a:t>1.2.2.2 – Motherboard Components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317874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1.2.2 – Motherboards</a:t>
            </a:r>
          </a:p>
          <a:p>
            <a:r>
              <a:rPr lang="en-US"/>
              <a:t>1.2.2.3 – Motherboard Chipset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950791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1.2.5 – Adapter Cards and</a:t>
            </a:r>
            <a:r>
              <a:rPr lang="en-US" baseline="0"/>
              <a:t> Expansion Slots</a:t>
            </a:r>
            <a:endParaRPr lang="en-US"/>
          </a:p>
          <a:p>
            <a:r>
              <a:rPr lang="en-US"/>
              <a:t>1.2.5.1 – Adapter Cards</a:t>
            </a:r>
            <a:r>
              <a:rPr lang="en-US" dirty="0"/>
              <a:t> </a:t>
            </a:r>
            <a:endParaRPr lang="en-US">
              <a:cs typeface="Calibri"/>
            </a:endParaRPr>
          </a:p>
          <a:p>
            <a:r>
              <a:rPr lang="en-US"/>
              <a:t>1.2.5.2 – Check Your Understanding - Adapter Cards and Expansion Slots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180720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1.2.8 – Ports, Cables, and Adapters</a:t>
            </a:r>
          </a:p>
          <a:p>
            <a:r>
              <a:rPr lang="en-US"/>
              <a:t>1.2.8.1 – Video Ports and Cables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633386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1.2.3 – CPU and Cooling Systems</a:t>
            </a:r>
          </a:p>
          <a:p>
            <a:r>
              <a:rPr lang="en-US"/>
              <a:t>1.2.3.2 – Cooling Systems</a:t>
            </a:r>
          </a:p>
          <a:p>
            <a:r>
              <a:rPr lang="en-US"/>
              <a:t>1.2.3.3 – Check Your Understanding - CPUs and Cooling Systems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92784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6BE62-CE59-DE96-B6BB-CAFCA9CF3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F23B5-D4C2-81AD-157B-088B08A73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7F2F0-041D-F5AA-823F-58B016A55545}"/>
              </a:ext>
            </a:extLst>
          </p:cNvPr>
          <p:cNvSpPr>
            <a:spLocks noGrp="1"/>
          </p:cNvSpPr>
          <p:nvPr>
            <p:ph type="body" idx="1"/>
          </p:nvPr>
        </p:nvSpPr>
        <p:spPr/>
        <p:txBody>
          <a:bodyPr/>
          <a:lstStyle/>
          <a:p>
            <a:r>
              <a:rPr lang="en-US"/>
              <a:t>1 – Introduction to Personal Computer Hardware</a:t>
            </a:r>
          </a:p>
          <a:p>
            <a:r>
              <a:rPr lang="en-US"/>
              <a:t>1.2 – PC Components</a:t>
            </a:r>
          </a:p>
          <a:p>
            <a:r>
              <a:rPr lang="en-US"/>
              <a:t>1.2.3 – CPU and Cooling Systems</a:t>
            </a:r>
          </a:p>
          <a:p>
            <a:r>
              <a:rPr lang="en-US"/>
              <a:t>1.2.3.2 – Cooling Systems</a:t>
            </a:r>
          </a:p>
          <a:p>
            <a:r>
              <a:rPr lang="en-US"/>
              <a:t>1.2.3.3 – Check Your Understanding - CPUs and Cooling Systems</a:t>
            </a:r>
          </a:p>
        </p:txBody>
      </p:sp>
      <p:sp>
        <p:nvSpPr>
          <p:cNvPr id="4" name="Slide Number Placeholder 3">
            <a:extLst>
              <a:ext uri="{FF2B5EF4-FFF2-40B4-BE49-F238E27FC236}">
                <a16:creationId xmlns:a16="http://schemas.microsoft.com/office/drawing/2014/main" id="{E23DC03B-FBC4-A389-37D5-C39E02442988}"/>
              </a:ext>
            </a:extLst>
          </p:cNvPr>
          <p:cNvSpPr>
            <a:spLocks noGrp="1"/>
          </p:cNvSpPr>
          <p:nvPr>
            <p:ph type="sldNum" sz="quarter" idx="10"/>
          </p:nvPr>
        </p:nvSpPr>
        <p:spPr/>
        <p:txBody>
          <a:bodyPr/>
          <a:lstStyle/>
          <a:p>
            <a:fld id="{5641018C-6CAF-B84E-B92C-ECB119457FBA}"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78113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live in a World of Sensors. You can find different types of Sensors in our homes, offices, cars etc. working to make our lives easier by turning on the lights by detecting our presence, adjusting the room temperature, detect smoke or fire, make us delicious coffee, open garage doors as soon as our car is near the door and many other tasks. All these and many other automation tasks are possible because of Sensors. Before going in to the details of What is a Sensor, What are the Different Types of Sensors and Applications of these different types of Sensors, we will first take a look at a simple example of an automated system, which is possible because of Sensors (and many other components as well). </a:t>
            </a:r>
          </a:p>
          <a:p>
            <a:pPr>
              <a:defRPr/>
            </a:pPr>
            <a:r>
              <a:rPr lang="en-US" dirty="0"/>
              <a:t>The example we are talking about here is the Autopilot System in aircrafts. Almost all civilian and military aircrafts have the feature of Automatic Flight Control system or sometimes called as Autopilot.</a:t>
            </a:r>
            <a:endParaRPr lang="en-GB" dirty="0"/>
          </a:p>
          <a:p>
            <a:pPr>
              <a:defRPr/>
            </a:pPr>
            <a:endParaRPr lang="en-GB" dirty="0"/>
          </a:p>
          <a:p>
            <a:pPr>
              <a:defRPr/>
            </a:pPr>
            <a:r>
              <a:rPr lang="en-GB" dirty="0"/>
              <a:t>Discuss what sensors are, and how they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Useful Article: </a:t>
            </a:r>
            <a:r>
              <a:rPr lang="en-GB" dirty="0">
                <a:hlinkClick r:id="rId3"/>
              </a:rPr>
              <a:t>https://www.electronicshub.org/different-types-sensors/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a:t>
            </a:r>
            <a:r>
              <a:rPr lang="en-GB" dirty="0">
                <a:hlinkClick r:id="rId4"/>
              </a:rPr>
              <a:t>https://www.electronicshub.org/wp-content/uploads/2017/11/Types-of-Sensors-Image-1.jpg</a:t>
            </a:r>
            <a:endParaRPr lang="en-GB" dirty="0"/>
          </a:p>
        </p:txBody>
      </p:sp>
      <p:sp>
        <p:nvSpPr>
          <p:cNvPr id="4" name="Slide Number Placeholder 3"/>
          <p:cNvSpPr>
            <a:spLocks noGrp="1"/>
          </p:cNvSpPr>
          <p:nvPr>
            <p:ph type="sldNum" sz="quarter" idx="5"/>
          </p:nvPr>
        </p:nvSpPr>
        <p:spPr/>
        <p:txBody>
          <a:bodyPr/>
          <a:lstStyle/>
          <a:p>
            <a:fld id="{CF97FD4E-087A-4651-A44E-86F31883DFFB}" type="slidenum">
              <a:rPr lang="en-GB" smtClean="0"/>
              <a:t>61</a:t>
            </a:fld>
            <a:endParaRPr lang="en-GB"/>
          </a:p>
        </p:txBody>
      </p:sp>
    </p:spTree>
    <p:extLst>
      <p:ext uri="{BB962C8B-B14F-4D97-AF65-F5344CB8AC3E}">
        <p14:creationId xmlns:p14="http://schemas.microsoft.com/office/powerpoint/2010/main" val="2873992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on differences between the types</a:t>
            </a:r>
          </a:p>
          <a:p>
            <a:endParaRPr lang="en-US" dirty="0"/>
          </a:p>
          <a:p>
            <a:r>
              <a:rPr lang="en-US" dirty="0"/>
              <a:t>IoT Blog: </a:t>
            </a:r>
            <a:r>
              <a:rPr lang="en-GB" dirty="0">
                <a:hlinkClick r:id="rId3"/>
              </a:rPr>
              <a:t>https://www.finoit.com/blog/top-15-sensor-types-used-iot/</a:t>
            </a:r>
            <a:endParaRPr lang="en-US" dirty="0"/>
          </a:p>
          <a:p>
            <a:endParaRPr lang="en-US" dirty="0"/>
          </a:p>
          <a:p>
            <a:r>
              <a:rPr lang="en-US" dirty="0"/>
              <a:t>Image from here: </a:t>
            </a:r>
            <a:r>
              <a:rPr lang="en-GB" dirty="0">
                <a:hlinkClick r:id="rId4"/>
              </a:rPr>
              <a:t>https://www.ccsinfo.com/images/catalog/e3mini-sensor-big.jpg</a:t>
            </a:r>
            <a:endParaRPr lang="en-GB" dirty="0"/>
          </a:p>
        </p:txBody>
      </p:sp>
      <p:sp>
        <p:nvSpPr>
          <p:cNvPr id="4" name="Slide Number Placeholder 3"/>
          <p:cNvSpPr>
            <a:spLocks noGrp="1"/>
          </p:cNvSpPr>
          <p:nvPr>
            <p:ph type="sldNum" sz="quarter" idx="5"/>
          </p:nvPr>
        </p:nvSpPr>
        <p:spPr/>
        <p:txBody>
          <a:bodyPr/>
          <a:lstStyle/>
          <a:p>
            <a:fld id="{CF97FD4E-087A-4651-A44E-86F31883DFFB}" type="slidenum">
              <a:rPr lang="en-GB" smtClean="0"/>
              <a:t>62</a:t>
            </a:fld>
            <a:endParaRPr lang="en-GB"/>
          </a:p>
        </p:txBody>
      </p:sp>
    </p:spTree>
    <p:extLst>
      <p:ext uri="{BB962C8B-B14F-4D97-AF65-F5344CB8AC3E}">
        <p14:creationId xmlns:p14="http://schemas.microsoft.com/office/powerpoint/2010/main" val="230015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1.2.9 – Input Devices</a:t>
            </a:r>
          </a:p>
          <a:p>
            <a:r>
              <a:rPr lang="en-US"/>
              <a:t>1.2.9.2 – New Input Devices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74924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615A08-D629-4142-9537-4456FC0D98CC}" type="slidenum">
              <a:rPr lang="en-GB" smtClean="0"/>
              <a:t>67</a:t>
            </a:fld>
            <a:endParaRPr lang="en-GB"/>
          </a:p>
        </p:txBody>
      </p:sp>
    </p:spTree>
    <p:extLst>
      <p:ext uri="{BB962C8B-B14F-4D97-AF65-F5344CB8AC3E}">
        <p14:creationId xmlns:p14="http://schemas.microsoft.com/office/powerpoint/2010/main" val="2721775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615A08-D629-4142-9537-4456FC0D98CC}" type="slidenum">
              <a:rPr lang="en-GB" smtClean="0"/>
              <a:t>68</a:t>
            </a:fld>
            <a:endParaRPr lang="en-GB"/>
          </a:p>
        </p:txBody>
      </p:sp>
    </p:spTree>
    <p:extLst>
      <p:ext uri="{BB962C8B-B14F-4D97-AF65-F5344CB8AC3E}">
        <p14:creationId xmlns:p14="http://schemas.microsoft.com/office/powerpoint/2010/main" val="3158096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615A08-D629-4142-9537-4456FC0D98CC}" type="slidenum">
              <a:rPr lang="en-GB" smtClean="0"/>
              <a:t>73</a:t>
            </a:fld>
            <a:endParaRPr lang="en-GB"/>
          </a:p>
        </p:txBody>
      </p:sp>
    </p:spTree>
    <p:extLst>
      <p:ext uri="{BB962C8B-B14F-4D97-AF65-F5344CB8AC3E}">
        <p14:creationId xmlns:p14="http://schemas.microsoft.com/office/powerpoint/2010/main" val="1202110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615A08-D629-4142-9537-4456FC0D98CC}" type="slidenum">
              <a:rPr lang="en-GB" smtClean="0"/>
              <a:t>74</a:t>
            </a:fld>
            <a:endParaRPr lang="en-GB"/>
          </a:p>
        </p:txBody>
      </p:sp>
    </p:spTree>
    <p:extLst>
      <p:ext uri="{BB962C8B-B14F-4D97-AF65-F5344CB8AC3E}">
        <p14:creationId xmlns:p14="http://schemas.microsoft.com/office/powerpoint/2010/main" val="3856324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1.2.9 – Input Devices</a:t>
            </a:r>
          </a:p>
          <a:p>
            <a:r>
              <a:rPr lang="en-US"/>
              <a:t>1.2.9.4 – Most Recent Input Devices</a:t>
            </a:r>
          </a:p>
          <a:p>
            <a:r>
              <a:rPr lang="en-US"/>
              <a:t>1.2.9.5 – Check Your Understanding - Input Devices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9632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1.2.10 – Output Devices</a:t>
            </a:r>
          </a:p>
          <a:p>
            <a:r>
              <a:rPr lang="en-US"/>
              <a:t>1.2.10.1 – What are Output Devices?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92263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1.2.10 – Output Devices</a:t>
            </a:r>
          </a:p>
          <a:p>
            <a:r>
              <a:rPr lang="en-US"/>
              <a:t>1.2.10.4 – Printers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881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1.2.10 – Output Devices</a:t>
            </a:r>
          </a:p>
          <a:p>
            <a:r>
              <a:rPr lang="en-US"/>
              <a:t>1.2.10.5 – Speakers and Headphones</a:t>
            </a:r>
          </a:p>
          <a:p>
            <a:r>
              <a:rPr lang="en-US"/>
              <a:t>1.2.10.6 – Check Your Understanding - Visual and Auditory Output Device Characteristics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37772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Introduction to Personal Computer Hardware</a:t>
            </a:r>
          </a:p>
          <a:p>
            <a:r>
              <a:rPr lang="en-US"/>
              <a:t>1.2 – PC Components</a:t>
            </a:r>
          </a:p>
          <a:p>
            <a:r>
              <a:rPr lang="en-US"/>
              <a:t>1.2.3 – CPU and Cooling Systems</a:t>
            </a:r>
          </a:p>
          <a:p>
            <a:r>
              <a:rPr lang="en-US"/>
              <a:t>1.2.3.1 – What is CPU?</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0471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46E24-ADCF-87DB-1015-FE7EE7632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62E13-8018-D13D-0C19-879F6918D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58BB5-6CAC-583C-B5D3-A85A59EC343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D1A9BE-DDE3-096B-4B75-FF6B2EF66A8A}"/>
              </a:ext>
            </a:extLst>
          </p:cNvPr>
          <p:cNvSpPr>
            <a:spLocks noGrp="1"/>
          </p:cNvSpPr>
          <p:nvPr>
            <p:ph type="sldNum" sz="quarter" idx="5"/>
          </p:nvPr>
        </p:nvSpPr>
        <p:spPr/>
        <p:txBody>
          <a:bodyPr/>
          <a:lstStyle/>
          <a:p>
            <a:fld id="{03615A08-D629-4142-9537-4456FC0D98CC}" type="slidenum">
              <a:rPr lang="en-GB" smtClean="0"/>
              <a:t>21</a:t>
            </a:fld>
            <a:endParaRPr lang="en-GB"/>
          </a:p>
        </p:txBody>
      </p:sp>
    </p:spTree>
    <p:extLst>
      <p:ext uri="{BB962C8B-B14F-4D97-AF65-F5344CB8AC3E}">
        <p14:creationId xmlns:p14="http://schemas.microsoft.com/office/powerpoint/2010/main" val="2876181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10/28/2025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10/28/2025</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10/28/2025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10/28/2025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10/28/2025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10/28/2025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10/28/2025</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2CIx1zBw7K8" TargetMode="Externa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3.png"/><Relationship Id="rId4" Type="http://schemas.openxmlformats.org/officeDocument/2006/relationships/hyperlink" Target="https://www.youtube.com/watch?v=RtlYi1yLTVQ"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forms.office.com/e/kYYy6qWnQd?origin=lprLink"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a:normAutofit/>
          </a:bodyPr>
          <a:lstStyle/>
          <a:p>
            <a:r>
              <a:rPr lang="fr-FR" dirty="0"/>
              <a:t>Content area 7: Digital </a:t>
            </a:r>
            <a:r>
              <a:rPr lang="fr-FR" dirty="0" err="1"/>
              <a:t>environments</a:t>
            </a:r>
            <a:endParaRPr lang="en-US" dirty="0"/>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1" y="2482719"/>
            <a:ext cx="10993546" cy="468233"/>
          </a:xfrm>
        </p:spPr>
        <p:txBody>
          <a:bodyPr>
            <a:normAutofit fontScale="55000" lnSpcReduction="20000"/>
          </a:bodyPr>
          <a:lstStyle/>
          <a:p>
            <a:r>
              <a:rPr lang="en-GB" b="1" dirty="0">
                <a:solidFill>
                  <a:schemeClr val="tx1"/>
                </a:solidFill>
              </a:rPr>
              <a:t>T Level Technical Qualification in </a:t>
            </a:r>
            <a:r>
              <a:rPr lang="en-GB" b="1">
                <a:solidFill>
                  <a:schemeClr val="tx1"/>
                </a:solidFill>
              </a:rPr>
              <a:t>Digital software </a:t>
            </a:r>
            <a:r>
              <a:rPr lang="en-GB" b="1" dirty="0">
                <a:solidFill>
                  <a:schemeClr val="tx1"/>
                </a:solidFill>
              </a:rPr>
              <a:t>Development: </a:t>
            </a:r>
            <a:r>
              <a:rPr lang="en-US" b="1" dirty="0">
                <a:solidFill>
                  <a:schemeClr val="accent2">
                    <a:lumMod val="50000"/>
                    <a:alpha val="75000"/>
                  </a:schemeClr>
                </a:solidFill>
              </a:rPr>
              <a:t>7</a:t>
            </a:r>
            <a:r>
              <a:rPr lang="en-GB" b="1" dirty="0">
                <a:solidFill>
                  <a:schemeClr val="accent2">
                    <a:lumMod val="50000"/>
                    <a:alpha val="75000"/>
                  </a:schemeClr>
                </a:solidFill>
              </a:rPr>
              <a:t>-1-2 </a:t>
            </a:r>
            <a:r>
              <a:rPr lang="en-GB" dirty="0"/>
              <a:t>Understand the features and use of different types of hardware devices </a:t>
            </a:r>
          </a:p>
          <a:p>
            <a:r>
              <a:rPr lang="en-GB" b="1" dirty="0">
                <a:solidFill>
                  <a:schemeClr val="tx1"/>
                </a:solidFill>
              </a:rPr>
              <a:t>V3.1-1-060625</a:t>
            </a:r>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
        <p:nvSpPr>
          <p:cNvPr id="4" name="TextBox 3">
            <a:extLst>
              <a:ext uri="{FF2B5EF4-FFF2-40B4-BE49-F238E27FC236}">
                <a16:creationId xmlns:a16="http://schemas.microsoft.com/office/drawing/2014/main" id="{655168D4-E452-401D-B675-E5D1772A733A}"/>
              </a:ext>
            </a:extLst>
          </p:cNvPr>
          <p:cNvSpPr txBox="1"/>
          <p:nvPr/>
        </p:nvSpPr>
        <p:spPr>
          <a:xfrm>
            <a:off x="6970643" y="6400800"/>
            <a:ext cx="4932504" cy="646331"/>
          </a:xfrm>
          <a:prstGeom prst="rect">
            <a:avLst/>
          </a:prstGeom>
          <a:noFill/>
        </p:spPr>
        <p:txBody>
          <a:bodyPr wrap="none" rtlCol="0">
            <a:spAutoFit/>
          </a:bodyPr>
          <a:lstStyle/>
          <a:p>
            <a:r>
              <a:rPr lang="en-GB" dirty="0"/>
              <a:t>Presentation by Derek Condon MSc, MBCS, MIET</a:t>
            </a:r>
          </a:p>
          <a:p>
            <a:endParaRPr lang="en-GB" dirty="0"/>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581192" y="5264486"/>
            <a:ext cx="10883444" cy="958513"/>
          </a:xfrm>
        </p:spPr>
        <p:txBody>
          <a:bodyPr vert="horz" lIns="91440" tIns="45720" rIns="91440" bIns="45720" rtlCol="0" anchor="ctr">
            <a:normAutofit fontScale="90000"/>
          </a:bodyPr>
          <a:lstStyle/>
          <a:p>
            <a:r>
              <a:rPr lang="en-US" altLang="en-US" b="0" kern="1200" cap="all" dirty="0">
                <a:solidFill>
                  <a:srgbClr val="FFFEFF"/>
                </a:solidFill>
                <a:latin typeface="+mj-lt"/>
                <a:ea typeface="+mj-ea"/>
                <a:cs typeface="+mj-cs"/>
              </a:rPr>
              <a:t>Diagram of a Computer: </a:t>
            </a:r>
            <a:br>
              <a:rPr lang="en-US" altLang="en-US" b="0" kern="1200" cap="all" dirty="0">
                <a:solidFill>
                  <a:srgbClr val="FFFEFF"/>
                </a:solidFill>
                <a:latin typeface="+mj-lt"/>
                <a:ea typeface="+mj-ea"/>
                <a:cs typeface="+mj-cs"/>
              </a:rPr>
            </a:br>
            <a:r>
              <a:rPr lang="en-US" altLang="en-US" b="0" kern="1200" cap="all" dirty="0">
                <a:solidFill>
                  <a:srgbClr val="FFFEFF"/>
                </a:solidFill>
                <a:latin typeface="+mj-lt"/>
                <a:ea typeface="+mj-ea"/>
                <a:cs typeface="+mj-cs"/>
              </a:rPr>
              <a:t>Task 1: </a:t>
            </a:r>
            <a:br>
              <a:rPr lang="en-US" altLang="en-US" b="0" kern="1200" cap="all" dirty="0">
                <a:solidFill>
                  <a:srgbClr val="FFFEFF"/>
                </a:solidFill>
                <a:latin typeface="+mj-lt"/>
                <a:ea typeface="+mj-ea"/>
                <a:cs typeface="+mj-cs"/>
              </a:rPr>
            </a:br>
            <a:r>
              <a:rPr lang="en-US" altLang="en-US" b="0" kern="1200" cap="all" dirty="0">
                <a:solidFill>
                  <a:srgbClr val="FFFEFF"/>
                </a:solidFill>
                <a:latin typeface="+mj-lt"/>
                <a:ea typeface="+mj-ea"/>
                <a:cs typeface="+mj-cs"/>
              </a:rPr>
              <a:t>In small teams how many devices can you name for each box</a:t>
            </a:r>
          </a:p>
        </p:txBody>
      </p:sp>
      <p:grpSp>
        <p:nvGrpSpPr>
          <p:cNvPr id="2" name="Group 1">
            <a:extLst>
              <a:ext uri="{FF2B5EF4-FFF2-40B4-BE49-F238E27FC236}">
                <a16:creationId xmlns:a16="http://schemas.microsoft.com/office/drawing/2014/main" id="{6F542756-385F-49F8-A7E8-F3CBB2C36247}"/>
              </a:ext>
            </a:extLst>
          </p:cNvPr>
          <p:cNvGrpSpPr/>
          <p:nvPr/>
        </p:nvGrpSpPr>
        <p:grpSpPr>
          <a:xfrm>
            <a:off x="1963160" y="858447"/>
            <a:ext cx="8265681" cy="3961207"/>
            <a:chOff x="2963468" y="2781301"/>
            <a:chExt cx="6373415" cy="2452122"/>
          </a:xfrm>
        </p:grpSpPr>
        <p:sp>
          <p:nvSpPr>
            <p:cNvPr id="19459" name="Text Box 4"/>
            <p:cNvSpPr txBox="1">
              <a:spLocks noChangeArrowheads="1"/>
            </p:cNvSpPr>
            <p:nvPr/>
          </p:nvSpPr>
          <p:spPr bwMode="auto">
            <a:xfrm>
              <a:off x="2963468" y="3699272"/>
              <a:ext cx="1674019" cy="611706"/>
            </a:xfrm>
            <a:prstGeom prst="rect">
              <a:avLst/>
            </a:prstGeom>
            <a:solidFill>
              <a:schemeClr val="accent1">
                <a:lumMod val="20000"/>
                <a:lumOff val="80000"/>
              </a:schemeClr>
            </a:solidFill>
            <a:ln w="19050">
              <a:solidFill>
                <a:schemeClr val="tx1"/>
              </a:solidFill>
              <a:miter lim="800000"/>
              <a:headEnd/>
              <a:tailEnd/>
            </a:ln>
          </p:spPr>
          <p:txBody>
            <a:bodyPr>
              <a:spAutoFit/>
            </a:bodyPr>
            <a:lstStyle/>
            <a:p>
              <a:pPr algn="ctr" defTabSz="941832">
                <a:spcBef>
                  <a:spcPct val="50000"/>
                </a:spcBef>
                <a:defRPr/>
              </a:pPr>
              <a:r>
                <a:rPr lang="en-GB" sz="1391" kern="1200">
                  <a:solidFill>
                    <a:schemeClr val="tx1"/>
                  </a:solidFill>
                  <a:latin typeface="+mn-lt"/>
                  <a:ea typeface="+mn-ea"/>
                  <a:cs typeface="+mn-cs"/>
                </a:rPr>
                <a:t>INPUT</a:t>
              </a:r>
            </a:p>
            <a:p>
              <a:pPr algn="ctr" defTabSz="941832">
                <a:spcBef>
                  <a:spcPct val="50000"/>
                </a:spcBef>
                <a:defRPr/>
              </a:pPr>
              <a:r>
                <a:rPr lang="en-GB" sz="1391" kern="1200">
                  <a:solidFill>
                    <a:schemeClr val="tx1"/>
                  </a:solidFill>
                  <a:latin typeface="+mn-lt"/>
                  <a:ea typeface="+mn-ea"/>
                  <a:cs typeface="+mn-cs"/>
                </a:rPr>
                <a:t>DEVICES</a:t>
              </a:r>
              <a:endParaRPr lang="en-GB" sz="1350"/>
            </a:p>
          </p:txBody>
        </p:sp>
        <p:sp>
          <p:nvSpPr>
            <p:cNvPr id="19460" name="Text Box 5"/>
            <p:cNvSpPr txBox="1">
              <a:spLocks noChangeArrowheads="1"/>
            </p:cNvSpPr>
            <p:nvPr/>
          </p:nvSpPr>
          <p:spPr bwMode="auto">
            <a:xfrm>
              <a:off x="7446171" y="3699272"/>
              <a:ext cx="1674019" cy="611706"/>
            </a:xfrm>
            <a:prstGeom prst="rect">
              <a:avLst/>
            </a:prstGeom>
            <a:solidFill>
              <a:schemeClr val="accent1">
                <a:lumMod val="20000"/>
                <a:lumOff val="80000"/>
              </a:schemeClr>
            </a:solidFill>
            <a:ln w="19050">
              <a:solidFill>
                <a:schemeClr val="tx1"/>
              </a:solidFill>
              <a:miter lim="800000"/>
              <a:headEnd/>
              <a:tailEnd/>
            </a:ln>
          </p:spPr>
          <p:txBody>
            <a:bodyPr>
              <a:spAutoFit/>
            </a:bodyPr>
            <a:lstStyle/>
            <a:p>
              <a:pPr algn="ctr" defTabSz="941832">
                <a:spcBef>
                  <a:spcPct val="50000"/>
                </a:spcBef>
                <a:defRPr/>
              </a:pPr>
              <a:r>
                <a:rPr lang="en-GB" sz="1391" kern="1200">
                  <a:solidFill>
                    <a:schemeClr val="tx1"/>
                  </a:solidFill>
                  <a:latin typeface="+mn-lt"/>
                  <a:ea typeface="+mn-ea"/>
                  <a:cs typeface="+mn-cs"/>
                </a:rPr>
                <a:t>OUTPUT</a:t>
              </a:r>
            </a:p>
            <a:p>
              <a:pPr algn="ctr" defTabSz="941832">
                <a:spcBef>
                  <a:spcPct val="50000"/>
                </a:spcBef>
                <a:defRPr/>
              </a:pPr>
              <a:r>
                <a:rPr lang="en-GB" sz="1391" kern="1200">
                  <a:solidFill>
                    <a:schemeClr val="tx1"/>
                  </a:solidFill>
                  <a:latin typeface="+mn-lt"/>
                  <a:ea typeface="+mn-ea"/>
                  <a:cs typeface="+mn-cs"/>
                </a:rPr>
                <a:t>DEVICES</a:t>
              </a:r>
              <a:endParaRPr lang="en-GB" sz="1350"/>
            </a:p>
          </p:txBody>
        </p:sp>
        <p:sp>
          <p:nvSpPr>
            <p:cNvPr id="19461" name="Text Box 6"/>
            <p:cNvSpPr txBox="1">
              <a:spLocks noChangeArrowheads="1"/>
            </p:cNvSpPr>
            <p:nvPr/>
          </p:nvSpPr>
          <p:spPr bwMode="auto">
            <a:xfrm>
              <a:off x="5178031" y="4725592"/>
              <a:ext cx="1674019" cy="507831"/>
            </a:xfrm>
            <a:prstGeom prst="rect">
              <a:avLst/>
            </a:prstGeom>
            <a:solidFill>
              <a:schemeClr val="accent1">
                <a:lumMod val="20000"/>
                <a:lumOff val="80000"/>
              </a:schemeClr>
            </a:solidFill>
            <a:ln w="19050">
              <a:solidFill>
                <a:schemeClr val="tx1"/>
              </a:solidFill>
              <a:miter lim="800000"/>
              <a:headEnd/>
              <a:tailEnd/>
            </a:ln>
          </p:spPr>
          <p:txBody>
            <a:bodyPr>
              <a:spAutoFit/>
            </a:bodyPr>
            <a:lstStyle/>
            <a:p>
              <a:pPr algn="ctr" defTabSz="941832">
                <a:spcBef>
                  <a:spcPct val="50000"/>
                </a:spcBef>
                <a:defRPr/>
              </a:pPr>
              <a:r>
                <a:rPr lang="en-GB" sz="1391" kern="1200">
                  <a:solidFill>
                    <a:schemeClr val="tx1"/>
                  </a:solidFill>
                  <a:latin typeface="+mn-lt"/>
                  <a:ea typeface="+mn-ea"/>
                  <a:cs typeface="+mn-cs"/>
                </a:rPr>
                <a:t>SECONDARY STORAGE</a:t>
              </a:r>
              <a:endParaRPr lang="en-GB" sz="1350"/>
            </a:p>
          </p:txBody>
        </p:sp>
        <p:sp>
          <p:nvSpPr>
            <p:cNvPr id="19462" name="Text Box 8"/>
            <p:cNvSpPr txBox="1">
              <a:spLocks noChangeArrowheads="1"/>
            </p:cNvSpPr>
            <p:nvPr/>
          </p:nvSpPr>
          <p:spPr bwMode="auto">
            <a:xfrm>
              <a:off x="5339954" y="2781301"/>
              <a:ext cx="1403747" cy="611706"/>
            </a:xfrm>
            <a:prstGeom prst="rect">
              <a:avLst/>
            </a:prstGeom>
            <a:solidFill>
              <a:srgbClr val="808080"/>
            </a:solidFill>
            <a:ln w="19050">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941832" eaLnBrk="1" hangingPunct="1">
                <a:spcBef>
                  <a:spcPct val="50000"/>
                </a:spcBef>
              </a:pPr>
              <a:r>
                <a:rPr lang="en-GB" altLang="en-US" sz="1391" kern="1200">
                  <a:solidFill>
                    <a:schemeClr val="tx1"/>
                  </a:solidFill>
                  <a:latin typeface="Tahoma" panose="020B0604030504040204" pitchFamily="34" charset="0"/>
                  <a:ea typeface="+mn-ea"/>
                  <a:cs typeface="+mn-cs"/>
                </a:rPr>
                <a:t>MAIN</a:t>
              </a:r>
            </a:p>
            <a:p>
              <a:pPr algn="ctr" defTabSz="941832" eaLnBrk="1" hangingPunct="1">
                <a:spcBef>
                  <a:spcPct val="50000"/>
                </a:spcBef>
              </a:pPr>
              <a:r>
                <a:rPr lang="en-GB" altLang="en-US" sz="1391" kern="1200">
                  <a:solidFill>
                    <a:schemeClr val="tx1"/>
                  </a:solidFill>
                  <a:latin typeface="Tahoma" panose="020B0604030504040204" pitchFamily="34" charset="0"/>
                  <a:ea typeface="+mn-ea"/>
                  <a:cs typeface="+mn-cs"/>
                </a:rPr>
                <a:t>MEMORY</a:t>
              </a:r>
              <a:endParaRPr lang="en-GB" altLang="en-US" sz="1350"/>
            </a:p>
          </p:txBody>
        </p:sp>
        <p:sp>
          <p:nvSpPr>
            <p:cNvPr id="19463" name="Text Box 9"/>
            <p:cNvSpPr txBox="1">
              <a:spLocks noChangeArrowheads="1"/>
            </p:cNvSpPr>
            <p:nvPr/>
          </p:nvSpPr>
          <p:spPr bwMode="auto">
            <a:xfrm>
              <a:off x="5339954" y="3861197"/>
              <a:ext cx="1403747" cy="300082"/>
            </a:xfrm>
            <a:prstGeom prst="rect">
              <a:avLst/>
            </a:prstGeom>
            <a:solidFill>
              <a:srgbClr val="808080"/>
            </a:solidFill>
            <a:ln w="19050">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941832" eaLnBrk="1" hangingPunct="1">
                <a:spcBef>
                  <a:spcPct val="50000"/>
                </a:spcBef>
              </a:pPr>
              <a:r>
                <a:rPr lang="en-GB" altLang="en-US" sz="1391" kern="1200">
                  <a:solidFill>
                    <a:schemeClr val="tx1"/>
                  </a:solidFill>
                  <a:latin typeface="Tahoma" panose="020B0604030504040204" pitchFamily="34" charset="0"/>
                  <a:ea typeface="+mn-ea"/>
                  <a:cs typeface="+mn-cs"/>
                </a:rPr>
                <a:t>PROCESSOR</a:t>
              </a:r>
              <a:endParaRPr lang="en-GB" altLang="en-US" sz="1350"/>
            </a:p>
          </p:txBody>
        </p:sp>
        <p:sp>
          <p:nvSpPr>
            <p:cNvPr id="19464" name="Line 20"/>
            <p:cNvSpPr>
              <a:spLocks noChangeShapeType="1"/>
            </p:cNvSpPr>
            <p:nvPr/>
          </p:nvSpPr>
          <p:spPr bwMode="auto">
            <a:xfrm>
              <a:off x="4745832" y="4023122"/>
              <a:ext cx="485775"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sz="1350"/>
            </a:p>
          </p:txBody>
        </p:sp>
        <p:sp>
          <p:nvSpPr>
            <p:cNvPr id="19465" name="Line 45"/>
            <p:cNvSpPr>
              <a:spLocks noChangeShapeType="1"/>
            </p:cNvSpPr>
            <p:nvPr/>
          </p:nvSpPr>
          <p:spPr bwMode="auto">
            <a:xfrm>
              <a:off x="6852048" y="4023122"/>
              <a:ext cx="485775"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sz="1350"/>
            </a:p>
          </p:txBody>
        </p:sp>
        <p:sp>
          <p:nvSpPr>
            <p:cNvPr id="19466" name="Line 46"/>
            <p:cNvSpPr>
              <a:spLocks noChangeShapeType="1"/>
            </p:cNvSpPr>
            <p:nvPr/>
          </p:nvSpPr>
          <p:spPr bwMode="auto">
            <a:xfrm flipH="1">
              <a:off x="6366274" y="4238627"/>
              <a:ext cx="1190" cy="432197"/>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sz="1350"/>
            </a:p>
          </p:txBody>
        </p:sp>
        <p:sp>
          <p:nvSpPr>
            <p:cNvPr id="19467" name="Line 47"/>
            <p:cNvSpPr>
              <a:spLocks noChangeShapeType="1"/>
            </p:cNvSpPr>
            <p:nvPr/>
          </p:nvSpPr>
          <p:spPr bwMode="auto">
            <a:xfrm flipH="1">
              <a:off x="6366272" y="3482580"/>
              <a:ext cx="0" cy="32504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sz="1350"/>
            </a:p>
          </p:txBody>
        </p:sp>
        <p:sp>
          <p:nvSpPr>
            <p:cNvPr id="19468" name="Line 48"/>
            <p:cNvSpPr>
              <a:spLocks noChangeShapeType="1"/>
            </p:cNvSpPr>
            <p:nvPr/>
          </p:nvSpPr>
          <p:spPr bwMode="auto">
            <a:xfrm flipH="1" flipV="1">
              <a:off x="5772150" y="4238627"/>
              <a:ext cx="0" cy="37861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sz="1350"/>
            </a:p>
          </p:txBody>
        </p:sp>
        <p:sp>
          <p:nvSpPr>
            <p:cNvPr id="19469" name="Line 49"/>
            <p:cNvSpPr>
              <a:spLocks noChangeShapeType="1"/>
            </p:cNvSpPr>
            <p:nvPr/>
          </p:nvSpPr>
          <p:spPr bwMode="auto">
            <a:xfrm flipH="1" flipV="1">
              <a:off x="5772150" y="3429002"/>
              <a:ext cx="0" cy="37861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sz="1350"/>
            </a:p>
          </p:txBody>
        </p:sp>
        <p:sp>
          <p:nvSpPr>
            <p:cNvPr id="14" name="Text Box 6"/>
            <p:cNvSpPr txBox="1">
              <a:spLocks noChangeArrowheads="1"/>
            </p:cNvSpPr>
            <p:nvPr/>
          </p:nvSpPr>
          <p:spPr bwMode="auto">
            <a:xfrm>
              <a:off x="7608096" y="4670823"/>
              <a:ext cx="378619" cy="300082"/>
            </a:xfrm>
            <a:prstGeom prst="rect">
              <a:avLst/>
            </a:prstGeom>
            <a:solidFill>
              <a:schemeClr val="accent1">
                <a:lumMod val="20000"/>
                <a:lumOff val="80000"/>
              </a:schemeClr>
            </a:solidFill>
            <a:ln w="19050">
              <a:solidFill>
                <a:schemeClr val="tx1"/>
              </a:solidFill>
              <a:miter lim="800000"/>
              <a:headEnd/>
              <a:tailEnd/>
            </a:ln>
          </p:spPr>
          <p:txBody>
            <a:bodyPr>
              <a:spAutoFit/>
            </a:bodyPr>
            <a:lstStyle/>
            <a:p>
              <a:pPr algn="ctr">
                <a:spcBef>
                  <a:spcPct val="50000"/>
                </a:spcBef>
                <a:defRPr/>
              </a:pPr>
              <a:endParaRPr lang="en-GB" sz="1350"/>
            </a:p>
          </p:txBody>
        </p:sp>
        <p:sp>
          <p:nvSpPr>
            <p:cNvPr id="15" name="Text Box 5"/>
            <p:cNvSpPr txBox="1">
              <a:spLocks noChangeArrowheads="1"/>
            </p:cNvSpPr>
            <p:nvPr/>
          </p:nvSpPr>
          <p:spPr bwMode="auto">
            <a:xfrm>
              <a:off x="8093870" y="4670823"/>
              <a:ext cx="1243013" cy="507831"/>
            </a:xfrm>
            <a:prstGeom prst="rect">
              <a:avLst/>
            </a:prstGeom>
            <a:solidFill>
              <a:schemeClr val="accent1">
                <a:lumMod val="20000"/>
                <a:lumOff val="80000"/>
              </a:schemeClr>
            </a:solidFill>
            <a:ln w="19050">
              <a:solidFill>
                <a:schemeClr val="tx1"/>
              </a:solidFill>
              <a:miter lim="800000"/>
              <a:headEnd/>
              <a:tailEnd/>
            </a:ln>
          </p:spPr>
          <p:txBody>
            <a:bodyPr>
              <a:spAutoFit/>
            </a:bodyPr>
            <a:lstStyle/>
            <a:p>
              <a:pPr algn="ctr" defTabSz="941832">
                <a:spcBef>
                  <a:spcPct val="50000"/>
                </a:spcBef>
                <a:defRPr/>
              </a:pPr>
              <a:r>
                <a:rPr lang="en-GB" sz="1391" kern="1200">
                  <a:solidFill>
                    <a:schemeClr val="tx1"/>
                  </a:solidFill>
                  <a:latin typeface="+mn-lt"/>
                  <a:ea typeface="+mn-ea"/>
                  <a:cs typeface="+mn-cs"/>
                </a:rPr>
                <a:t>Key : Peripherals</a:t>
              </a:r>
              <a:endParaRPr lang="en-GB" sz="1350"/>
            </a:p>
          </p:txBody>
        </p:sp>
      </p:grpSp>
    </p:spTree>
    <p:extLst>
      <p:ext uri="{BB962C8B-B14F-4D97-AF65-F5344CB8AC3E}">
        <p14:creationId xmlns:p14="http://schemas.microsoft.com/office/powerpoint/2010/main" val="754006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03189" y="1209184"/>
            <a:ext cx="3089189" cy="4734416"/>
          </a:xfrm>
        </p:spPr>
        <p:txBody>
          <a:bodyPr vert="horz" lIns="91440" tIns="45720" rIns="91440" bIns="45720" rtlCol="0" anchor="ctr">
            <a:normAutofit/>
          </a:bodyPr>
          <a:lstStyle/>
          <a:p>
            <a:r>
              <a:rPr lang="en-US" dirty="0">
                <a:solidFill>
                  <a:schemeClr val="tx1"/>
                </a:solidFill>
              </a:rPr>
              <a:t>The Original Input Devices</a:t>
            </a:r>
            <a:endParaRPr lang="en-US" altLang="en-US" dirty="0">
              <a:solidFill>
                <a:schemeClr val="tx1"/>
              </a:solidFill>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4149854" y="723900"/>
            <a:ext cx="7595613" cy="31523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457200">
              <a:spcBef>
                <a:spcPct val="20000"/>
              </a:spcBef>
              <a:buClr>
                <a:schemeClr val="accent1"/>
              </a:buClr>
              <a:buSzPct val="92000"/>
              <a:buFont typeface="Wingdings 2" panose="05020102010507070707" pitchFamily="18" charset="2"/>
              <a:buChar char=""/>
            </a:pPr>
            <a:r>
              <a:rPr lang="en-US" altLang="en-US" sz="1800" dirty="0">
                <a:solidFill>
                  <a:schemeClr val="tx1">
                    <a:lumMod val="75000"/>
                    <a:lumOff val="25000"/>
                  </a:schemeClr>
                </a:solidFill>
                <a:ea typeface="+mn-ea"/>
                <a:cs typeface="+mn-cs"/>
              </a:rPr>
              <a:t>Input devices all the user to communicate with a computer.</a:t>
            </a:r>
          </a:p>
          <a:p>
            <a:pPr defTabSz="457200">
              <a:spcBef>
                <a:spcPct val="20000"/>
              </a:spcBef>
              <a:buClr>
                <a:schemeClr val="accent1"/>
              </a:buClr>
              <a:buSzPct val="92000"/>
              <a:buFont typeface="Wingdings 2" panose="05020102010507070707" pitchFamily="18" charset="2"/>
              <a:buChar char=""/>
            </a:pPr>
            <a:r>
              <a:rPr lang="en-US" altLang="en-US" sz="1800" dirty="0">
                <a:solidFill>
                  <a:schemeClr val="tx1">
                    <a:lumMod val="75000"/>
                    <a:lumOff val="25000"/>
                  </a:schemeClr>
                </a:solidFill>
                <a:ea typeface="+mn-ea"/>
                <a:cs typeface="+mn-cs"/>
              </a:rPr>
              <a:t>Some of the first input devices include:</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dirty="0">
                <a:solidFill>
                  <a:schemeClr val="tx1">
                    <a:lumMod val="75000"/>
                    <a:lumOff val="25000"/>
                  </a:schemeClr>
                </a:solidFill>
                <a:ea typeface="+mn-ea"/>
                <a:cs typeface="+mn-cs"/>
              </a:rPr>
              <a:t>Keyboard and Mouse – these are the two most commonly used input devices</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dirty="0">
                <a:solidFill>
                  <a:schemeClr val="tx1">
                    <a:lumMod val="75000"/>
                    <a:lumOff val="25000"/>
                  </a:schemeClr>
                </a:solidFill>
                <a:ea typeface="+mn-ea"/>
                <a:cs typeface="+mn-cs"/>
              </a:rPr>
              <a:t>ADF / Flatbed Scanner – these devices digitize an image or document</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dirty="0">
                <a:solidFill>
                  <a:schemeClr val="tx1">
                    <a:lumMod val="75000"/>
                    <a:lumOff val="25000"/>
                  </a:schemeClr>
                </a:solidFill>
                <a:ea typeface="+mn-ea"/>
                <a:cs typeface="+mn-cs"/>
              </a:rPr>
              <a:t>Joystick and Gamepad – these devices are used for playing games</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dirty="0">
                <a:solidFill>
                  <a:schemeClr val="tx1">
                    <a:lumMod val="75000"/>
                    <a:lumOff val="25000"/>
                  </a:schemeClr>
                </a:solidFill>
                <a:ea typeface="+mn-ea"/>
                <a:cs typeface="+mn-cs"/>
              </a:rPr>
              <a:t>KVM Switch – a hardware device that can be used to control more than one computer while using a single keyboard, monitor, and mouse</a:t>
            </a:r>
          </a:p>
        </p:txBody>
      </p:sp>
      <p:pic>
        <p:nvPicPr>
          <p:cNvPr id="4" name="Picture 3" descr="Image 1: keyboard and mouse&#10;Image 2: ADF/Flatbed scanner&#10;Image 3: Joystick and Gamepad&#10;Image 4: KVM switch" title="Input Devices">
            <a:extLst>
              <a:ext uri="{FF2B5EF4-FFF2-40B4-BE49-F238E27FC236}">
                <a16:creationId xmlns:a16="http://schemas.microsoft.com/office/drawing/2014/main" id="{CD81171E-AB8E-48FF-844F-EC6CC4CF70D1}"/>
              </a:ext>
            </a:extLst>
          </p:cNvPr>
          <p:cNvPicPr>
            <a:picLocks noChangeAspect="1"/>
          </p:cNvPicPr>
          <p:nvPr/>
        </p:nvPicPr>
        <p:blipFill>
          <a:blip r:embed="rId4"/>
          <a:stretch>
            <a:fillRect/>
          </a:stretch>
        </p:blipFill>
        <p:spPr>
          <a:xfrm>
            <a:off x="4561870" y="4493730"/>
            <a:ext cx="7183597" cy="1508554"/>
          </a:xfrm>
          <a:prstGeom prst="rect">
            <a:avLst/>
          </a:prstGeom>
        </p:spPr>
      </p:pic>
    </p:spTree>
    <p:custDataLst>
      <p:tags r:id="rId1"/>
    </p:custDataLst>
    <p:extLst>
      <p:ext uri="{BB962C8B-B14F-4D97-AF65-F5344CB8AC3E}">
        <p14:creationId xmlns:p14="http://schemas.microsoft.com/office/powerpoint/2010/main" val="3226407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1: Touchscreen&#10;Image 2: Stylus&#10;Image 3: Magnetic Strip Reader&#10;Image 4: Barcode scanner" title="New Input Devices">
            <a:extLst>
              <a:ext uri="{FF2B5EF4-FFF2-40B4-BE49-F238E27FC236}">
                <a16:creationId xmlns:a16="http://schemas.microsoft.com/office/drawing/2014/main" id="{BC70F616-1AC5-42DF-A206-4AFFB1C8310E}"/>
              </a:ext>
            </a:extLst>
          </p:cNvPr>
          <p:cNvPicPr>
            <a:picLocks noChangeAspect="1"/>
          </p:cNvPicPr>
          <p:nvPr/>
        </p:nvPicPr>
        <p:blipFill>
          <a:blip r:embed="rId4"/>
          <a:srcRect r="50262" b="-6159"/>
          <a:stretch>
            <a:fillRect/>
          </a:stretch>
        </p:blipFill>
        <p:spPr>
          <a:xfrm>
            <a:off x="281557" y="526473"/>
            <a:ext cx="3423802" cy="1430136"/>
          </a:xfrm>
          <a:prstGeom prst="rect">
            <a:avLst/>
          </a:prstGeom>
        </p:spPr>
      </p:pic>
      <p:pic>
        <p:nvPicPr>
          <p:cNvPr id="2" name="Picture 1">
            <a:extLst>
              <a:ext uri="{FF2B5EF4-FFF2-40B4-BE49-F238E27FC236}">
                <a16:creationId xmlns:a16="http://schemas.microsoft.com/office/drawing/2014/main" id="{C79A64DB-5E5E-6A3F-41B9-E937FA664D30}"/>
              </a:ext>
            </a:extLst>
          </p:cNvPr>
          <p:cNvPicPr>
            <a:picLocks noChangeAspect="1"/>
          </p:cNvPicPr>
          <p:nvPr/>
        </p:nvPicPr>
        <p:blipFill>
          <a:blip r:embed="rId5"/>
          <a:srcRect t="1" r="39375" b="595"/>
          <a:stretch>
            <a:fillRect/>
          </a:stretch>
        </p:blipFill>
        <p:spPr>
          <a:xfrm>
            <a:off x="281556" y="3501158"/>
            <a:ext cx="3451439" cy="863023"/>
          </a:xfrm>
          <a:prstGeom prst="rect">
            <a:avLst/>
          </a:prstGeom>
        </p:spPr>
      </p:pic>
      <p:sp>
        <p:nvSpPr>
          <p:cNvPr id="21506" name="Rectangle 2"/>
          <p:cNvSpPr>
            <a:spLocks noGrp="1" noChangeArrowheads="1"/>
          </p:cNvSpPr>
          <p:nvPr>
            <p:ph type="title"/>
          </p:nvPr>
        </p:nvSpPr>
        <p:spPr>
          <a:xfrm>
            <a:off x="4750376" y="447838"/>
            <a:ext cx="6400367" cy="648404"/>
          </a:xfrm>
        </p:spPr>
        <p:txBody>
          <a:bodyPr vert="horz" lIns="91440" tIns="45720" rIns="91440" bIns="45720" rtlCol="0" anchor="ctr">
            <a:normAutofit/>
          </a:bodyPr>
          <a:lstStyle/>
          <a:p>
            <a:r>
              <a:rPr lang="en-US" altLang="en-US" b="0" kern="1200" cap="all" dirty="0">
                <a:solidFill>
                  <a:schemeClr val="tx1"/>
                </a:solidFill>
                <a:latin typeface="+mj-lt"/>
                <a:ea typeface="+mj-ea"/>
                <a:cs typeface="+mj-cs"/>
              </a:rPr>
              <a:t>PC Components </a:t>
            </a:r>
            <a:r>
              <a:rPr lang="en-US" b="0" kern="1200" cap="all" dirty="0">
                <a:solidFill>
                  <a:schemeClr val="tx1"/>
                </a:solidFill>
                <a:latin typeface="+mj-lt"/>
                <a:ea typeface="+mj-ea"/>
                <a:cs typeface="+mj-cs"/>
              </a:rPr>
              <a:t>New Input Devices</a:t>
            </a:r>
            <a:endParaRPr lang="en-US" altLang="en-US" b="0" kern="1200" cap="all" dirty="0">
              <a:solidFill>
                <a:schemeClr val="tx1"/>
              </a:solidFill>
              <a:latin typeface="+mj-lt"/>
              <a:ea typeface="+mj-ea"/>
              <a:cs typeface="+mj-cs"/>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926990" y="1139902"/>
            <a:ext cx="8265010" cy="58559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fontScale="92500" lnSpcReduction="10000"/>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457200">
              <a:lnSpc>
                <a:spcPct val="90000"/>
              </a:lnSpc>
              <a:spcBef>
                <a:spcPct val="20000"/>
              </a:spcBef>
              <a:buClr>
                <a:schemeClr val="accent1"/>
              </a:buClr>
              <a:buSzPct val="92000"/>
              <a:buNone/>
            </a:pPr>
            <a:r>
              <a:rPr lang="en-US" altLang="en-US" sz="1900" dirty="0">
                <a:solidFill>
                  <a:schemeClr val="tx1"/>
                </a:solidFill>
                <a:ea typeface="+mn-ea"/>
                <a:cs typeface="+mn-cs"/>
              </a:rPr>
              <a:t>Some new input devices include touch screen, stylus, magnetic strip reader, and barcode scanner:</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Touch screen </a:t>
            </a:r>
            <a:r>
              <a:rPr lang="en-US" altLang="en-US" sz="1900" dirty="0">
                <a:solidFill>
                  <a:schemeClr val="tx1"/>
                </a:solidFill>
                <a:ea typeface="+mn-ea"/>
                <a:cs typeface="+mn-cs"/>
              </a:rPr>
              <a:t>– input devices with touch or pressure sensitive screens</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Stylus </a:t>
            </a:r>
            <a:r>
              <a:rPr lang="en-US" altLang="en-US" sz="1900" dirty="0">
                <a:solidFill>
                  <a:schemeClr val="tx1"/>
                </a:solidFill>
                <a:ea typeface="+mn-ea"/>
                <a:cs typeface="+mn-cs"/>
              </a:rPr>
              <a:t>– a type of digitizer that allows a designer or artist to create artwork by using a pen-like tool</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Magnetic strip reader </a:t>
            </a:r>
            <a:r>
              <a:rPr lang="en-US" altLang="en-US" sz="1900" dirty="0">
                <a:solidFill>
                  <a:schemeClr val="tx1"/>
                </a:solidFill>
                <a:ea typeface="+mn-ea"/>
                <a:cs typeface="+mn-cs"/>
              </a:rPr>
              <a:t>– a device that reads information magnetically encoded on the back of plastic cards</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Barcode scanner </a:t>
            </a:r>
            <a:r>
              <a:rPr lang="en-US" altLang="en-US" sz="1900" dirty="0">
                <a:solidFill>
                  <a:schemeClr val="tx1"/>
                </a:solidFill>
                <a:ea typeface="+mn-ea"/>
                <a:cs typeface="+mn-cs"/>
              </a:rPr>
              <a:t>– a device that reads the information contained in the barcodes affixed to products</a:t>
            </a:r>
          </a:p>
          <a:p>
            <a:pPr marL="0" indent="0" defTabSz="457200">
              <a:lnSpc>
                <a:spcPct val="90000"/>
              </a:lnSpc>
              <a:spcBef>
                <a:spcPct val="20000"/>
              </a:spcBef>
              <a:buClr>
                <a:schemeClr val="accent1"/>
              </a:buClr>
              <a:buSzPct val="92000"/>
              <a:buNone/>
            </a:pPr>
            <a:r>
              <a:rPr lang="en-US" altLang="en-US" sz="1900" dirty="0">
                <a:solidFill>
                  <a:schemeClr val="tx1"/>
                </a:solidFill>
                <a:ea typeface="+mn-ea"/>
                <a:cs typeface="+mn-cs"/>
              </a:rPr>
              <a:t>A few newer input devices:</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Digital camera </a:t>
            </a:r>
            <a:r>
              <a:rPr lang="en-US" altLang="en-US" sz="1900" dirty="0">
                <a:solidFill>
                  <a:schemeClr val="tx1"/>
                </a:solidFill>
                <a:ea typeface="+mn-ea"/>
                <a:cs typeface="+mn-cs"/>
              </a:rPr>
              <a:t>– devices that capture digital images and videos </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Webcams </a:t>
            </a:r>
            <a:r>
              <a:rPr lang="en-US" altLang="en-US" sz="1900" dirty="0">
                <a:solidFill>
                  <a:schemeClr val="tx1"/>
                </a:solidFill>
                <a:ea typeface="+mn-ea"/>
                <a:cs typeface="+mn-cs"/>
              </a:rPr>
              <a:t>– video cameras that can be integrated into a computer</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Signature pad</a:t>
            </a:r>
            <a:r>
              <a:rPr lang="en-US" altLang="en-US" sz="1900" dirty="0">
                <a:solidFill>
                  <a:schemeClr val="tx1"/>
                </a:solidFill>
                <a:ea typeface="+mn-ea"/>
                <a:cs typeface="+mn-cs"/>
              </a:rPr>
              <a:t>– a device that electronically captures a person’s signature</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Smart card reader </a:t>
            </a:r>
            <a:r>
              <a:rPr lang="en-US" altLang="en-US" sz="1900" dirty="0">
                <a:solidFill>
                  <a:schemeClr val="tx1"/>
                </a:solidFill>
                <a:ea typeface="+mn-ea"/>
                <a:cs typeface="+mn-cs"/>
              </a:rPr>
              <a:t>– a device used on a computer to authenticate the user. A smart card may be the size of a credit card with an embedded microprocessor that is typically under a gold contact pad on one side of the card.</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r>
              <a:rPr lang="en-US" altLang="en-US" sz="1900" b="1" dirty="0">
                <a:solidFill>
                  <a:schemeClr val="tx1"/>
                </a:solidFill>
                <a:ea typeface="+mn-ea"/>
                <a:cs typeface="+mn-cs"/>
              </a:rPr>
              <a:t>Microphone</a:t>
            </a:r>
            <a:r>
              <a:rPr lang="en-US" altLang="en-US" sz="1900" dirty="0">
                <a:solidFill>
                  <a:schemeClr val="tx1"/>
                </a:solidFill>
                <a:ea typeface="+mn-ea"/>
                <a:cs typeface="+mn-cs"/>
              </a:rPr>
              <a:t> – a device that allows a user to speak into a computer and have their voice digitized</a:t>
            </a:r>
          </a:p>
          <a:p>
            <a:pPr lvl="1" defTabSz="457200">
              <a:lnSpc>
                <a:spcPct val="90000"/>
              </a:lnSpc>
              <a:spcBef>
                <a:spcPct val="20000"/>
              </a:spcBef>
              <a:spcAft>
                <a:spcPts val="600"/>
              </a:spcAft>
              <a:buClr>
                <a:schemeClr val="accent1"/>
              </a:buClr>
              <a:buSzPct val="92000"/>
              <a:buFont typeface="Wingdings 2" panose="05020102010507070707" pitchFamily="18" charset="2"/>
              <a:buChar char=""/>
            </a:pPr>
            <a:endParaRPr lang="en-US" altLang="en-US" dirty="0">
              <a:solidFill>
                <a:srgbClr val="FFFFFF"/>
              </a:solidFill>
              <a:ea typeface="+mn-ea"/>
              <a:cs typeface="+mn-cs"/>
            </a:endParaRPr>
          </a:p>
        </p:txBody>
      </p:sp>
      <p:pic>
        <p:nvPicPr>
          <p:cNvPr id="4" name="Picture 3">
            <a:extLst>
              <a:ext uri="{FF2B5EF4-FFF2-40B4-BE49-F238E27FC236}">
                <a16:creationId xmlns:a16="http://schemas.microsoft.com/office/drawing/2014/main" id="{9F8074F2-F148-C1D3-EA1A-58B860905218}"/>
              </a:ext>
            </a:extLst>
          </p:cNvPr>
          <p:cNvPicPr>
            <a:picLocks noChangeAspect="1"/>
          </p:cNvPicPr>
          <p:nvPr/>
        </p:nvPicPr>
        <p:blipFill>
          <a:blip r:embed="rId6"/>
          <a:srcRect l="49744"/>
          <a:stretch>
            <a:fillRect/>
          </a:stretch>
        </p:blipFill>
        <p:spPr>
          <a:xfrm>
            <a:off x="273155" y="2013815"/>
            <a:ext cx="3459840" cy="1430136"/>
          </a:xfrm>
          <a:prstGeom prst="rect">
            <a:avLst/>
          </a:prstGeom>
        </p:spPr>
      </p:pic>
      <p:pic>
        <p:nvPicPr>
          <p:cNvPr id="5" name="Picture 4">
            <a:extLst>
              <a:ext uri="{FF2B5EF4-FFF2-40B4-BE49-F238E27FC236}">
                <a16:creationId xmlns:a16="http://schemas.microsoft.com/office/drawing/2014/main" id="{3938CC36-CDCD-0231-5299-F2C3AB32C847}"/>
              </a:ext>
            </a:extLst>
          </p:cNvPr>
          <p:cNvPicPr>
            <a:picLocks noChangeAspect="1"/>
          </p:cNvPicPr>
          <p:nvPr/>
        </p:nvPicPr>
        <p:blipFill>
          <a:blip r:embed="rId7"/>
          <a:srcRect l="60709"/>
          <a:stretch>
            <a:fillRect/>
          </a:stretch>
        </p:blipFill>
        <p:spPr>
          <a:xfrm>
            <a:off x="281556" y="4573020"/>
            <a:ext cx="3493627" cy="1349798"/>
          </a:xfrm>
          <a:prstGeom prst="rect">
            <a:avLst/>
          </a:prstGeom>
        </p:spPr>
      </p:pic>
    </p:spTree>
    <p:custDataLst>
      <p:tags r:id="rId1"/>
    </p:custDataLst>
    <p:extLst>
      <p:ext uri="{BB962C8B-B14F-4D97-AF65-F5344CB8AC3E}">
        <p14:creationId xmlns:p14="http://schemas.microsoft.com/office/powerpoint/2010/main" val="135446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03189" y="1209184"/>
            <a:ext cx="3089189" cy="4734416"/>
          </a:xfrm>
        </p:spPr>
        <p:txBody>
          <a:bodyPr vert="horz" lIns="91440" tIns="45720" rIns="91440" bIns="45720" rtlCol="0" anchor="ctr">
            <a:normAutofit/>
          </a:bodyPr>
          <a:lstStyle/>
          <a:p>
            <a:r>
              <a:rPr lang="en-US" dirty="0">
                <a:solidFill>
                  <a:schemeClr val="tx1"/>
                </a:solidFill>
              </a:rPr>
              <a:t>Most Recent Input Devices</a:t>
            </a:r>
            <a:endParaRPr lang="en-US" altLang="en-US" dirty="0">
              <a:solidFill>
                <a:schemeClr val="tx1"/>
              </a:solidFill>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4279142" y="1209184"/>
            <a:ext cx="7183597" cy="31523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457200">
              <a:spcBef>
                <a:spcPct val="20000"/>
              </a:spcBef>
              <a:buClr>
                <a:schemeClr val="accent1"/>
              </a:buClr>
              <a:buSzPct val="92000"/>
              <a:buFont typeface="Wingdings 2" panose="05020102010507070707" pitchFamily="18" charset="2"/>
              <a:buChar char=""/>
            </a:pPr>
            <a:r>
              <a:rPr lang="en-US" altLang="en-US" sz="1800" dirty="0">
                <a:solidFill>
                  <a:schemeClr val="tx1">
                    <a:lumMod val="75000"/>
                    <a:lumOff val="25000"/>
                  </a:schemeClr>
                </a:solidFill>
                <a:ea typeface="+mn-ea"/>
                <a:cs typeface="+mn-cs"/>
              </a:rPr>
              <a:t>The newest input devices include NFC devices and terminals, facial recognition scanners, fingerprint scanners, voice recognition scanners, and virtual reality headsets:</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b="1" dirty="0">
                <a:solidFill>
                  <a:schemeClr val="tx1">
                    <a:lumMod val="75000"/>
                    <a:lumOff val="25000"/>
                  </a:schemeClr>
                </a:solidFill>
                <a:ea typeface="+mn-ea"/>
                <a:cs typeface="+mn-cs"/>
              </a:rPr>
              <a:t>NFC devices and terminals </a:t>
            </a:r>
            <a:r>
              <a:rPr lang="en-US" altLang="en-US" sz="1800" dirty="0">
                <a:solidFill>
                  <a:schemeClr val="tx1">
                    <a:lumMod val="75000"/>
                    <a:lumOff val="25000"/>
                  </a:schemeClr>
                </a:solidFill>
                <a:ea typeface="+mn-ea"/>
                <a:cs typeface="+mn-cs"/>
              </a:rPr>
              <a:t>– Near Field Communication (NFC) tap to pay devices</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b="1" dirty="0">
                <a:solidFill>
                  <a:schemeClr val="tx1">
                    <a:lumMod val="75000"/>
                    <a:lumOff val="25000"/>
                  </a:schemeClr>
                </a:solidFill>
                <a:ea typeface="+mn-ea"/>
                <a:cs typeface="+mn-cs"/>
              </a:rPr>
              <a:t>Facial recognition scanners </a:t>
            </a:r>
            <a:r>
              <a:rPr lang="en-US" altLang="en-US" sz="1800" dirty="0">
                <a:solidFill>
                  <a:schemeClr val="tx1">
                    <a:lumMod val="75000"/>
                    <a:lumOff val="25000"/>
                  </a:schemeClr>
                </a:solidFill>
                <a:ea typeface="+mn-ea"/>
                <a:cs typeface="+mn-cs"/>
              </a:rPr>
              <a:t>– devices identifying a user based on unique facial features</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b="1" dirty="0">
                <a:solidFill>
                  <a:schemeClr val="tx1">
                    <a:lumMod val="75000"/>
                    <a:lumOff val="25000"/>
                  </a:schemeClr>
                </a:solidFill>
                <a:ea typeface="+mn-ea"/>
                <a:cs typeface="+mn-cs"/>
              </a:rPr>
              <a:t>Fingerprint scanners </a:t>
            </a:r>
            <a:r>
              <a:rPr lang="en-US" altLang="en-US" sz="1800" dirty="0">
                <a:solidFill>
                  <a:schemeClr val="tx1">
                    <a:lumMod val="75000"/>
                    <a:lumOff val="25000"/>
                  </a:schemeClr>
                </a:solidFill>
                <a:ea typeface="+mn-ea"/>
                <a:cs typeface="+mn-cs"/>
              </a:rPr>
              <a:t>– devices identifying a user based on unique fingerprint</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b="1" dirty="0">
                <a:solidFill>
                  <a:schemeClr val="tx1">
                    <a:lumMod val="75000"/>
                    <a:lumOff val="25000"/>
                  </a:schemeClr>
                </a:solidFill>
                <a:ea typeface="+mn-ea"/>
                <a:cs typeface="+mn-cs"/>
              </a:rPr>
              <a:t>Voice recognition scanners </a:t>
            </a:r>
            <a:r>
              <a:rPr lang="en-US" altLang="en-US" sz="1800" dirty="0">
                <a:solidFill>
                  <a:schemeClr val="tx1">
                    <a:lumMod val="75000"/>
                    <a:lumOff val="25000"/>
                  </a:schemeClr>
                </a:solidFill>
                <a:ea typeface="+mn-ea"/>
                <a:cs typeface="+mn-cs"/>
              </a:rPr>
              <a:t>– devices identifying a user based on unique voice </a:t>
            </a:r>
          </a:p>
          <a:p>
            <a:pPr lvl="1" defTabSz="457200">
              <a:spcBef>
                <a:spcPct val="20000"/>
              </a:spcBef>
              <a:spcAft>
                <a:spcPts val="600"/>
              </a:spcAft>
              <a:buClr>
                <a:schemeClr val="accent1"/>
              </a:buClr>
              <a:buSzPct val="92000"/>
              <a:buFont typeface="Wingdings 2" panose="05020102010507070707" pitchFamily="18" charset="2"/>
              <a:buChar char=""/>
            </a:pPr>
            <a:r>
              <a:rPr lang="en-US" altLang="en-US" sz="1800" b="1" dirty="0">
                <a:solidFill>
                  <a:schemeClr val="tx1">
                    <a:lumMod val="75000"/>
                    <a:lumOff val="25000"/>
                  </a:schemeClr>
                </a:solidFill>
                <a:ea typeface="+mn-ea"/>
                <a:cs typeface="+mn-cs"/>
              </a:rPr>
              <a:t>Virtual reality headset</a:t>
            </a:r>
            <a:r>
              <a:rPr lang="en-US" altLang="en-US" sz="1800" dirty="0">
                <a:solidFill>
                  <a:schemeClr val="tx1">
                    <a:lumMod val="75000"/>
                    <a:lumOff val="25000"/>
                  </a:schemeClr>
                </a:solidFill>
                <a:ea typeface="+mn-ea"/>
                <a:cs typeface="+mn-cs"/>
              </a:rPr>
              <a:t> – used with computer games, simulators, and training applications with virtual reality functionalities.</a:t>
            </a:r>
          </a:p>
        </p:txBody>
      </p:sp>
      <p:pic>
        <p:nvPicPr>
          <p:cNvPr id="3" name="Picture 2" descr="Image 1: NFC Devices and Terminals&#10;Image 2: Facial recognition scanners&#10;Image 3: Fingerprint scanners&#10;Image 4: Voice recognition scanners&#10;Image 5: Virtual reality headset" title="Recent Input Devices">
            <a:extLst>
              <a:ext uri="{FF2B5EF4-FFF2-40B4-BE49-F238E27FC236}">
                <a16:creationId xmlns:a16="http://schemas.microsoft.com/office/drawing/2014/main" id="{07105D8F-114C-4DFC-81E0-91B9690F0266}"/>
              </a:ext>
            </a:extLst>
          </p:cNvPr>
          <p:cNvPicPr>
            <a:picLocks noChangeAspect="1"/>
          </p:cNvPicPr>
          <p:nvPr/>
        </p:nvPicPr>
        <p:blipFill>
          <a:blip r:embed="rId4"/>
          <a:stretch>
            <a:fillRect/>
          </a:stretch>
        </p:blipFill>
        <p:spPr>
          <a:xfrm>
            <a:off x="4546967" y="5165912"/>
            <a:ext cx="7183597" cy="1185294"/>
          </a:xfrm>
          <a:prstGeom prst="rect">
            <a:avLst/>
          </a:prstGeom>
        </p:spPr>
      </p:pic>
    </p:spTree>
    <p:custDataLst>
      <p:tags r:id="rId1"/>
    </p:custDataLst>
    <p:extLst>
      <p:ext uri="{BB962C8B-B14F-4D97-AF65-F5344CB8AC3E}">
        <p14:creationId xmlns:p14="http://schemas.microsoft.com/office/powerpoint/2010/main" val="63687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dirty="0">
                <a:solidFill>
                  <a:schemeClr val="tx1"/>
                </a:solidFill>
              </a:rPr>
              <a:t>What are Output Devices?</a:t>
            </a:r>
            <a:endParaRPr lang="en-US" altLang="en-US" dirty="0">
              <a:solidFill>
                <a:schemeClr val="tx1"/>
              </a:solidFill>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77536" y="791572"/>
            <a:ext cx="6642771" cy="4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0795" indent="-130795" defTabSz="526844">
              <a:spcBef>
                <a:spcPts val="462"/>
              </a:spcBef>
              <a:spcAft>
                <a:spcPts val="462"/>
              </a:spcAft>
            </a:pPr>
            <a:r>
              <a:rPr lang="en-US" altLang="en-US" sz="1800" kern="1200" dirty="0">
                <a:solidFill>
                  <a:srgbClr val="000000"/>
                </a:solidFill>
                <a:latin typeface="+mn-lt"/>
                <a:ea typeface="ＭＳ Ｐゴシック" charset="0"/>
                <a:cs typeface="CiscoSans"/>
              </a:rPr>
              <a:t>An output device takes binary information from the computer and converts it into a form that is easily understood by the user.</a:t>
            </a:r>
            <a:endParaRPr lang="en-US" altLang="en-US" sz="1800" dirty="0"/>
          </a:p>
        </p:txBody>
      </p:sp>
      <p:sp>
        <p:nvSpPr>
          <p:cNvPr id="2" name="TextBox 1">
            <a:extLst>
              <a:ext uri="{FF2B5EF4-FFF2-40B4-BE49-F238E27FC236}">
                <a16:creationId xmlns:a16="http://schemas.microsoft.com/office/drawing/2014/main" id="{157A6379-45A1-8E58-A757-7748535CD05A}"/>
              </a:ext>
            </a:extLst>
          </p:cNvPr>
          <p:cNvSpPr txBox="1"/>
          <p:nvPr/>
        </p:nvSpPr>
        <p:spPr>
          <a:xfrm>
            <a:off x="362194" y="1507189"/>
            <a:ext cx="7465624" cy="646331"/>
          </a:xfrm>
          <a:prstGeom prst="rect">
            <a:avLst/>
          </a:prstGeom>
          <a:noFill/>
        </p:spPr>
        <p:txBody>
          <a:bodyPr wrap="square" rtlCol="0">
            <a:spAutoFit/>
          </a:bodyPr>
          <a:lstStyle/>
          <a:p>
            <a:pPr marL="130795" indent="-130795" defTabSz="526844">
              <a:spcBef>
                <a:spcPts val="462"/>
              </a:spcBef>
              <a:spcAft>
                <a:spcPts val="462"/>
              </a:spcAft>
              <a:buClr>
                <a:schemeClr val="tx2"/>
              </a:buClr>
              <a:buSzPct val="90000"/>
              <a:buFont typeface="Wingdings" panose="05000000000000000000" pitchFamily="2" charset="2"/>
              <a:buChar char="§"/>
            </a:pPr>
            <a:r>
              <a:rPr lang="en-US" altLang="en-US" kern="1200" dirty="0">
                <a:solidFill>
                  <a:srgbClr val="000000"/>
                </a:solidFill>
                <a:latin typeface="+mn-lt"/>
                <a:ea typeface="ＭＳ Ｐゴシック" charset="0"/>
                <a:cs typeface="+mn-cs"/>
              </a:rPr>
              <a:t>Examples of output devices include monitors, projectors, VR headsets, printers, speakers, and headphones</a:t>
            </a:r>
            <a:r>
              <a:rPr lang="en-US" altLang="en-US" sz="1386" kern="1200" dirty="0">
                <a:solidFill>
                  <a:srgbClr val="000000"/>
                </a:solidFill>
                <a:latin typeface="+mn-lt"/>
                <a:ea typeface="ＭＳ Ｐゴシック" charset="0"/>
                <a:cs typeface="+mn-cs"/>
              </a:rPr>
              <a:t>.</a:t>
            </a:r>
            <a:endParaRPr lang="en-US" altLang="en-US" dirty="0">
              <a:solidFill>
                <a:srgbClr val="000000"/>
              </a:solidFill>
              <a:ea typeface="ＭＳ Ｐゴシック" charset="0"/>
            </a:endParaRPr>
          </a:p>
        </p:txBody>
      </p:sp>
      <p:pic>
        <p:nvPicPr>
          <p:cNvPr id="6" name="Picture 5" descr="Image shows a VR headset and a printer" title="VR and Printer">
            <a:extLst>
              <a:ext uri="{FF2B5EF4-FFF2-40B4-BE49-F238E27FC236}">
                <a16:creationId xmlns:a16="http://schemas.microsoft.com/office/drawing/2014/main" id="{80686CA9-AA42-4104-9A38-76D73EBD4C21}"/>
              </a:ext>
            </a:extLst>
          </p:cNvPr>
          <p:cNvPicPr>
            <a:picLocks noChangeAspect="1"/>
          </p:cNvPicPr>
          <p:nvPr/>
        </p:nvPicPr>
        <p:blipFill>
          <a:blip r:embed="rId4"/>
          <a:stretch>
            <a:fillRect/>
          </a:stretch>
        </p:blipFill>
        <p:spPr>
          <a:xfrm>
            <a:off x="635410" y="2145798"/>
            <a:ext cx="4481929" cy="1502085"/>
          </a:xfrm>
          <a:prstGeom prst="rect">
            <a:avLst/>
          </a:prstGeom>
        </p:spPr>
      </p:pic>
      <p:pic>
        <p:nvPicPr>
          <p:cNvPr id="3" name="Picture 2" descr="Image shows computer monitors and a projector" title="Monitor and Projector">
            <a:extLst>
              <a:ext uri="{FF2B5EF4-FFF2-40B4-BE49-F238E27FC236}">
                <a16:creationId xmlns:a16="http://schemas.microsoft.com/office/drawing/2014/main" id="{A968FAAF-EA09-4E4D-A372-38C7A19F6886}"/>
              </a:ext>
            </a:extLst>
          </p:cNvPr>
          <p:cNvPicPr>
            <a:picLocks noChangeAspect="1"/>
          </p:cNvPicPr>
          <p:nvPr/>
        </p:nvPicPr>
        <p:blipFill>
          <a:blip r:embed="rId5"/>
          <a:stretch>
            <a:fillRect/>
          </a:stretch>
        </p:blipFill>
        <p:spPr>
          <a:xfrm>
            <a:off x="635409" y="3647883"/>
            <a:ext cx="4481929" cy="1532180"/>
          </a:xfrm>
          <a:prstGeom prst="rect">
            <a:avLst/>
          </a:prstGeom>
        </p:spPr>
      </p:pic>
      <p:pic>
        <p:nvPicPr>
          <p:cNvPr id="8" name="Picture 7" descr="Image shows desktop speakers and headphones in use." title="Speakers and headphones">
            <a:extLst>
              <a:ext uri="{FF2B5EF4-FFF2-40B4-BE49-F238E27FC236}">
                <a16:creationId xmlns:a16="http://schemas.microsoft.com/office/drawing/2014/main" id="{83D731F3-B8C7-4EE9-9CFB-5E2FF39CD621}"/>
              </a:ext>
            </a:extLst>
          </p:cNvPr>
          <p:cNvPicPr>
            <a:picLocks noChangeAspect="1"/>
          </p:cNvPicPr>
          <p:nvPr/>
        </p:nvPicPr>
        <p:blipFill>
          <a:blip r:embed="rId6"/>
          <a:stretch>
            <a:fillRect/>
          </a:stretch>
        </p:blipFill>
        <p:spPr>
          <a:xfrm>
            <a:off x="635409" y="5180063"/>
            <a:ext cx="4481929" cy="1576527"/>
          </a:xfrm>
          <a:prstGeom prst="rect">
            <a:avLst/>
          </a:prstGeom>
        </p:spPr>
      </p:pic>
    </p:spTree>
    <p:custDataLst>
      <p:tags r:id="rId1"/>
    </p:custDataLst>
    <p:extLst>
      <p:ext uri="{BB962C8B-B14F-4D97-AF65-F5344CB8AC3E}">
        <p14:creationId xmlns:p14="http://schemas.microsoft.com/office/powerpoint/2010/main" val="213382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51133" y="5075484"/>
            <a:ext cx="10925008" cy="1245166"/>
          </a:xfrm>
        </p:spPr>
        <p:txBody>
          <a:bodyPr anchor="ctr">
            <a:normAutofit/>
          </a:bodyPr>
          <a:lstStyle/>
          <a:p>
            <a:r>
              <a:rPr lang="en-US" dirty="0">
                <a:solidFill>
                  <a:schemeClr val="tx1"/>
                </a:solidFill>
              </a:rPr>
              <a:t>Printers</a:t>
            </a:r>
            <a:endParaRPr lang="en-US" altLang="en-US" dirty="0">
              <a:solidFill>
                <a:schemeClr val="tx1"/>
              </a:solidFill>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281807" y="537350"/>
            <a:ext cx="11463660" cy="148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56274" indent="-156274" defTabSz="629476">
              <a:spcBef>
                <a:spcPts val="552"/>
              </a:spcBef>
              <a:spcAft>
                <a:spcPts val="552"/>
              </a:spcAft>
            </a:pPr>
            <a:r>
              <a:rPr lang="en-US" altLang="en-US" sz="1800" kern="1200" dirty="0">
                <a:solidFill>
                  <a:srgbClr val="000000"/>
                </a:solidFill>
                <a:latin typeface="+mn-lt"/>
                <a:ea typeface="ＭＳ Ｐゴシック" charset="0"/>
                <a:cs typeface="CiscoSans"/>
              </a:rPr>
              <a:t>Printers are output devices that create hard copies of files.</a:t>
            </a:r>
          </a:p>
          <a:p>
            <a:pPr marL="156274" indent="-156274" defTabSz="629476">
              <a:spcBef>
                <a:spcPts val="552"/>
              </a:spcBef>
              <a:spcAft>
                <a:spcPts val="552"/>
              </a:spcAft>
            </a:pPr>
            <a:r>
              <a:rPr lang="en-US" altLang="en-US" sz="1800" kern="1200" dirty="0">
                <a:solidFill>
                  <a:srgbClr val="000000"/>
                </a:solidFill>
                <a:latin typeface="+mn-lt"/>
                <a:ea typeface="ＭＳ Ｐゴシック" charset="0"/>
                <a:cs typeface="CiscoSans"/>
              </a:rPr>
              <a:t>A hard copy might be a on a sheet of paper. It could also be a plastic form created from a 3D printer.</a:t>
            </a:r>
            <a:endParaRPr lang="en-US" altLang="en-US" sz="1800" dirty="0"/>
          </a:p>
        </p:txBody>
      </p:sp>
      <p:sp>
        <p:nvSpPr>
          <p:cNvPr id="7" name="Rectangle 4">
            <a:extLst>
              <a:ext uri="{FF2B5EF4-FFF2-40B4-BE49-F238E27FC236}">
                <a16:creationId xmlns:a16="http://schemas.microsoft.com/office/drawing/2014/main" id="{848B86BC-5ABC-41B3-8DAB-53907F19BDD7}"/>
              </a:ext>
            </a:extLst>
          </p:cNvPr>
          <p:cNvSpPr txBox="1">
            <a:spLocks noChangeArrowheads="1"/>
          </p:cNvSpPr>
          <p:nvPr/>
        </p:nvSpPr>
        <p:spPr bwMode="auto">
          <a:xfrm>
            <a:off x="281807" y="1461030"/>
            <a:ext cx="6527702" cy="198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56274" indent="-156274" defTabSz="629476">
              <a:spcBef>
                <a:spcPts val="552"/>
              </a:spcBef>
              <a:spcAft>
                <a:spcPts val="552"/>
              </a:spcAft>
            </a:pPr>
            <a:r>
              <a:rPr lang="en-US" altLang="en-US" sz="1800" kern="1200" dirty="0">
                <a:solidFill>
                  <a:srgbClr val="000000"/>
                </a:solidFill>
                <a:latin typeface="+mn-lt"/>
                <a:ea typeface="ＭＳ Ｐゴシック" charset="0"/>
                <a:cs typeface="CiscoSans"/>
              </a:rPr>
              <a:t>Different types of printers: </a:t>
            </a:r>
          </a:p>
          <a:p>
            <a:pPr marL="330073" lvl="1" indent="-198628" defTabSz="629476">
              <a:spcBef>
                <a:spcPts val="276"/>
              </a:spcBef>
              <a:spcAft>
                <a:spcPts val="276"/>
              </a:spcAft>
            </a:pPr>
            <a:r>
              <a:rPr lang="en-US" altLang="en-US" sz="1800" kern="1200" dirty="0">
                <a:solidFill>
                  <a:srgbClr val="000000"/>
                </a:solidFill>
                <a:latin typeface="+mn-lt"/>
                <a:ea typeface="ＭＳ Ｐゴシック" charset="0"/>
                <a:cs typeface="CiscoSans"/>
              </a:rPr>
              <a:t>Inkjet, impact, thermal, laser, and 3D printers</a:t>
            </a:r>
          </a:p>
          <a:p>
            <a:pPr marL="330073" lvl="1" indent="-198628" defTabSz="629476">
              <a:spcBef>
                <a:spcPts val="276"/>
              </a:spcBef>
              <a:spcAft>
                <a:spcPts val="276"/>
              </a:spcAft>
            </a:pPr>
            <a:r>
              <a:rPr lang="en-US" altLang="en-US" sz="1800" kern="1200" dirty="0">
                <a:solidFill>
                  <a:srgbClr val="000000"/>
                </a:solidFill>
                <a:latin typeface="+mn-lt"/>
                <a:ea typeface="ＭＳ Ｐゴシック" charset="0"/>
                <a:cs typeface="CiscoSans"/>
              </a:rPr>
              <a:t>Printers use wired or wireless connections</a:t>
            </a:r>
          </a:p>
          <a:p>
            <a:pPr marL="330073" lvl="1" indent="-198628" defTabSz="629476">
              <a:spcBef>
                <a:spcPts val="276"/>
              </a:spcBef>
              <a:spcAft>
                <a:spcPts val="276"/>
              </a:spcAft>
            </a:pPr>
            <a:r>
              <a:rPr lang="en-US" altLang="en-US" sz="1800" kern="1200" dirty="0">
                <a:solidFill>
                  <a:srgbClr val="000000"/>
                </a:solidFill>
                <a:latin typeface="+mn-lt"/>
                <a:ea typeface="ＭＳ Ｐゴシック" charset="0"/>
                <a:cs typeface="CiscoSans"/>
              </a:rPr>
              <a:t>All printers require printing material (such as ink, toner, liquid plastic, etc.)</a:t>
            </a:r>
          </a:p>
          <a:p>
            <a:pPr marL="330073" lvl="1" indent="-198628" defTabSz="629476">
              <a:spcBef>
                <a:spcPts val="276"/>
              </a:spcBef>
              <a:spcAft>
                <a:spcPts val="276"/>
              </a:spcAft>
            </a:pPr>
            <a:r>
              <a:rPr lang="en-US" altLang="en-US" sz="1800" kern="1200" dirty="0">
                <a:solidFill>
                  <a:srgbClr val="000000"/>
                </a:solidFill>
                <a:latin typeface="+mn-lt"/>
                <a:ea typeface="ＭＳ Ｐゴシック" charset="0"/>
                <a:cs typeface="CiscoSans"/>
              </a:rPr>
              <a:t>Printers use a driver to communicate with OS</a:t>
            </a:r>
            <a:endParaRPr lang="en-US" altLang="en-US" sz="1800" dirty="0"/>
          </a:p>
        </p:txBody>
      </p:sp>
      <p:pic>
        <p:nvPicPr>
          <p:cNvPr id="3" name="Picture 2" descr="The top left image is an inkjet printer. The top right image is an impact printer. The bottom right image is a thermal printer. The bottom left image is a 3D printer." title="Printers">
            <a:extLst>
              <a:ext uri="{FF2B5EF4-FFF2-40B4-BE49-F238E27FC236}">
                <a16:creationId xmlns:a16="http://schemas.microsoft.com/office/drawing/2014/main" id="{0FC0FA21-DA30-4819-B189-149E43212FB9}"/>
              </a:ext>
            </a:extLst>
          </p:cNvPr>
          <p:cNvPicPr>
            <a:picLocks noChangeAspect="1"/>
          </p:cNvPicPr>
          <p:nvPr/>
        </p:nvPicPr>
        <p:blipFill>
          <a:blip r:embed="rId4"/>
          <a:stretch>
            <a:fillRect/>
          </a:stretch>
        </p:blipFill>
        <p:spPr>
          <a:xfrm>
            <a:off x="6915634" y="1279782"/>
            <a:ext cx="3299688" cy="2351300"/>
          </a:xfrm>
          <a:prstGeom prst="rect">
            <a:avLst/>
          </a:prstGeom>
        </p:spPr>
      </p:pic>
    </p:spTree>
    <p:custDataLst>
      <p:tags r:id="rId1"/>
    </p:custDataLst>
    <p:extLst>
      <p:ext uri="{BB962C8B-B14F-4D97-AF65-F5344CB8AC3E}">
        <p14:creationId xmlns:p14="http://schemas.microsoft.com/office/powerpoint/2010/main" val="660533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42377" y="631822"/>
            <a:ext cx="3409783" cy="913500"/>
          </a:xfrm>
        </p:spPr>
        <p:txBody>
          <a:bodyPr vert="horz" lIns="91440" tIns="45720" rIns="91440" bIns="45720" rtlCol="0" anchor="b">
            <a:normAutofit fontScale="90000"/>
          </a:bodyPr>
          <a:lstStyle/>
          <a:p>
            <a:r>
              <a:rPr lang="en-US" dirty="0">
                <a:solidFill>
                  <a:schemeClr val="tx1"/>
                </a:solidFill>
              </a:rPr>
              <a:t>Speakers and Headphones</a:t>
            </a:r>
            <a:endParaRPr lang="en-US" altLang="en-US" dirty="0">
              <a:solidFill>
                <a:schemeClr val="tx1"/>
              </a:solidFill>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601255" y="2177142"/>
            <a:ext cx="3409782" cy="38236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457200">
              <a:spcBef>
                <a:spcPct val="20000"/>
              </a:spcBef>
              <a:buClr>
                <a:schemeClr val="accent1"/>
              </a:buClr>
              <a:buSzPct val="92000"/>
              <a:buFont typeface="Wingdings 2" panose="05020102010507070707" pitchFamily="18" charset="2"/>
              <a:buChar char=""/>
            </a:pPr>
            <a:r>
              <a:rPr lang="en-US" altLang="en-US" sz="1800" b="1" dirty="0">
                <a:solidFill>
                  <a:schemeClr val="tx1"/>
                </a:solidFill>
                <a:ea typeface="+mn-ea"/>
                <a:cs typeface="+mn-cs"/>
              </a:rPr>
              <a:t>Speakers</a:t>
            </a:r>
            <a:r>
              <a:rPr lang="en-US" altLang="en-US" sz="1800" dirty="0">
                <a:solidFill>
                  <a:schemeClr val="tx1"/>
                </a:solidFill>
                <a:ea typeface="+mn-ea"/>
                <a:cs typeface="+mn-cs"/>
              </a:rPr>
              <a:t> are a type of auditory output device.</a:t>
            </a:r>
          </a:p>
          <a:p>
            <a:pPr defTabSz="457200">
              <a:spcBef>
                <a:spcPct val="20000"/>
              </a:spcBef>
              <a:buClr>
                <a:schemeClr val="accent1"/>
              </a:buClr>
              <a:buSzPct val="92000"/>
              <a:buFont typeface="Wingdings 2" panose="05020102010507070707" pitchFamily="18" charset="2"/>
              <a:buChar char=""/>
            </a:pPr>
            <a:r>
              <a:rPr lang="en-US" altLang="en-US" sz="1800" dirty="0">
                <a:solidFill>
                  <a:schemeClr val="tx1"/>
                </a:solidFill>
                <a:ea typeface="+mn-ea"/>
                <a:cs typeface="+mn-cs"/>
              </a:rPr>
              <a:t> Most computers and mobile devices have audio support either integrated into the motherboard or on an adapter card.</a:t>
            </a:r>
          </a:p>
          <a:p>
            <a:pPr defTabSz="457200">
              <a:spcBef>
                <a:spcPct val="20000"/>
              </a:spcBef>
              <a:buClr>
                <a:schemeClr val="accent1"/>
              </a:buClr>
              <a:buSzPct val="92000"/>
              <a:buFont typeface="Wingdings 2" panose="05020102010507070707" pitchFamily="18" charset="2"/>
              <a:buChar char=""/>
            </a:pPr>
            <a:r>
              <a:rPr lang="en-US" altLang="en-US" sz="1800" b="1" dirty="0">
                <a:solidFill>
                  <a:schemeClr val="tx1"/>
                </a:solidFill>
                <a:ea typeface="+mn-ea"/>
                <a:cs typeface="+mn-cs"/>
              </a:rPr>
              <a:t>Headphones</a:t>
            </a:r>
            <a:r>
              <a:rPr lang="en-US" altLang="en-US" sz="1800" dirty="0">
                <a:solidFill>
                  <a:schemeClr val="tx1"/>
                </a:solidFill>
                <a:ea typeface="+mn-ea"/>
                <a:cs typeface="+mn-cs"/>
              </a:rPr>
              <a:t>, earbuds, and the earphones found in headsets are all auditory output devices.</a:t>
            </a:r>
          </a:p>
          <a:p>
            <a:pPr defTabSz="457200">
              <a:spcBef>
                <a:spcPct val="20000"/>
              </a:spcBef>
              <a:buClr>
                <a:schemeClr val="accent1"/>
              </a:buClr>
              <a:buSzPct val="92000"/>
              <a:buFont typeface="Wingdings 2" panose="05020102010507070707" pitchFamily="18" charset="2"/>
              <a:buChar char=""/>
            </a:pPr>
            <a:r>
              <a:rPr lang="en-US" altLang="en-US" sz="1800" dirty="0">
                <a:solidFill>
                  <a:schemeClr val="tx1"/>
                </a:solidFill>
                <a:ea typeface="+mn-ea"/>
                <a:cs typeface="+mn-cs"/>
              </a:rPr>
              <a:t>These may be wired or wireless. Some are Wi-Fi or </a:t>
            </a:r>
            <a:r>
              <a:rPr lang="en-US" altLang="en-US" sz="1800" dirty="0">
                <a:solidFill>
                  <a:srgbClr val="FFFFFF"/>
                </a:solidFill>
                <a:ea typeface="+mn-ea"/>
                <a:cs typeface="+mn-cs"/>
              </a:rPr>
              <a:t>Bluetooth-enabled.</a:t>
            </a:r>
          </a:p>
        </p:txBody>
      </p:sp>
      <p:pic>
        <p:nvPicPr>
          <p:cNvPr id="4" name="Picture 3" descr="Image shows desktop speakers and headphones." title="Speakers and headphones">
            <a:extLst>
              <a:ext uri="{FF2B5EF4-FFF2-40B4-BE49-F238E27FC236}">
                <a16:creationId xmlns:a16="http://schemas.microsoft.com/office/drawing/2014/main" id="{1CD55B40-C054-42EF-BCDD-894C013DC087}"/>
              </a:ext>
            </a:extLst>
          </p:cNvPr>
          <p:cNvPicPr>
            <a:picLocks noChangeAspect="1"/>
          </p:cNvPicPr>
          <p:nvPr/>
        </p:nvPicPr>
        <p:blipFill>
          <a:blip r:embed="rId4"/>
          <a:stretch>
            <a:fillRect/>
          </a:stretch>
        </p:blipFill>
        <p:spPr>
          <a:xfrm>
            <a:off x="4592231" y="2216241"/>
            <a:ext cx="6831503" cy="2408104"/>
          </a:xfrm>
          <a:prstGeom prst="rect">
            <a:avLst/>
          </a:prstGeom>
        </p:spPr>
      </p:pic>
    </p:spTree>
    <p:custDataLst>
      <p:tags r:id="rId1"/>
    </p:custDataLst>
    <p:extLst>
      <p:ext uri="{BB962C8B-B14F-4D97-AF65-F5344CB8AC3E}">
        <p14:creationId xmlns:p14="http://schemas.microsoft.com/office/powerpoint/2010/main" val="2922689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72BC-3D95-6FE2-FE47-D5ABE49711AF}"/>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en-US" sz="3600">
                <a:solidFill>
                  <a:schemeClr val="tx1"/>
                </a:solidFill>
              </a:rPr>
              <a:t>How many can you recognise and name?</a:t>
            </a:r>
          </a:p>
        </p:txBody>
      </p:sp>
      <p:pic>
        <p:nvPicPr>
          <p:cNvPr id="14" name="Content Placeholder 13" descr="A close-up of different ports&#10;&#10;Description automatically generated">
            <a:extLst>
              <a:ext uri="{FF2B5EF4-FFF2-40B4-BE49-F238E27FC236}">
                <a16:creationId xmlns:a16="http://schemas.microsoft.com/office/drawing/2014/main" id="{150A1944-2215-C1BF-839D-0AF7BA7F3C90}"/>
              </a:ext>
            </a:extLst>
          </p:cNvPr>
          <p:cNvPicPr>
            <a:picLocks noGrp="1" noChangeAspect="1"/>
          </p:cNvPicPr>
          <p:nvPr>
            <p:ph sz="half" idx="1"/>
          </p:nvPr>
        </p:nvPicPr>
        <p:blipFill>
          <a:blip r:embed="rId2"/>
          <a:stretch>
            <a:fillRect/>
          </a:stretch>
        </p:blipFill>
        <p:spPr>
          <a:xfrm>
            <a:off x="5131839" y="82457"/>
            <a:ext cx="5370313" cy="6583607"/>
          </a:xfrm>
        </p:spPr>
      </p:pic>
    </p:spTree>
    <p:extLst>
      <p:ext uri="{BB962C8B-B14F-4D97-AF65-F5344CB8AC3E}">
        <p14:creationId xmlns:p14="http://schemas.microsoft.com/office/powerpoint/2010/main" val="3512751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a:solidFill>
                  <a:srgbClr val="FFFEFF"/>
                </a:solidFill>
              </a:rPr>
              <a:t>What is a CPU?</a:t>
            </a:r>
            <a:endParaRPr lang="en-US" altLang="en-US">
              <a:solidFill>
                <a:srgbClr val="FFFEFF"/>
              </a:solidFill>
            </a:endParaRPr>
          </a:p>
        </p:txBody>
      </p:sp>
      <p:sp>
        <p:nvSpPr>
          <p:cNvPr id="55299" name="Rectangle 3"/>
          <p:cNvSpPr>
            <a:spLocks noChangeArrowheads="1"/>
          </p:cNvSpPr>
          <p:nvPr/>
        </p:nvSpPr>
        <p:spPr>
          <a:xfrm>
            <a:off x="440529" y="867667"/>
            <a:ext cx="7009970" cy="727660"/>
          </a:xfrm>
          <a:prstGeom prst="rect">
            <a:avLst/>
          </a:prstGeom>
        </p:spPr>
        <p:txBody>
          <a:bodyPr/>
          <a:lstStyle/>
          <a:p>
            <a:pPr defTabSz="731520">
              <a:spcAft>
                <a:spcPts val="600"/>
              </a:spcAft>
            </a:pPr>
            <a:r>
              <a:rPr lang="en-US" altLang="en-US" sz="2400" kern="1200" dirty="0">
                <a:solidFill>
                  <a:schemeClr val="tx1"/>
                </a:solidFill>
                <a:latin typeface="+mn-lt"/>
                <a:ea typeface="+mn-ea"/>
                <a:cs typeface="+mn-cs"/>
              </a:rPr>
              <a:t>The central processing unit (CPU) is responsible for interpreting and executing commands.</a:t>
            </a:r>
          </a:p>
          <a:p>
            <a:pPr defTabSz="731520">
              <a:spcAft>
                <a:spcPts val="600"/>
              </a:spcAft>
            </a:pPr>
            <a:r>
              <a:rPr lang="en-US" altLang="en-US" sz="2400" kern="1200" dirty="0">
                <a:solidFill>
                  <a:schemeClr val="tx1"/>
                </a:solidFill>
                <a:latin typeface="+mn-lt"/>
                <a:ea typeface="+mn-ea"/>
                <a:cs typeface="+mn-cs"/>
              </a:rPr>
              <a:t>The CPU is a small microchip that resides within a CPU package.</a:t>
            </a:r>
            <a:endParaRPr lang="en-US" altLang="en-US" sz="2400" b="1" dirty="0"/>
          </a:p>
        </p:txBody>
      </p:sp>
      <p:sp>
        <p:nvSpPr>
          <p:cNvPr id="11" name="Rectangle 4">
            <a:extLst>
              <a:ext uri="{FF2B5EF4-FFF2-40B4-BE49-F238E27FC236}">
                <a16:creationId xmlns:a16="http://schemas.microsoft.com/office/drawing/2014/main" id="{49F11C45-6557-4CFD-BF9F-33B68EFAC668}"/>
              </a:ext>
            </a:extLst>
          </p:cNvPr>
          <p:cNvSpPr txBox="1">
            <a:spLocks noChangeArrowheads="1"/>
          </p:cNvSpPr>
          <p:nvPr/>
        </p:nvSpPr>
        <p:spPr bwMode="auto">
          <a:xfrm>
            <a:off x="486033" y="2583773"/>
            <a:ext cx="4495827" cy="207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5890" indent="-135890" defTabSz="547370">
              <a:spcBef>
                <a:spcPts val="480"/>
              </a:spcBef>
              <a:spcAft>
                <a:spcPts val="480"/>
              </a:spcAft>
            </a:pPr>
            <a:r>
              <a:rPr lang="en-US" altLang="en-US" sz="1600" kern="1200" dirty="0">
                <a:solidFill>
                  <a:srgbClr val="000000"/>
                </a:solidFill>
                <a:latin typeface="+mn-lt"/>
                <a:ea typeface="ＭＳ Ｐゴシック" charset="0"/>
                <a:cs typeface="CiscoSans"/>
              </a:rPr>
              <a:t>The CPU socket is the connection between the motherboard and the processor.</a:t>
            </a:r>
          </a:p>
          <a:p>
            <a:pPr marL="135890" indent="-135890" defTabSz="547370">
              <a:spcBef>
                <a:spcPts val="480"/>
              </a:spcBef>
              <a:spcAft>
                <a:spcPts val="480"/>
              </a:spcAft>
            </a:pPr>
            <a:r>
              <a:rPr lang="en-US" altLang="en-US" sz="1600" kern="1200" dirty="0">
                <a:solidFill>
                  <a:srgbClr val="000000"/>
                </a:solidFill>
                <a:latin typeface="+mn-lt"/>
                <a:ea typeface="ＭＳ Ｐゴシック" charset="0"/>
                <a:cs typeface="CiscoSans"/>
              </a:rPr>
              <a:t>Modern CPU sockets and processor packages are built in following architectures:</a:t>
            </a:r>
          </a:p>
          <a:p>
            <a:pPr marL="287020" lvl="1" indent="-172720" defTabSz="547370">
              <a:spcBef>
                <a:spcPts val="240"/>
              </a:spcBef>
              <a:spcAft>
                <a:spcPts val="240"/>
              </a:spcAft>
            </a:pPr>
            <a:r>
              <a:rPr lang="en-US" altLang="en-US" sz="1600" b="1" kern="1200" dirty="0">
                <a:solidFill>
                  <a:srgbClr val="000000"/>
                </a:solidFill>
                <a:latin typeface="+mn-lt"/>
                <a:ea typeface="ＭＳ Ｐゴシック" charset="0"/>
                <a:cs typeface="CiscoSans"/>
              </a:rPr>
              <a:t>Pin Grid Array (PGA)</a:t>
            </a:r>
            <a:r>
              <a:rPr lang="en-US" altLang="en-US" sz="1600" kern="1200" dirty="0">
                <a:solidFill>
                  <a:srgbClr val="000000"/>
                </a:solidFill>
                <a:latin typeface="+mn-lt"/>
                <a:ea typeface="ＭＳ Ｐゴシック" charset="0"/>
                <a:cs typeface="CiscoSans"/>
              </a:rPr>
              <a:t> - the pins are on the underside of the processor package and is inserted into the motherboard CPU socket.</a:t>
            </a:r>
          </a:p>
          <a:p>
            <a:pPr marL="287020" lvl="1" indent="-172720" defTabSz="547370">
              <a:spcBef>
                <a:spcPts val="240"/>
              </a:spcBef>
              <a:spcAft>
                <a:spcPts val="240"/>
              </a:spcAft>
            </a:pPr>
            <a:r>
              <a:rPr lang="en-US" altLang="en-US" sz="1600" b="1" kern="1200" dirty="0">
                <a:solidFill>
                  <a:srgbClr val="000000"/>
                </a:solidFill>
                <a:latin typeface="+mn-lt"/>
                <a:ea typeface="ＭＳ Ｐゴシック" charset="0"/>
                <a:cs typeface="CiscoSans"/>
              </a:rPr>
              <a:t>Land Grid Array (LGA) </a:t>
            </a:r>
            <a:r>
              <a:rPr lang="en-US" altLang="en-US" sz="1600" kern="1200" dirty="0">
                <a:solidFill>
                  <a:srgbClr val="000000"/>
                </a:solidFill>
                <a:latin typeface="+mn-lt"/>
                <a:ea typeface="ＭＳ Ｐゴシック" charset="0"/>
                <a:cs typeface="CiscoSans"/>
              </a:rPr>
              <a:t>- the pins are in the socket instead of on the processor.</a:t>
            </a:r>
            <a:endParaRPr lang="en-US" altLang="en-US" sz="1600" dirty="0"/>
          </a:p>
        </p:txBody>
      </p:sp>
      <p:pic>
        <p:nvPicPr>
          <p:cNvPr id="5" name="Picture 4" descr="PGA&#10;&#10;PGA&#10;&#10;A pin grid array (PGA) central processing unit and the motherboard socket that it fits into.">
            <a:extLst>
              <a:ext uri="{FF2B5EF4-FFF2-40B4-BE49-F238E27FC236}">
                <a16:creationId xmlns:a16="http://schemas.microsoft.com/office/drawing/2014/main" id="{A59E86FB-D72E-4A0B-8A1D-6579100DA174}"/>
              </a:ext>
            </a:extLst>
          </p:cNvPr>
          <p:cNvPicPr>
            <a:picLocks noChangeAspect="1"/>
          </p:cNvPicPr>
          <p:nvPr/>
        </p:nvPicPr>
        <p:blipFill>
          <a:blip r:embed="rId4"/>
          <a:stretch>
            <a:fillRect/>
          </a:stretch>
        </p:blipFill>
        <p:spPr>
          <a:xfrm>
            <a:off x="5177161" y="2560074"/>
            <a:ext cx="2507699" cy="1312318"/>
          </a:xfrm>
          <a:prstGeom prst="rect">
            <a:avLst/>
          </a:prstGeom>
        </p:spPr>
      </p:pic>
      <p:pic>
        <p:nvPicPr>
          <p:cNvPr id="10" name="Picture 9" descr="A land grid array (LGA) central processing unit and the motherboard socket that it fits into." title="LGA">
            <a:extLst>
              <a:ext uri="{FF2B5EF4-FFF2-40B4-BE49-F238E27FC236}">
                <a16:creationId xmlns:a16="http://schemas.microsoft.com/office/drawing/2014/main" id="{33E4869B-3572-4A8A-A6AC-0E13655DEAC5}"/>
              </a:ext>
            </a:extLst>
          </p:cNvPr>
          <p:cNvPicPr>
            <a:picLocks noChangeAspect="1"/>
          </p:cNvPicPr>
          <p:nvPr/>
        </p:nvPicPr>
        <p:blipFill>
          <a:blip r:embed="rId5"/>
          <a:stretch>
            <a:fillRect/>
          </a:stretch>
        </p:blipFill>
        <p:spPr>
          <a:xfrm>
            <a:off x="5236148" y="4593135"/>
            <a:ext cx="2435114" cy="1705652"/>
          </a:xfrm>
          <a:prstGeom prst="rect">
            <a:avLst/>
          </a:prstGeom>
        </p:spPr>
      </p:pic>
    </p:spTree>
    <p:custDataLst>
      <p:tags r:id="rId1"/>
    </p:custDataLst>
    <p:extLst>
      <p:ext uri="{BB962C8B-B14F-4D97-AF65-F5344CB8AC3E}">
        <p14:creationId xmlns:p14="http://schemas.microsoft.com/office/powerpoint/2010/main" val="264819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CBDC5-35E8-D1D0-A1AD-11BE3C0B6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4453C-BE14-5648-F195-F20500E69288}"/>
              </a:ext>
            </a:extLst>
          </p:cNvPr>
          <p:cNvSpPr>
            <a:spLocks noGrp="1"/>
          </p:cNvSpPr>
          <p:nvPr>
            <p:ph type="title"/>
          </p:nvPr>
        </p:nvSpPr>
        <p:spPr>
          <a:xfrm>
            <a:off x="603896" y="733058"/>
            <a:ext cx="3259016" cy="835557"/>
          </a:xfrm>
        </p:spPr>
        <p:txBody>
          <a:bodyPr>
            <a:normAutofit fontScale="90000"/>
          </a:bodyPr>
          <a:lstStyle/>
          <a:p>
            <a:r>
              <a:rPr lang="en-GB" dirty="0">
                <a:solidFill>
                  <a:schemeClr val="tx1"/>
                </a:solidFill>
              </a:rPr>
              <a:t>Choices of CPU (factors)</a:t>
            </a:r>
          </a:p>
        </p:txBody>
      </p:sp>
      <p:sp>
        <p:nvSpPr>
          <p:cNvPr id="3" name="Content Placeholder 2">
            <a:extLst>
              <a:ext uri="{FF2B5EF4-FFF2-40B4-BE49-F238E27FC236}">
                <a16:creationId xmlns:a16="http://schemas.microsoft.com/office/drawing/2014/main" id="{7DC0586B-8F48-5D30-93A2-D24B2E5FA24F}"/>
              </a:ext>
            </a:extLst>
          </p:cNvPr>
          <p:cNvSpPr>
            <a:spLocks noGrp="1"/>
          </p:cNvSpPr>
          <p:nvPr>
            <p:ph idx="1"/>
          </p:nvPr>
        </p:nvSpPr>
        <p:spPr>
          <a:xfrm>
            <a:off x="671512" y="1659913"/>
            <a:ext cx="3123783" cy="4657759"/>
          </a:xfrm>
        </p:spPr>
        <p:txBody>
          <a:bodyPr anchor="t">
            <a:normAutofit/>
          </a:bodyPr>
          <a:lstStyle/>
          <a:p>
            <a:pPr>
              <a:lnSpc>
                <a:spcPct val="100000"/>
              </a:lnSpc>
            </a:pPr>
            <a:r>
              <a:rPr lang="en-GB" sz="1600" dirty="0">
                <a:solidFill>
                  <a:schemeClr val="tx1"/>
                </a:solidFill>
              </a:rPr>
              <a:t>The features and implications of embedded and mobile central processing unit (CPU) architecture.</a:t>
            </a:r>
          </a:p>
          <a:p>
            <a:pPr>
              <a:lnSpc>
                <a:spcPct val="100000"/>
              </a:lnSpc>
            </a:pPr>
            <a:r>
              <a:rPr lang="en-GB" sz="1600" dirty="0">
                <a:solidFill>
                  <a:schemeClr val="tx1"/>
                </a:solidFill>
              </a:rPr>
              <a:t>The features and implications of microcomputer CPU architecture.</a:t>
            </a:r>
          </a:p>
          <a:p>
            <a:pPr>
              <a:lnSpc>
                <a:spcPct val="100000"/>
              </a:lnSpc>
            </a:pPr>
            <a:r>
              <a:rPr lang="en-GB" sz="1600" dirty="0">
                <a:solidFill>
                  <a:schemeClr val="tx1"/>
                </a:solidFill>
              </a:rPr>
              <a:t>The features and implications of server CPU architecture.</a:t>
            </a:r>
          </a:p>
          <a:p>
            <a:pPr>
              <a:lnSpc>
                <a:spcPct val="100000"/>
              </a:lnSpc>
              <a:spcAft>
                <a:spcPts val="800"/>
              </a:spcAft>
            </a:pPr>
            <a:r>
              <a:rPr lang="en-GB" sz="16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(SoC) CPU architecture in the handheld gaming device. suitability of this type of microcomputer architecture for the intended purpose. </a:t>
            </a:r>
          </a:p>
          <a:p>
            <a:pPr marL="0" indent="0">
              <a:lnSpc>
                <a:spcPct val="100000"/>
              </a:lnSpc>
              <a:spcAft>
                <a:spcPts val="800"/>
              </a:spcAft>
              <a:buNone/>
            </a:pPr>
            <a:r>
              <a:rPr lang="en-GB" sz="1600" kern="0" dirty="0">
                <a:solidFill>
                  <a:schemeClr val="tx1"/>
                </a:solidFill>
                <a:latin typeface="Arial" panose="020B0604020202020204" pitchFamily="34" charset="0"/>
                <a:ea typeface="Calibri" panose="020F0502020204030204" pitchFamily="34" charset="0"/>
                <a:cs typeface="Times New Roman" panose="02020603050405020304" pitchFamily="18" charset="0"/>
              </a:rPr>
              <a:t>	SOC = System on A chip</a:t>
            </a:r>
            <a:endParaRPr lang="en-GB"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endParaRPr lang="en-GB" sz="1400" dirty="0">
              <a:solidFill>
                <a:srgbClr val="FFFFFF"/>
              </a:solidFill>
            </a:endParaRPr>
          </a:p>
          <a:p>
            <a:pPr>
              <a:lnSpc>
                <a:spcPct val="100000"/>
              </a:lnSpc>
            </a:pPr>
            <a:endParaRPr lang="en-GB" sz="1400" dirty="0">
              <a:solidFill>
                <a:srgbClr val="FFFFFF"/>
              </a:solidFill>
            </a:endParaRPr>
          </a:p>
        </p:txBody>
      </p:sp>
      <p:pic>
        <p:nvPicPr>
          <p:cNvPr id="4" name="Picture 3">
            <a:extLst>
              <a:ext uri="{FF2B5EF4-FFF2-40B4-BE49-F238E27FC236}">
                <a16:creationId xmlns:a16="http://schemas.microsoft.com/office/drawing/2014/main" id="{8519E582-019A-1FF0-177D-8E359708C2D2}"/>
              </a:ext>
            </a:extLst>
          </p:cNvPr>
          <p:cNvPicPr>
            <a:picLocks noChangeAspect="1"/>
          </p:cNvPicPr>
          <p:nvPr/>
        </p:nvPicPr>
        <p:blipFill>
          <a:blip r:embed="rId2"/>
          <a:srcRect l="299" r="-1" b="-1"/>
          <a:stretch/>
        </p:blipFill>
        <p:spPr>
          <a:xfrm>
            <a:off x="4241830" y="601200"/>
            <a:ext cx="7503636" cy="5789365"/>
          </a:xfrm>
          <a:prstGeom prst="rect">
            <a:avLst/>
          </a:prstGeom>
        </p:spPr>
      </p:pic>
    </p:spTree>
    <p:extLst>
      <p:ext uri="{BB962C8B-B14F-4D97-AF65-F5344CB8AC3E}">
        <p14:creationId xmlns:p14="http://schemas.microsoft.com/office/powerpoint/2010/main" val="324663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4E1A04-39B9-40B4-9262-CDD9ED752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81B9858-A5E9-4EB2-830E-72BB81A84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C83B291D-F718-46F4-AF9D-812BD0032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18" name="Rectangle 17">
            <a:extLst>
              <a:ext uri="{FF2B5EF4-FFF2-40B4-BE49-F238E27FC236}">
                <a16:creationId xmlns:a16="http://schemas.microsoft.com/office/drawing/2014/main" id="{ABB03BCF-53C2-4F78-827D-E6DE86B90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192" y="702155"/>
            <a:ext cx="3475915" cy="1324537"/>
          </a:xfrm>
        </p:spPr>
        <p:txBody>
          <a:bodyPr vert="horz" lIns="91440" tIns="45720" rIns="91440" bIns="45720" rtlCol="0" anchor="b">
            <a:normAutofit/>
          </a:bodyPr>
          <a:lstStyle/>
          <a:p>
            <a:r>
              <a:rPr lang="en-US" b="0" kern="1200" cap="all">
                <a:solidFill>
                  <a:schemeClr val="tx2"/>
                </a:solidFill>
                <a:latin typeface="+mj-lt"/>
                <a:ea typeface="+mj-ea"/>
                <a:cs typeface="+mj-cs"/>
              </a:rPr>
              <a:t>Starter</a:t>
            </a:r>
          </a:p>
        </p:txBody>
      </p:sp>
      <p:sp>
        <p:nvSpPr>
          <p:cNvPr id="20" name="Rectangle 19">
            <a:extLst>
              <a:ext uri="{FF2B5EF4-FFF2-40B4-BE49-F238E27FC236}">
                <a16:creationId xmlns:a16="http://schemas.microsoft.com/office/drawing/2014/main" id="{58FC31B1-C9FB-4110-B34B-BC74D8632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1">
            <a:extLst>
              <a:ext uri="{FF2B5EF4-FFF2-40B4-BE49-F238E27FC236}">
                <a16:creationId xmlns:a16="http://schemas.microsoft.com/office/drawing/2014/main" id="{6F945249-DD95-405F-8A51-335F3FE03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3">
            <a:extLst>
              <a:ext uri="{FF2B5EF4-FFF2-40B4-BE49-F238E27FC236}">
                <a16:creationId xmlns:a16="http://schemas.microsoft.com/office/drawing/2014/main" id="{31EDC20E-2FBC-4FDF-97C1-181B08DC8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p:cNvSpPr>
            <a:spLocks noGrp="1"/>
          </p:cNvSpPr>
          <p:nvPr>
            <p:ph sz="half" idx="1"/>
          </p:nvPr>
        </p:nvSpPr>
        <p:spPr>
          <a:xfrm>
            <a:off x="581192" y="2180496"/>
            <a:ext cx="3475915" cy="3678303"/>
          </a:xfrm>
        </p:spPr>
        <p:txBody>
          <a:bodyPr vert="horz" lIns="91440" tIns="45720" rIns="91440" bIns="45720" rtlCol="0" anchor="ctr">
            <a:normAutofit/>
          </a:bodyPr>
          <a:lstStyle/>
          <a:p>
            <a:pPr>
              <a:buClr>
                <a:srgbClr val="3876B9"/>
              </a:buClr>
            </a:pPr>
            <a:r>
              <a:rPr lang="en-US"/>
              <a:t>To get you in the mood</a:t>
            </a:r>
          </a:p>
          <a:p>
            <a:pPr marL="0" indent="0">
              <a:buClr>
                <a:srgbClr val="3876B9"/>
              </a:buClr>
            </a:pP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t="17722" b="11519"/>
          <a:stretch/>
        </p:blipFill>
        <p:spPr>
          <a:xfrm>
            <a:off x="4241823" y="628650"/>
            <a:ext cx="7503638" cy="35204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2760" r="-4" b="-4"/>
          <a:stretch/>
        </p:blipFill>
        <p:spPr>
          <a:xfrm>
            <a:off x="4245215" y="4233673"/>
            <a:ext cx="3699935" cy="2140276"/>
          </a:xfrm>
          <a:prstGeom prst="rect">
            <a:avLst/>
          </a:prstGeom>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l="12483" r="4023" b="2"/>
          <a:stretch/>
        </p:blipFill>
        <p:spPr>
          <a:xfrm>
            <a:off x="8045232" y="4233672"/>
            <a:ext cx="3700115" cy="2140276"/>
          </a:xfrm>
          <a:prstGeom prst="rect">
            <a:avLst/>
          </a:prstGeom>
        </p:spPr>
      </p:pic>
    </p:spTree>
    <p:extLst>
      <p:ext uri="{BB962C8B-B14F-4D97-AF65-F5344CB8AC3E}">
        <p14:creationId xmlns:p14="http://schemas.microsoft.com/office/powerpoint/2010/main" val="1310351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6015D-C96C-24F7-1477-0518CB58E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E252D-E163-A1C3-FA3D-FABA65C2E523}"/>
              </a:ext>
            </a:extLst>
          </p:cNvPr>
          <p:cNvSpPr>
            <a:spLocks noGrp="1"/>
          </p:cNvSpPr>
          <p:nvPr>
            <p:ph type="title"/>
          </p:nvPr>
        </p:nvSpPr>
        <p:spPr>
          <a:xfrm>
            <a:off x="466892" y="629966"/>
            <a:ext cx="11029616" cy="627333"/>
          </a:xfrm>
        </p:spPr>
        <p:txBody>
          <a:bodyPr/>
          <a:lstStyle/>
          <a:p>
            <a:r>
              <a:rPr lang="en-GB" dirty="0"/>
              <a:t>CPU’s &lt;Expand&gt;</a:t>
            </a:r>
          </a:p>
        </p:txBody>
      </p:sp>
      <p:sp>
        <p:nvSpPr>
          <p:cNvPr id="3" name="Content Placeholder 2">
            <a:extLst>
              <a:ext uri="{FF2B5EF4-FFF2-40B4-BE49-F238E27FC236}">
                <a16:creationId xmlns:a16="http://schemas.microsoft.com/office/drawing/2014/main" id="{0BC2A9AB-C1C0-CB99-5852-5DDEB9C2EEAA}"/>
              </a:ext>
            </a:extLst>
          </p:cNvPr>
          <p:cNvSpPr>
            <a:spLocks noGrp="1"/>
          </p:cNvSpPr>
          <p:nvPr>
            <p:ph idx="1"/>
          </p:nvPr>
        </p:nvSpPr>
        <p:spPr>
          <a:xfrm>
            <a:off x="581192" y="2340864"/>
            <a:ext cx="11438355" cy="3634486"/>
          </a:xfrm>
        </p:spPr>
        <p:txBody>
          <a:bodyPr/>
          <a:lstStyle/>
          <a:p>
            <a:r>
              <a:rPr lang="en-GB" dirty="0"/>
              <a:t>They can have a number of cores which increases the number of instructions that can be executed at the same time </a:t>
            </a:r>
          </a:p>
          <a:p>
            <a:r>
              <a:rPr lang="en-GB" dirty="0"/>
              <a:t>They have various cache sizes which results in fewer read operations from main memory  </a:t>
            </a:r>
          </a:p>
          <a:p>
            <a:r>
              <a:rPr lang="en-GB" dirty="0"/>
              <a:t>They have various clock speeds where faster clock cycles mean that more instructions can be executed per unit of time  </a:t>
            </a:r>
          </a:p>
          <a:p>
            <a:r>
              <a:rPr lang="en-GB" dirty="0"/>
              <a:t>They are affected by temperature as overheating </a:t>
            </a:r>
            <a:r>
              <a:rPr lang="en-GB"/>
              <a:t>causes a CPU </a:t>
            </a:r>
            <a:r>
              <a:rPr lang="en-GB" dirty="0"/>
              <a:t>to slow down </a:t>
            </a:r>
          </a:p>
          <a:p>
            <a:pPr marL="0" indent="0">
              <a:buNone/>
            </a:pPr>
            <a:endParaRPr lang="en-GB" dirty="0"/>
          </a:p>
        </p:txBody>
      </p:sp>
    </p:spTree>
    <p:extLst>
      <p:ext uri="{BB962C8B-B14F-4D97-AF65-F5344CB8AC3E}">
        <p14:creationId xmlns:p14="http://schemas.microsoft.com/office/powerpoint/2010/main" val="4140264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D915A-6E85-57F1-6472-C7B46E08B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B5BC6-782C-ADB9-63DD-F12A68339AC9}"/>
              </a:ext>
            </a:extLst>
          </p:cNvPr>
          <p:cNvSpPr>
            <a:spLocks noGrp="1"/>
          </p:cNvSpPr>
          <p:nvPr>
            <p:ph type="ctrTitle"/>
          </p:nvPr>
        </p:nvSpPr>
        <p:spPr>
          <a:xfrm>
            <a:off x="593886" y="-73617"/>
            <a:ext cx="10728869" cy="1429875"/>
          </a:xfrm>
        </p:spPr>
        <p:txBody>
          <a:bodyPr>
            <a:normAutofit/>
          </a:bodyPr>
          <a:lstStyle/>
          <a:p>
            <a:r>
              <a:rPr lang="en-GB" dirty="0">
                <a:solidFill>
                  <a:schemeClr val="tx1"/>
                </a:solidFill>
              </a:rPr>
              <a:t>CPU </a:t>
            </a:r>
            <a:br>
              <a:rPr lang="en-GB" dirty="0">
                <a:solidFill>
                  <a:schemeClr val="tx1"/>
                </a:solidFill>
              </a:rPr>
            </a:br>
            <a:r>
              <a:rPr lang="en-GB" sz="1400" dirty="0"/>
              <a:t>Task: Choice of CPU</a:t>
            </a:r>
            <a:endParaRPr lang="en-GB" sz="1800" dirty="0">
              <a:solidFill>
                <a:schemeClr val="tx1"/>
              </a:solidFill>
            </a:endParaRPr>
          </a:p>
        </p:txBody>
      </p:sp>
      <p:sp>
        <p:nvSpPr>
          <p:cNvPr id="4" name="TextBox 3">
            <a:extLst>
              <a:ext uri="{FF2B5EF4-FFF2-40B4-BE49-F238E27FC236}">
                <a16:creationId xmlns:a16="http://schemas.microsoft.com/office/drawing/2014/main" id="{6A3533C3-6F83-C7A9-A2F7-4FF508A34234}"/>
              </a:ext>
            </a:extLst>
          </p:cNvPr>
          <p:cNvSpPr txBox="1"/>
          <p:nvPr/>
        </p:nvSpPr>
        <p:spPr>
          <a:xfrm>
            <a:off x="1120912" y="3234962"/>
            <a:ext cx="9674816" cy="3621504"/>
          </a:xfrm>
          <a:prstGeom prst="rect">
            <a:avLst/>
          </a:prstGeom>
          <a:noFill/>
        </p:spPr>
        <p:txBody>
          <a:bodyPr wrap="square">
            <a:spAutoFit/>
          </a:bodyPr>
          <a:lstStyle/>
          <a:p>
            <a:r>
              <a:rPr lang="pt-BR" sz="2400" dirty="0">
                <a:solidFill>
                  <a:schemeClr val="bg1"/>
                </a:solidFill>
              </a:rPr>
              <a:t>Using the Internet.</a:t>
            </a:r>
          </a:p>
          <a:p>
            <a:r>
              <a:rPr lang="pt-BR" sz="2400" dirty="0">
                <a:solidFill>
                  <a:schemeClr val="bg1"/>
                </a:solidFill>
              </a:rPr>
              <a:t>Investigate and Identify the CPUs available for the following types of Computers</a:t>
            </a:r>
          </a:p>
          <a:p>
            <a:pPr marL="342900" indent="-342900">
              <a:buFont typeface="Arial" panose="020B0604020202020204" pitchFamily="34" charset="0"/>
              <a:buChar char="•"/>
            </a:pPr>
            <a:r>
              <a:rPr lang="en-GB" sz="2400" dirty="0">
                <a:solidFill>
                  <a:srgbClr val="FFFF00"/>
                </a:solidFill>
              </a:rPr>
              <a:t>mobile</a:t>
            </a:r>
            <a:endParaRPr lang="pt-BR" sz="2400" dirty="0">
              <a:solidFill>
                <a:schemeClr val="bg1"/>
              </a:solidFill>
            </a:endParaRPr>
          </a:p>
          <a:p>
            <a:pPr marL="342900" indent="-342900">
              <a:lnSpc>
                <a:spcPct val="100000"/>
              </a:lnSpc>
              <a:buFont typeface="Arial" panose="020B0604020202020204" pitchFamily="34" charset="0"/>
              <a:buChar char="•"/>
            </a:pPr>
            <a:r>
              <a:rPr lang="en-GB" sz="2400" dirty="0">
                <a:solidFill>
                  <a:srgbClr val="FFFF00"/>
                </a:solidFill>
              </a:rPr>
              <a:t>microcomputer </a:t>
            </a:r>
          </a:p>
          <a:p>
            <a:pPr marL="342900" indent="-342900">
              <a:lnSpc>
                <a:spcPct val="100000"/>
              </a:lnSpc>
              <a:buFont typeface="Arial" panose="020B0604020202020204" pitchFamily="34" charset="0"/>
              <a:buChar char="•"/>
            </a:pPr>
            <a:r>
              <a:rPr lang="en-GB" sz="2400" dirty="0">
                <a:solidFill>
                  <a:srgbClr val="FFFF00"/>
                </a:solidFill>
              </a:rPr>
              <a:t>server</a:t>
            </a:r>
            <a:endParaRPr lang="en-GB" sz="2400" dirty="0">
              <a:solidFill>
                <a:srgbClr val="FFFFFF"/>
              </a:solidFill>
            </a:endParaRPr>
          </a:p>
          <a:p>
            <a:pPr marL="342900" indent="-342900">
              <a:lnSpc>
                <a:spcPct val="100000"/>
              </a:lnSpc>
              <a:spcAft>
                <a:spcPts val="800"/>
              </a:spcAft>
              <a:buFont typeface="Arial" panose="020B0604020202020204" pitchFamily="34" charset="0"/>
              <a:buChar char="•"/>
            </a:pPr>
            <a:r>
              <a:rPr lang="en-GB" sz="2400" kern="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handheld gaming device</a:t>
            </a:r>
          </a:p>
          <a:p>
            <a:pPr>
              <a:lnSpc>
                <a:spcPct val="100000"/>
              </a:lnSpc>
              <a:spcAft>
                <a:spcPts val="800"/>
              </a:spcAft>
            </a:pPr>
            <a:r>
              <a:rPr lang="en-GB" sz="2400" kern="0" dirty="0">
                <a:solidFill>
                  <a:schemeClr val="bg1"/>
                </a:solidFill>
                <a:latin typeface="Arial" panose="020B0604020202020204" pitchFamily="34" charset="0"/>
                <a:ea typeface="Calibri" panose="020F0502020204030204" pitchFamily="34" charset="0"/>
                <a:cs typeface="Times New Roman" panose="02020603050405020304" pitchFamily="18" charset="0"/>
              </a:rPr>
              <a:t>You should identify and state the key features</a:t>
            </a:r>
            <a:r>
              <a:rPr lang="en-GB" sz="2400" kern="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endParaRPr lang="pt-BR" sz="2400" dirty="0">
              <a:solidFill>
                <a:schemeClr val="bg1"/>
              </a:solidFill>
            </a:endParaRPr>
          </a:p>
        </p:txBody>
      </p:sp>
      <p:sp>
        <p:nvSpPr>
          <p:cNvPr id="3" name="TextBox 2">
            <a:extLst>
              <a:ext uri="{FF2B5EF4-FFF2-40B4-BE49-F238E27FC236}">
                <a16:creationId xmlns:a16="http://schemas.microsoft.com/office/drawing/2014/main" id="{9A7A39E5-03C6-16C4-3E89-01574D9A93B2}"/>
              </a:ext>
            </a:extLst>
          </p:cNvPr>
          <p:cNvSpPr txBox="1"/>
          <p:nvPr/>
        </p:nvSpPr>
        <p:spPr>
          <a:xfrm>
            <a:off x="1620145" y="6370115"/>
            <a:ext cx="3680431" cy="369332"/>
          </a:xfrm>
          <a:prstGeom prst="rect">
            <a:avLst/>
          </a:prstGeom>
          <a:noFill/>
        </p:spPr>
        <p:txBody>
          <a:bodyPr wrap="none" rtlCol="0">
            <a:spAutoFit/>
          </a:bodyPr>
          <a:lstStyle/>
          <a:p>
            <a:r>
              <a:rPr lang="en-GB" dirty="0"/>
              <a:t>Complete Worksheet: </a:t>
            </a:r>
            <a:r>
              <a:rPr lang="en-GB" sz="1800" dirty="0"/>
              <a:t>Choice of CPU</a:t>
            </a:r>
            <a:endParaRPr lang="en-GB" dirty="0"/>
          </a:p>
        </p:txBody>
      </p:sp>
    </p:spTree>
    <p:extLst>
      <p:ext uri="{BB962C8B-B14F-4D97-AF65-F5344CB8AC3E}">
        <p14:creationId xmlns:p14="http://schemas.microsoft.com/office/powerpoint/2010/main" val="419169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628C4-48C1-B848-ABC8-A4986A50F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2207C-82F0-12DB-86A3-F1CAC16C78C5}"/>
              </a:ext>
            </a:extLst>
          </p:cNvPr>
          <p:cNvSpPr>
            <a:spLocks noGrp="1"/>
          </p:cNvSpPr>
          <p:nvPr>
            <p:ph type="title"/>
          </p:nvPr>
        </p:nvSpPr>
        <p:spPr>
          <a:xfrm>
            <a:off x="581192" y="5264486"/>
            <a:ext cx="10883444" cy="958513"/>
          </a:xfrm>
        </p:spPr>
        <p:txBody>
          <a:bodyPr anchor="ctr">
            <a:normAutofit/>
          </a:bodyPr>
          <a:lstStyle/>
          <a:p>
            <a:r>
              <a:rPr lang="en-GB">
                <a:solidFill>
                  <a:srgbClr val="FFFEFF"/>
                </a:solidFill>
              </a:rPr>
              <a:t>SOC</a:t>
            </a:r>
          </a:p>
        </p:txBody>
      </p:sp>
      <p:graphicFrame>
        <p:nvGraphicFramePr>
          <p:cNvPr id="5" name="Content Placeholder 2">
            <a:extLst>
              <a:ext uri="{FF2B5EF4-FFF2-40B4-BE49-F238E27FC236}">
                <a16:creationId xmlns:a16="http://schemas.microsoft.com/office/drawing/2014/main" id="{43E8B655-00A1-C98E-93A9-2FB45B04ED96}"/>
              </a:ext>
            </a:extLst>
          </p:cNvPr>
          <p:cNvGraphicFramePr>
            <a:graphicFrameLocks noGrp="1"/>
          </p:cNvGraphicFramePr>
          <p:nvPr>
            <p:ph idx="1"/>
          </p:nvPr>
        </p:nvGraphicFramePr>
        <p:xfrm>
          <a:off x="544737" y="-117324"/>
          <a:ext cx="11102528" cy="396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7565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DF411-9B94-0602-463A-56B4D82551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73788-61FD-1682-D31C-4AE117613953}"/>
              </a:ext>
            </a:extLst>
          </p:cNvPr>
          <p:cNvSpPr>
            <a:spLocks noGrp="1"/>
          </p:cNvSpPr>
          <p:nvPr>
            <p:ph type="ctrTitle"/>
          </p:nvPr>
        </p:nvSpPr>
        <p:spPr>
          <a:xfrm>
            <a:off x="593886" y="-73617"/>
            <a:ext cx="10728869" cy="1429875"/>
          </a:xfrm>
        </p:spPr>
        <p:txBody>
          <a:bodyPr>
            <a:normAutofit/>
          </a:bodyPr>
          <a:lstStyle/>
          <a:p>
            <a:r>
              <a:rPr lang="en-GB" dirty="0">
                <a:solidFill>
                  <a:schemeClr val="tx1"/>
                </a:solidFill>
              </a:rPr>
              <a:t>SoC</a:t>
            </a:r>
            <a:endParaRPr lang="en-GB" sz="1800" dirty="0">
              <a:solidFill>
                <a:schemeClr val="tx1"/>
              </a:solidFill>
            </a:endParaRPr>
          </a:p>
        </p:txBody>
      </p:sp>
      <p:sp>
        <p:nvSpPr>
          <p:cNvPr id="4" name="TextBox 3">
            <a:extLst>
              <a:ext uri="{FF2B5EF4-FFF2-40B4-BE49-F238E27FC236}">
                <a16:creationId xmlns:a16="http://schemas.microsoft.com/office/drawing/2014/main" id="{07BBC36B-CB11-BCA4-259C-470ACADEC40B}"/>
              </a:ext>
            </a:extLst>
          </p:cNvPr>
          <p:cNvSpPr txBox="1"/>
          <p:nvPr/>
        </p:nvSpPr>
        <p:spPr>
          <a:xfrm>
            <a:off x="1120912" y="3234962"/>
            <a:ext cx="9674816" cy="830997"/>
          </a:xfrm>
          <a:prstGeom prst="rect">
            <a:avLst/>
          </a:prstGeom>
          <a:noFill/>
        </p:spPr>
        <p:txBody>
          <a:bodyPr wrap="square">
            <a:spAutoFit/>
          </a:bodyPr>
          <a:lstStyle/>
          <a:p>
            <a:r>
              <a:rPr lang="en-GB" sz="2400" dirty="0">
                <a:solidFill>
                  <a:schemeClr val="bg1"/>
                </a:solidFill>
              </a:rPr>
              <a:t>Attempt the online Quiz: SoC</a:t>
            </a:r>
            <a:endParaRPr lang="en-GB" sz="2400" kern="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p>
            <a:endParaRPr lang="pt-BR" sz="2400" dirty="0">
              <a:solidFill>
                <a:schemeClr val="bg1"/>
              </a:solidFill>
            </a:endParaRPr>
          </a:p>
        </p:txBody>
      </p:sp>
      <p:pic>
        <p:nvPicPr>
          <p:cNvPr id="3" name="Picture 2">
            <a:extLst>
              <a:ext uri="{FF2B5EF4-FFF2-40B4-BE49-F238E27FC236}">
                <a16:creationId xmlns:a16="http://schemas.microsoft.com/office/drawing/2014/main" id="{BFA81C20-B09F-85F6-B656-B56F12D245DB}"/>
              </a:ext>
            </a:extLst>
          </p:cNvPr>
          <p:cNvPicPr>
            <a:picLocks noChangeAspect="1"/>
          </p:cNvPicPr>
          <p:nvPr/>
        </p:nvPicPr>
        <p:blipFill>
          <a:blip r:embed="rId3"/>
          <a:stretch>
            <a:fillRect/>
          </a:stretch>
        </p:blipFill>
        <p:spPr>
          <a:xfrm>
            <a:off x="5549783" y="1781909"/>
            <a:ext cx="5403576" cy="2710311"/>
          </a:xfrm>
          <a:prstGeom prst="rect">
            <a:avLst/>
          </a:prstGeom>
        </p:spPr>
      </p:pic>
    </p:spTree>
    <p:extLst>
      <p:ext uri="{BB962C8B-B14F-4D97-AF65-F5344CB8AC3E}">
        <p14:creationId xmlns:p14="http://schemas.microsoft.com/office/powerpoint/2010/main" val="349047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altLang="en-US">
                <a:solidFill>
                  <a:srgbClr val="FFFEFF"/>
                </a:solidFill>
              </a:rPr>
              <a:t>Types of Memory</a:t>
            </a:r>
          </a:p>
        </p:txBody>
      </p:sp>
      <p:sp>
        <p:nvSpPr>
          <p:cNvPr id="55299" name="Rectangle 3"/>
          <p:cNvSpPr>
            <a:spLocks noChangeArrowheads="1"/>
          </p:cNvSpPr>
          <p:nvPr/>
        </p:nvSpPr>
        <p:spPr>
          <a:xfrm>
            <a:off x="543105" y="888215"/>
            <a:ext cx="6119278" cy="892255"/>
          </a:xfrm>
          <a:prstGeom prst="rect">
            <a:avLst/>
          </a:prstGeom>
        </p:spPr>
        <p:txBody>
          <a:bodyPr>
            <a:noAutofit/>
          </a:bodyPr>
          <a:lstStyle/>
          <a:p>
            <a:pPr defTabSz="731520">
              <a:spcAft>
                <a:spcPts val="600"/>
              </a:spcAft>
            </a:pPr>
            <a:r>
              <a:rPr lang="en-US" altLang="en-US" kern="1200" dirty="0">
                <a:solidFill>
                  <a:schemeClr val="tx1"/>
                </a:solidFill>
                <a:latin typeface="+mn-lt"/>
                <a:ea typeface="+mn-ea"/>
                <a:cs typeface="+mn-cs"/>
              </a:rPr>
              <a:t>A computer might use different types of memory chips.</a:t>
            </a:r>
          </a:p>
          <a:p>
            <a:pPr defTabSz="731520">
              <a:spcAft>
                <a:spcPts val="600"/>
              </a:spcAft>
            </a:pPr>
            <a:r>
              <a:rPr lang="en-US" altLang="en-US" kern="1200" dirty="0">
                <a:solidFill>
                  <a:schemeClr val="tx1"/>
                </a:solidFill>
                <a:latin typeface="+mn-lt"/>
                <a:ea typeface="+mn-ea"/>
                <a:cs typeface="+mn-cs"/>
              </a:rPr>
              <a:t>All memory chips store data in the form of bytes. </a:t>
            </a:r>
          </a:p>
          <a:p>
            <a:pPr marL="365760" lvl="1" defTabSz="731520">
              <a:spcAft>
                <a:spcPts val="600"/>
              </a:spcAft>
            </a:pPr>
            <a:r>
              <a:rPr lang="en-US" altLang="en-US" kern="1200" dirty="0">
                <a:solidFill>
                  <a:schemeClr val="tx1"/>
                </a:solidFill>
                <a:latin typeface="+mn-lt"/>
                <a:ea typeface="+mn-ea"/>
                <a:cs typeface="+mn-cs"/>
              </a:rPr>
              <a:t>A byte is a block of eight bits stored as either 0 or 1 in the memory chip.</a:t>
            </a:r>
            <a:endParaRPr lang="en-US" altLang="en-US" dirty="0"/>
          </a:p>
        </p:txBody>
      </p:sp>
      <p:sp>
        <p:nvSpPr>
          <p:cNvPr id="7" name="Rectangle 4">
            <a:extLst>
              <a:ext uri="{FF2B5EF4-FFF2-40B4-BE49-F238E27FC236}">
                <a16:creationId xmlns:a16="http://schemas.microsoft.com/office/drawing/2014/main" id="{2375BCB7-2385-4993-A57D-714EB36A0AC9}"/>
              </a:ext>
            </a:extLst>
          </p:cNvPr>
          <p:cNvSpPr txBox="1">
            <a:spLocks noChangeArrowheads="1"/>
          </p:cNvSpPr>
          <p:nvPr/>
        </p:nvSpPr>
        <p:spPr bwMode="auto">
          <a:xfrm>
            <a:off x="486033" y="2858501"/>
            <a:ext cx="4534525" cy="202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5890" indent="-135890" defTabSz="547370">
              <a:spcBef>
                <a:spcPts val="480"/>
              </a:spcBef>
              <a:spcAft>
                <a:spcPts val="480"/>
              </a:spcAft>
            </a:pPr>
            <a:r>
              <a:rPr lang="en-US" altLang="en-US" sz="1800" b="1" kern="1200" dirty="0">
                <a:solidFill>
                  <a:srgbClr val="000000"/>
                </a:solidFill>
                <a:latin typeface="+mn-lt"/>
                <a:ea typeface="ＭＳ Ｐゴシック" charset="0"/>
                <a:cs typeface="CiscoSans"/>
              </a:rPr>
              <a:t>Read-Only Memory </a:t>
            </a:r>
            <a:r>
              <a:rPr lang="en-US" altLang="en-US" sz="1800" kern="1200" dirty="0">
                <a:solidFill>
                  <a:srgbClr val="000000"/>
                </a:solidFill>
                <a:latin typeface="+mn-lt"/>
                <a:ea typeface="ＭＳ Ｐゴシック" charset="0"/>
                <a:cs typeface="CiscoSans"/>
              </a:rPr>
              <a:t>(ROM) – such as ROM chip.</a:t>
            </a:r>
          </a:p>
          <a:p>
            <a:pPr marL="135890" indent="-135890" defTabSz="547370">
              <a:spcBef>
                <a:spcPts val="480"/>
              </a:spcBef>
              <a:spcAft>
                <a:spcPts val="480"/>
              </a:spcAft>
            </a:pPr>
            <a:r>
              <a:rPr lang="en-US" altLang="en-US" sz="1800" b="1" kern="1200" dirty="0">
                <a:solidFill>
                  <a:srgbClr val="000000"/>
                </a:solidFill>
                <a:latin typeface="+mn-lt"/>
                <a:ea typeface="ＭＳ Ｐゴシック" charset="0"/>
                <a:cs typeface="CiscoSans"/>
              </a:rPr>
              <a:t>Random Access Memory </a:t>
            </a:r>
            <a:r>
              <a:rPr lang="en-US" altLang="en-US" sz="1800" kern="1200" dirty="0">
                <a:solidFill>
                  <a:srgbClr val="000000"/>
                </a:solidFill>
                <a:latin typeface="+mn-lt"/>
                <a:ea typeface="ＭＳ Ｐゴシック" charset="0"/>
                <a:cs typeface="CiscoSans"/>
              </a:rPr>
              <a:t>(RAM) is the temporary working storage for data and programs that are being accessed by the CPU. RAM is volatile memory.</a:t>
            </a:r>
          </a:p>
          <a:p>
            <a:pPr marL="0" indent="0">
              <a:buNone/>
            </a:pPr>
            <a:endParaRPr lang="en-US" altLang="en-US" sz="1650" b="1" dirty="0"/>
          </a:p>
        </p:txBody>
      </p:sp>
      <p:pic>
        <p:nvPicPr>
          <p:cNvPr id="3" name="Picture 2" descr="The image shows different types of memory chips." title="Memory chips">
            <a:extLst>
              <a:ext uri="{FF2B5EF4-FFF2-40B4-BE49-F238E27FC236}">
                <a16:creationId xmlns:a16="http://schemas.microsoft.com/office/drawing/2014/main" id="{3CCC945E-411F-419F-971A-28A0A47DD32F}"/>
              </a:ext>
            </a:extLst>
          </p:cNvPr>
          <p:cNvPicPr>
            <a:picLocks noChangeAspect="1"/>
          </p:cNvPicPr>
          <p:nvPr/>
        </p:nvPicPr>
        <p:blipFill>
          <a:blip r:embed="rId4"/>
          <a:stretch>
            <a:fillRect/>
          </a:stretch>
        </p:blipFill>
        <p:spPr>
          <a:xfrm>
            <a:off x="5240294" y="2858500"/>
            <a:ext cx="2582317" cy="1860786"/>
          </a:xfrm>
          <a:prstGeom prst="rect">
            <a:avLst/>
          </a:prstGeom>
        </p:spPr>
      </p:pic>
      <p:sp>
        <p:nvSpPr>
          <p:cNvPr id="2" name="TextBox 1">
            <a:extLst>
              <a:ext uri="{FF2B5EF4-FFF2-40B4-BE49-F238E27FC236}">
                <a16:creationId xmlns:a16="http://schemas.microsoft.com/office/drawing/2014/main" id="{1B988D77-F4FB-A51C-E0A4-CE0C5598FBD1}"/>
              </a:ext>
            </a:extLst>
          </p:cNvPr>
          <p:cNvSpPr txBox="1"/>
          <p:nvPr/>
        </p:nvSpPr>
        <p:spPr>
          <a:xfrm>
            <a:off x="446533" y="5253197"/>
            <a:ext cx="7422283" cy="923330"/>
          </a:xfrm>
          <a:prstGeom prst="rect">
            <a:avLst/>
          </a:prstGeom>
          <a:noFill/>
        </p:spPr>
        <p:txBody>
          <a:bodyPr wrap="square" rtlCol="0">
            <a:spAutoFit/>
          </a:bodyPr>
          <a:lstStyle/>
          <a:p>
            <a:r>
              <a:rPr lang="en-GB" dirty="0"/>
              <a:t>Adding more RAM in a computer enhances the system performance. However, the maximum amount of RAM that can be installed is limited by the motherboard.</a:t>
            </a:r>
          </a:p>
        </p:txBody>
      </p:sp>
    </p:spTree>
    <p:custDataLst>
      <p:tags r:id="rId1"/>
    </p:custDataLst>
    <p:extLst>
      <p:ext uri="{BB962C8B-B14F-4D97-AF65-F5344CB8AC3E}">
        <p14:creationId xmlns:p14="http://schemas.microsoft.com/office/powerpoint/2010/main" val="945713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35848" y="1061792"/>
            <a:ext cx="3089189" cy="4734416"/>
          </a:xfrm>
        </p:spPr>
        <p:txBody>
          <a:bodyPr anchor="ctr">
            <a:normAutofit/>
          </a:bodyPr>
          <a:lstStyle/>
          <a:p>
            <a:r>
              <a:rPr lang="en-US" altLang="en-US" dirty="0">
                <a:solidFill>
                  <a:schemeClr val="tx1"/>
                </a:solidFill>
              </a:rPr>
              <a:t>Types of ROM</a:t>
            </a:r>
          </a:p>
        </p:txBody>
      </p:sp>
      <p:sp>
        <p:nvSpPr>
          <p:cNvPr id="55299" name="Rectangle 3"/>
          <p:cNvSpPr>
            <a:spLocks noGrp="1" noChangeArrowheads="1"/>
          </p:cNvSpPr>
          <p:nvPr>
            <p:ph type="body" idx="1"/>
          </p:nvPr>
        </p:nvSpPr>
        <p:spPr>
          <a:xfrm>
            <a:off x="4561870" y="723900"/>
            <a:ext cx="7183597" cy="3152362"/>
          </a:xfrm>
        </p:spPr>
        <p:txBody>
          <a:bodyPr>
            <a:normAutofit/>
          </a:bodyPr>
          <a:lstStyle/>
          <a:p>
            <a:r>
              <a:rPr lang="en-US" altLang="en-US"/>
              <a:t>Types of Read-only Memory (ROM) include:</a:t>
            </a:r>
          </a:p>
          <a:p>
            <a:pPr lvl="1"/>
            <a:r>
              <a:rPr lang="en-US" altLang="en-US"/>
              <a:t>ROM chips.</a:t>
            </a:r>
          </a:p>
          <a:p>
            <a:pPr lvl="1"/>
            <a:r>
              <a:rPr lang="en-US" altLang="en-US"/>
              <a:t>PROM chips.</a:t>
            </a:r>
          </a:p>
          <a:p>
            <a:pPr lvl="1"/>
            <a:r>
              <a:rPr lang="en-US" altLang="en-US"/>
              <a:t>EPROM chips</a:t>
            </a:r>
          </a:p>
          <a:p>
            <a:pPr lvl="1"/>
            <a:r>
              <a:rPr lang="en-US" altLang="en-US"/>
              <a:t>EEPROM chips.</a:t>
            </a:r>
          </a:p>
        </p:txBody>
      </p:sp>
      <p:pic>
        <p:nvPicPr>
          <p:cNvPr id="6" name="Picture 5" descr="Image 1: ROM - Read-only memory chips. Image 2: PROM - Information on a programmable read-only memory chip is written after it is manufactured. &#10;Image 3: EPROM - Erasable programmable read-only memory is non-volatile but can be erased by exposing it to strong ultraviolet light.&#10;Image 5: EEPROM - Information is written to an electrically erasable programmable read-only memory chip after it is manufactured and without removing it from the device. " title="Types of ROM">
            <a:extLst>
              <a:ext uri="{FF2B5EF4-FFF2-40B4-BE49-F238E27FC236}">
                <a16:creationId xmlns:a16="http://schemas.microsoft.com/office/drawing/2014/main" id="{E1A7A6BB-83A4-49A5-940B-54609A1559E6}"/>
              </a:ext>
            </a:extLst>
          </p:cNvPr>
          <p:cNvPicPr>
            <a:picLocks noChangeAspect="1"/>
          </p:cNvPicPr>
          <p:nvPr/>
        </p:nvPicPr>
        <p:blipFill>
          <a:blip r:embed="rId4"/>
          <a:stretch>
            <a:fillRect/>
          </a:stretch>
        </p:blipFill>
        <p:spPr>
          <a:xfrm>
            <a:off x="4561870" y="4484750"/>
            <a:ext cx="7183597" cy="1526514"/>
          </a:xfrm>
          <a:prstGeom prst="rect">
            <a:avLst/>
          </a:prstGeom>
        </p:spPr>
      </p:pic>
    </p:spTree>
    <p:custDataLst>
      <p:tags r:id="rId1"/>
    </p:custDataLst>
    <p:extLst>
      <p:ext uri="{BB962C8B-B14F-4D97-AF65-F5344CB8AC3E}">
        <p14:creationId xmlns:p14="http://schemas.microsoft.com/office/powerpoint/2010/main" val="2755555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71148" y="1037967"/>
            <a:ext cx="3054091" cy="4709131"/>
          </a:xfrm>
        </p:spPr>
        <p:txBody>
          <a:bodyPr anchor="ctr">
            <a:normAutofit/>
          </a:bodyPr>
          <a:lstStyle/>
          <a:p>
            <a:r>
              <a:rPr lang="en-US" altLang="en-US" dirty="0">
                <a:solidFill>
                  <a:schemeClr val="tx1"/>
                </a:solidFill>
              </a:rPr>
              <a:t>Types of RAM</a:t>
            </a:r>
          </a:p>
        </p:txBody>
      </p:sp>
      <p:sp>
        <p:nvSpPr>
          <p:cNvPr id="55299" name="Rectangle 3"/>
          <p:cNvSpPr>
            <a:spLocks noGrp="1" noChangeArrowheads="1"/>
          </p:cNvSpPr>
          <p:nvPr>
            <p:ph type="body" idx="1"/>
          </p:nvPr>
        </p:nvSpPr>
        <p:spPr>
          <a:xfrm>
            <a:off x="4534935" y="1037968"/>
            <a:ext cx="6725899" cy="4820832"/>
          </a:xfrm>
        </p:spPr>
        <p:txBody>
          <a:bodyPr>
            <a:normAutofit/>
          </a:bodyPr>
          <a:lstStyle/>
          <a:p>
            <a:pPr marL="0" indent="0">
              <a:buNone/>
            </a:pPr>
            <a:r>
              <a:rPr lang="en-US" altLang="en-US" dirty="0"/>
              <a:t>Types of Random Access Memory (RAM) include:</a:t>
            </a:r>
            <a:endParaRPr lang="pt-BR" dirty="0"/>
          </a:p>
          <a:p>
            <a:pPr lvl="1"/>
            <a:r>
              <a:rPr lang="en-US" altLang="en-US" dirty="0"/>
              <a:t>Dynamic RAM (DRAM)</a:t>
            </a:r>
          </a:p>
          <a:p>
            <a:pPr lvl="1"/>
            <a:r>
              <a:rPr lang="en-US" altLang="en-US" dirty="0"/>
              <a:t>Static RAM (SRAM)</a:t>
            </a:r>
          </a:p>
          <a:p>
            <a:pPr lvl="1"/>
            <a:r>
              <a:rPr lang="en-US" altLang="en-US" dirty="0"/>
              <a:t>Synchronous Dynamic RAM (SDRAM)</a:t>
            </a:r>
          </a:p>
          <a:p>
            <a:pPr lvl="1"/>
            <a:r>
              <a:rPr lang="en-US" altLang="en-US" dirty="0"/>
              <a:t>Double Data Rate Synchronous Dynamic RAM (DDR SDRAM)</a:t>
            </a:r>
          </a:p>
          <a:p>
            <a:pPr lvl="1"/>
            <a:r>
              <a:rPr lang="en-US" altLang="en-US" dirty="0"/>
              <a:t>DDR2 Synchronous Dynamic RAM (DDR2 SDRAM)</a:t>
            </a:r>
          </a:p>
          <a:p>
            <a:pPr lvl="1"/>
            <a:r>
              <a:rPr lang="en-US" altLang="en-US" dirty="0"/>
              <a:t>DDR3 Synchronous Dynamic RAM (DDR3 SDRAM)</a:t>
            </a:r>
          </a:p>
          <a:p>
            <a:pPr lvl="1"/>
            <a:r>
              <a:rPr lang="en-US" altLang="en-US" dirty="0"/>
              <a:t>DDR4 Synchronous Dynamic RAM (DDR4 SDRAM)</a:t>
            </a:r>
          </a:p>
          <a:p>
            <a:pPr lvl="1"/>
            <a:r>
              <a:rPr lang="en-US" altLang="en-US" dirty="0">
                <a:ea typeface="ＭＳ Ｐゴシック"/>
              </a:rPr>
              <a:t>DDR5 </a:t>
            </a:r>
            <a:r>
              <a:rPr lang="en-US" altLang="en-US" dirty="0"/>
              <a:t>Synchronous Dynamic RAM (DDR4 SDRAM)</a:t>
            </a:r>
          </a:p>
          <a:p>
            <a:pPr lvl="1"/>
            <a:endParaRPr lang="en-US" altLang="en-US" dirty="0">
              <a:ea typeface="ＭＳ Ｐゴシック"/>
            </a:endParaRPr>
          </a:p>
          <a:p>
            <a:pPr lvl="1"/>
            <a:endParaRPr lang="en-US" altLang="en-US" dirty="0"/>
          </a:p>
        </p:txBody>
      </p:sp>
    </p:spTree>
    <p:custDataLst>
      <p:tags r:id="rId1"/>
    </p:custDataLst>
    <p:extLst>
      <p:ext uri="{BB962C8B-B14F-4D97-AF65-F5344CB8AC3E}">
        <p14:creationId xmlns:p14="http://schemas.microsoft.com/office/powerpoint/2010/main" val="607219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03189" y="1209184"/>
            <a:ext cx="3089189" cy="4734416"/>
          </a:xfrm>
        </p:spPr>
        <p:txBody>
          <a:bodyPr anchor="ctr">
            <a:normAutofit/>
          </a:bodyPr>
          <a:lstStyle/>
          <a:p>
            <a:r>
              <a:rPr lang="en-US" altLang="en-US" dirty="0">
                <a:solidFill>
                  <a:schemeClr val="tx1"/>
                </a:solidFill>
              </a:rPr>
              <a:t>PC</a:t>
            </a:r>
            <a:r>
              <a:rPr lang="en-US" altLang="en-US" dirty="0">
                <a:solidFill>
                  <a:srgbClr val="FFFFFF"/>
                </a:solidFill>
              </a:rPr>
              <a:t> </a:t>
            </a:r>
            <a:r>
              <a:rPr lang="en-US" altLang="en-US" dirty="0">
                <a:solidFill>
                  <a:schemeClr val="tx1"/>
                </a:solidFill>
              </a:rPr>
              <a:t>Components Memory </a:t>
            </a:r>
            <a:r>
              <a:rPr lang="en-US" altLang="en-US" dirty="0">
                <a:solidFill>
                  <a:srgbClr val="FFFFFF"/>
                </a:solidFill>
              </a:rPr>
              <a:t>Modules</a:t>
            </a:r>
          </a:p>
        </p:txBody>
      </p:sp>
      <p:pic>
        <p:nvPicPr>
          <p:cNvPr id="2" name="Picture 1">
            <a:extLst>
              <a:ext uri="{FF2B5EF4-FFF2-40B4-BE49-F238E27FC236}">
                <a16:creationId xmlns:a16="http://schemas.microsoft.com/office/drawing/2014/main" id="{60CE8644-CF59-C3D7-46B0-C4F094474699}"/>
              </a:ext>
            </a:extLst>
          </p:cNvPr>
          <p:cNvPicPr>
            <a:picLocks noChangeAspect="1"/>
          </p:cNvPicPr>
          <p:nvPr/>
        </p:nvPicPr>
        <p:blipFill>
          <a:blip r:embed="rId4"/>
          <a:stretch>
            <a:fillRect/>
          </a:stretch>
        </p:blipFill>
        <p:spPr>
          <a:xfrm>
            <a:off x="4483032" y="690726"/>
            <a:ext cx="3118123" cy="2167476"/>
          </a:xfrm>
          <a:prstGeom prst="rect">
            <a:avLst/>
          </a:prstGeom>
        </p:spPr>
      </p:pic>
      <p:pic>
        <p:nvPicPr>
          <p:cNvPr id="7" name="Picture 6" descr="Image 1: DIP&#10;Image 2: SIMM&#10;Image 3: DIMM Memory&#10;Image 4: SODIMM&#10;" title="Memory Modules">
            <a:extLst>
              <a:ext uri="{FF2B5EF4-FFF2-40B4-BE49-F238E27FC236}">
                <a16:creationId xmlns:a16="http://schemas.microsoft.com/office/drawing/2014/main" id="{FCE31479-E9C4-4BF9-A391-010388829BC6}"/>
              </a:ext>
            </a:extLst>
          </p:cNvPr>
          <p:cNvPicPr>
            <a:picLocks noChangeAspect="1"/>
          </p:cNvPicPr>
          <p:nvPr/>
        </p:nvPicPr>
        <p:blipFill>
          <a:blip r:embed="rId5"/>
          <a:stretch>
            <a:fillRect/>
          </a:stretch>
        </p:blipFill>
        <p:spPr>
          <a:xfrm>
            <a:off x="8187457" y="1202862"/>
            <a:ext cx="3400442" cy="765099"/>
          </a:xfrm>
          <a:prstGeom prst="rect">
            <a:avLst/>
          </a:prstGeom>
        </p:spPr>
      </p:pic>
      <p:sp>
        <p:nvSpPr>
          <p:cNvPr id="10" name="Rectangle 4">
            <a:extLst>
              <a:ext uri="{FF2B5EF4-FFF2-40B4-BE49-F238E27FC236}">
                <a16:creationId xmlns:a16="http://schemas.microsoft.com/office/drawing/2014/main" id="{A4C79769-4F5A-4AB3-AA6B-595AF66BEC74}"/>
              </a:ext>
            </a:extLst>
          </p:cNvPr>
          <p:cNvSpPr txBox="1">
            <a:spLocks noChangeArrowheads="1"/>
          </p:cNvSpPr>
          <p:nvPr/>
        </p:nvSpPr>
        <p:spPr bwMode="auto">
          <a:xfrm>
            <a:off x="576870" y="3118510"/>
            <a:ext cx="7466378" cy="127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altLang="en-US" sz="1700" dirty="0"/>
          </a:p>
          <a:p>
            <a:endParaRPr lang="en-US" altLang="en-US" sz="1700" dirty="0"/>
          </a:p>
        </p:txBody>
      </p:sp>
      <p:sp>
        <p:nvSpPr>
          <p:cNvPr id="55299" name="Rectangle 3"/>
          <p:cNvSpPr>
            <a:spLocks noGrp="1" noChangeArrowheads="1"/>
          </p:cNvSpPr>
          <p:nvPr>
            <p:ph type="body" idx="1"/>
          </p:nvPr>
        </p:nvSpPr>
        <p:spPr>
          <a:xfrm>
            <a:off x="4401749" y="3260596"/>
            <a:ext cx="7282997" cy="3872414"/>
          </a:xfrm>
        </p:spPr>
        <p:txBody>
          <a:bodyPr>
            <a:normAutofit fontScale="62500" lnSpcReduction="20000"/>
          </a:bodyPr>
          <a:lstStyle/>
          <a:p>
            <a:pPr>
              <a:lnSpc>
                <a:spcPct val="90000"/>
              </a:lnSpc>
            </a:pPr>
            <a:r>
              <a:rPr lang="en-US" altLang="en-US" sz="2300" dirty="0"/>
              <a:t>Memory chips are soldered to a circuit board to create a memory module which is placed into a memory slot on the motherboard.</a:t>
            </a:r>
          </a:p>
          <a:p>
            <a:pPr>
              <a:lnSpc>
                <a:spcPct val="90000"/>
              </a:lnSpc>
            </a:pPr>
            <a:r>
              <a:rPr lang="en-US" altLang="en-US" sz="2300" dirty="0"/>
              <a:t>Different types of memory modules include: </a:t>
            </a:r>
            <a:r>
              <a:rPr lang="en-US" altLang="en-US" sz="2300" b="1" dirty="0"/>
              <a:t>DIP</a:t>
            </a:r>
            <a:r>
              <a:rPr lang="en-US" altLang="en-US" sz="2300" dirty="0"/>
              <a:t>, </a:t>
            </a:r>
            <a:r>
              <a:rPr lang="en-US" altLang="en-US" sz="2300" b="1" dirty="0"/>
              <a:t>SIMM</a:t>
            </a:r>
            <a:r>
              <a:rPr lang="en-US" altLang="en-US" sz="2300" dirty="0"/>
              <a:t>, </a:t>
            </a:r>
            <a:r>
              <a:rPr lang="en-US" altLang="en-US" sz="2300" b="1" dirty="0"/>
              <a:t>DIMM memory</a:t>
            </a:r>
            <a:r>
              <a:rPr lang="en-US" altLang="en-US" sz="2300" dirty="0"/>
              <a:t>, and </a:t>
            </a:r>
            <a:r>
              <a:rPr lang="en-US" altLang="en-US" sz="2300" b="1" dirty="0"/>
              <a:t>SODIMM</a:t>
            </a:r>
            <a:r>
              <a:rPr lang="en-US" altLang="en-US" sz="2300" dirty="0"/>
              <a:t>.</a:t>
            </a:r>
          </a:p>
          <a:p>
            <a:pPr>
              <a:lnSpc>
                <a:spcPct val="90000"/>
              </a:lnSpc>
            </a:pPr>
            <a:r>
              <a:rPr lang="en-US" altLang="en-US" sz="2300" dirty="0"/>
              <a:t>The speed of memory has a direct impact on how much data a processor can process in a given period of time.</a:t>
            </a:r>
          </a:p>
          <a:p>
            <a:pPr>
              <a:lnSpc>
                <a:spcPct val="90000"/>
              </a:lnSpc>
            </a:pPr>
            <a:r>
              <a:rPr lang="en-US" altLang="en-US" sz="2300" dirty="0"/>
              <a:t>The fastest memory is typically static RAM (SRAM) which is used as cache memory</a:t>
            </a:r>
          </a:p>
          <a:p>
            <a:pPr>
              <a:lnSpc>
                <a:spcPct val="90000"/>
              </a:lnSpc>
            </a:pPr>
            <a:r>
              <a:rPr lang="en-US" altLang="en-US" sz="2300" dirty="0"/>
              <a:t>The speed of memory has a direct impact on how much data a processor can process in a given period of time.</a:t>
            </a:r>
          </a:p>
          <a:p>
            <a:pPr>
              <a:lnSpc>
                <a:spcPct val="90000"/>
              </a:lnSpc>
            </a:pPr>
            <a:r>
              <a:rPr lang="en-US" altLang="en-US" sz="2300" dirty="0"/>
              <a:t>The fastest memory is typically static RAM (SRAM) which is used as cache memory for storing the most recently used data and instructions by the CPU.</a:t>
            </a:r>
          </a:p>
          <a:p>
            <a:pPr>
              <a:lnSpc>
                <a:spcPct val="90000"/>
              </a:lnSpc>
            </a:pPr>
            <a:r>
              <a:rPr lang="en-US" altLang="en-US" sz="2300" dirty="0"/>
              <a:t>The three most common types of cache memory are:</a:t>
            </a:r>
          </a:p>
          <a:p>
            <a:pPr lvl="1">
              <a:lnSpc>
                <a:spcPct val="90000"/>
              </a:lnSpc>
            </a:pPr>
            <a:r>
              <a:rPr lang="en-US" altLang="en-US" sz="2300" dirty="0"/>
              <a:t>L1 cache – integrated into the CPU</a:t>
            </a:r>
          </a:p>
          <a:p>
            <a:pPr lvl="1">
              <a:lnSpc>
                <a:spcPct val="90000"/>
              </a:lnSpc>
            </a:pPr>
            <a:r>
              <a:rPr lang="en-US" altLang="en-US" sz="2300" dirty="0"/>
              <a:t>L2 cache – was original mounted on the motherboard, but now integrated into the CPU</a:t>
            </a:r>
          </a:p>
          <a:p>
            <a:pPr lvl="1">
              <a:lnSpc>
                <a:spcPct val="90000"/>
              </a:lnSpc>
            </a:pPr>
            <a:r>
              <a:rPr lang="en-US" altLang="en-US" sz="2300" dirty="0"/>
              <a:t>L3 cache – used some high-end workstations and server CPUs</a:t>
            </a:r>
          </a:p>
          <a:p>
            <a:pPr>
              <a:lnSpc>
                <a:spcPct val="90000"/>
              </a:lnSpc>
            </a:pPr>
            <a:endParaRPr lang="en-US" altLang="en-US" sz="1000" dirty="0"/>
          </a:p>
          <a:p>
            <a:pPr>
              <a:lnSpc>
                <a:spcPct val="90000"/>
              </a:lnSpc>
            </a:pPr>
            <a:endParaRPr lang="en-US" altLang="en-US" sz="1000" dirty="0"/>
          </a:p>
        </p:txBody>
      </p:sp>
    </p:spTree>
    <p:custDataLst>
      <p:tags r:id="rId1"/>
    </p:custDataLst>
    <p:extLst>
      <p:ext uri="{BB962C8B-B14F-4D97-AF65-F5344CB8AC3E}">
        <p14:creationId xmlns:p14="http://schemas.microsoft.com/office/powerpoint/2010/main" val="3355755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altLang="en-US" dirty="0">
                <a:solidFill>
                  <a:schemeClr val="tx1"/>
                </a:solidFill>
              </a:rPr>
              <a:t>Memory Modules </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446533" y="892912"/>
            <a:ext cx="5861687" cy="51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5507" indent="-115507" defTabSz="465265">
              <a:spcBef>
                <a:spcPts val="408"/>
              </a:spcBef>
              <a:spcAft>
                <a:spcPts val="408"/>
              </a:spcAft>
            </a:pPr>
            <a:r>
              <a:rPr lang="en-US" altLang="en-US" sz="1800" kern="1200" dirty="0">
                <a:solidFill>
                  <a:srgbClr val="000000"/>
                </a:solidFill>
                <a:latin typeface="+mn-lt"/>
                <a:ea typeface="ＭＳ Ｐゴシック" charset="0"/>
                <a:cs typeface="CiscoSans"/>
              </a:rPr>
              <a:t>Memory errors occur when the data is not stored correctly in the memory chips. The computer uses different methods to detect and correct data errors in memory.</a:t>
            </a:r>
            <a:endParaRPr lang="en-US" altLang="en-US" sz="1800" dirty="0"/>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486033" y="2797137"/>
            <a:ext cx="4389852" cy="144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5507" indent="-115507" defTabSz="465265">
              <a:spcBef>
                <a:spcPts val="408"/>
              </a:spcBef>
              <a:spcAft>
                <a:spcPts val="408"/>
              </a:spcAft>
            </a:pPr>
            <a:r>
              <a:rPr lang="en-US" altLang="en-US" sz="1800" kern="1200" dirty="0">
                <a:solidFill>
                  <a:srgbClr val="000000"/>
                </a:solidFill>
                <a:latin typeface="+mn-lt"/>
                <a:ea typeface="ＭＳ Ｐゴシック" charset="0"/>
                <a:cs typeface="CiscoSans"/>
              </a:rPr>
              <a:t>Different types of error checking methods include:</a:t>
            </a:r>
          </a:p>
          <a:p>
            <a:pPr marL="243967" lvl="1" indent="-146812" defTabSz="465265">
              <a:spcBef>
                <a:spcPts val="204"/>
              </a:spcBef>
              <a:spcAft>
                <a:spcPts val="204"/>
              </a:spcAft>
            </a:pPr>
            <a:r>
              <a:rPr lang="en-US" altLang="en-US" sz="1800" b="1" kern="1200" dirty="0" err="1">
                <a:solidFill>
                  <a:srgbClr val="000000"/>
                </a:solidFill>
                <a:latin typeface="+mn-lt"/>
                <a:ea typeface="ＭＳ Ｐゴシック" charset="0"/>
                <a:cs typeface="CiscoSans"/>
              </a:rPr>
              <a:t>Nonparity</a:t>
            </a:r>
            <a:r>
              <a:rPr lang="en-US" altLang="en-US" sz="1800" kern="1200" dirty="0">
                <a:solidFill>
                  <a:srgbClr val="000000"/>
                </a:solidFill>
                <a:latin typeface="+mn-lt"/>
                <a:ea typeface="ＭＳ Ｐゴシック" charset="0"/>
                <a:cs typeface="CiscoSans"/>
              </a:rPr>
              <a:t> – </a:t>
            </a:r>
            <a:r>
              <a:rPr lang="en-US" altLang="en-US" sz="1800" kern="1200" dirty="0" err="1">
                <a:solidFill>
                  <a:srgbClr val="000000"/>
                </a:solidFill>
                <a:latin typeface="+mn-lt"/>
                <a:ea typeface="ＭＳ Ｐゴシック" charset="0"/>
                <a:cs typeface="CiscoSans"/>
              </a:rPr>
              <a:t>Nonparity</a:t>
            </a:r>
            <a:r>
              <a:rPr lang="en-US" altLang="en-US" sz="1800" kern="1200" dirty="0">
                <a:solidFill>
                  <a:srgbClr val="000000"/>
                </a:solidFill>
                <a:latin typeface="+mn-lt"/>
                <a:ea typeface="ＭＳ Ｐゴシック" charset="0"/>
                <a:cs typeface="CiscoSans"/>
              </a:rPr>
              <a:t> memory does not check errors in memory.</a:t>
            </a:r>
          </a:p>
          <a:p>
            <a:pPr marL="243967" lvl="1" indent="-146812" defTabSz="465265">
              <a:spcBef>
                <a:spcPts val="204"/>
              </a:spcBef>
              <a:spcAft>
                <a:spcPts val="204"/>
              </a:spcAft>
            </a:pPr>
            <a:r>
              <a:rPr lang="en-US" altLang="en-US" sz="1800" b="1" kern="1200" dirty="0">
                <a:solidFill>
                  <a:srgbClr val="000000"/>
                </a:solidFill>
                <a:latin typeface="+mn-lt"/>
                <a:ea typeface="ＭＳ Ｐゴシック" charset="0"/>
                <a:cs typeface="CiscoSans"/>
              </a:rPr>
              <a:t>Parity</a:t>
            </a:r>
            <a:r>
              <a:rPr lang="en-US" altLang="en-US" sz="1800" kern="1200" dirty="0">
                <a:solidFill>
                  <a:srgbClr val="000000"/>
                </a:solidFill>
                <a:latin typeface="+mn-lt"/>
                <a:ea typeface="ＭＳ Ｐゴシック" charset="0"/>
                <a:cs typeface="CiscoSans"/>
              </a:rPr>
              <a:t> – Parity memory contains 8 bits for data and 1 bit for error checking.</a:t>
            </a:r>
          </a:p>
          <a:p>
            <a:pPr marL="243967" lvl="1" indent="-146812" defTabSz="465265">
              <a:spcBef>
                <a:spcPts val="204"/>
              </a:spcBef>
              <a:spcAft>
                <a:spcPts val="204"/>
              </a:spcAft>
            </a:pPr>
            <a:r>
              <a:rPr lang="en-US" altLang="en-US" sz="1800" b="1" kern="1200" dirty="0">
                <a:solidFill>
                  <a:srgbClr val="000000"/>
                </a:solidFill>
                <a:latin typeface="+mn-lt"/>
                <a:ea typeface="ＭＳ Ｐゴシック" charset="0"/>
                <a:cs typeface="CiscoSans"/>
              </a:rPr>
              <a:t>ECC</a:t>
            </a:r>
            <a:r>
              <a:rPr lang="en-US" altLang="en-US" sz="1800" kern="1200" dirty="0">
                <a:solidFill>
                  <a:srgbClr val="000000"/>
                </a:solidFill>
                <a:latin typeface="+mn-lt"/>
                <a:ea typeface="ＭＳ Ｐゴシック" charset="0"/>
                <a:cs typeface="CiscoSans"/>
              </a:rPr>
              <a:t> – Error Correction Code memory can detect multiple bit errors in memory and correct single bit errors in memory</a:t>
            </a:r>
          </a:p>
          <a:p>
            <a:pPr marL="243967" lvl="1" indent="-146812" defTabSz="465265">
              <a:spcBef>
                <a:spcPts val="204"/>
              </a:spcBef>
              <a:spcAft>
                <a:spcPts val="204"/>
              </a:spcAft>
            </a:pPr>
            <a:endParaRPr lang="en-US" altLang="en-US" sz="1800" dirty="0"/>
          </a:p>
          <a:p>
            <a:pPr marL="97155" lvl="1" indent="0" defTabSz="465265">
              <a:spcBef>
                <a:spcPts val="204"/>
              </a:spcBef>
              <a:spcAft>
                <a:spcPts val="204"/>
              </a:spcAft>
              <a:buNone/>
            </a:pPr>
            <a:r>
              <a:rPr lang="en-US" altLang="en-US" sz="1800" dirty="0"/>
              <a:t>Error detection will be covered in the Transmission module</a:t>
            </a:r>
          </a:p>
        </p:txBody>
      </p:sp>
      <p:pic>
        <p:nvPicPr>
          <p:cNvPr id="2" name="Picture 1">
            <a:extLst>
              <a:ext uri="{FF2B5EF4-FFF2-40B4-BE49-F238E27FC236}">
                <a16:creationId xmlns:a16="http://schemas.microsoft.com/office/drawing/2014/main" id="{A9F66700-F7C5-4921-8ED2-83A88E9D5D28}"/>
              </a:ext>
            </a:extLst>
          </p:cNvPr>
          <p:cNvPicPr>
            <a:picLocks noChangeAspect="1"/>
          </p:cNvPicPr>
          <p:nvPr/>
        </p:nvPicPr>
        <p:blipFill>
          <a:blip r:embed="rId4"/>
          <a:stretch>
            <a:fillRect/>
          </a:stretch>
        </p:blipFill>
        <p:spPr>
          <a:xfrm>
            <a:off x="5563162" y="2734013"/>
            <a:ext cx="1935241" cy="1935241"/>
          </a:xfrm>
          <a:prstGeom prst="rect">
            <a:avLst/>
          </a:prstGeom>
        </p:spPr>
      </p:pic>
    </p:spTree>
    <p:custDataLst>
      <p:tags r:id="rId1"/>
    </p:custDataLst>
    <p:extLst>
      <p:ext uri="{BB962C8B-B14F-4D97-AF65-F5344CB8AC3E}">
        <p14:creationId xmlns:p14="http://schemas.microsoft.com/office/powerpoint/2010/main" val="2219506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altLang="en-US" dirty="0">
                <a:solidFill>
                  <a:schemeClr val="tx1"/>
                </a:solidFill>
              </a:rPr>
              <a:t>Types of Storage Devices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400116" y="752723"/>
            <a:ext cx="7271146" cy="6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Data drives provide non-volatile storage of data.</a:t>
            </a:r>
          </a:p>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Some drives have fixed media, and other drives have removable media</a:t>
            </a:r>
            <a:r>
              <a:rPr lang="en-US" altLang="en-US" sz="1343" kern="1200" dirty="0">
                <a:solidFill>
                  <a:srgbClr val="000000"/>
                </a:solidFill>
                <a:latin typeface="+mn-lt"/>
                <a:ea typeface="ＭＳ Ｐゴシック" charset="0"/>
                <a:cs typeface="CiscoSans"/>
              </a:rPr>
              <a:t>.</a:t>
            </a:r>
            <a:endParaRPr lang="en-US" altLang="en-US" sz="1700" dirty="0"/>
          </a:p>
        </p:txBody>
      </p:sp>
      <p:pic>
        <p:nvPicPr>
          <p:cNvPr id="3" name="Picture 2" descr="There are four images on the page depicting different types of internal data storage devices. The top left image is a hard disk drive, top right is an optical drive, bottom right is a tape drive, and the bottom left is a solid state drive." title="Storage Devices">
            <a:extLst>
              <a:ext uri="{FF2B5EF4-FFF2-40B4-BE49-F238E27FC236}">
                <a16:creationId xmlns:a16="http://schemas.microsoft.com/office/drawing/2014/main" id="{4F6D8389-180A-40FB-AAD2-78DE56BA2C0F}"/>
              </a:ext>
            </a:extLst>
          </p:cNvPr>
          <p:cNvPicPr>
            <a:picLocks noChangeAspect="1"/>
          </p:cNvPicPr>
          <p:nvPr/>
        </p:nvPicPr>
        <p:blipFill>
          <a:blip r:embed="rId4"/>
          <a:stretch>
            <a:fillRect/>
          </a:stretch>
        </p:blipFill>
        <p:spPr>
          <a:xfrm>
            <a:off x="801810" y="2571311"/>
            <a:ext cx="3342266" cy="2397025"/>
          </a:xfrm>
          <a:prstGeom prst="rect">
            <a:avLst/>
          </a:prstGeom>
        </p:spPr>
      </p:pic>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4251343" y="2772548"/>
            <a:ext cx="3247060" cy="177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Data storage devices can be classified according to the media on which the data is stored:</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Magnetic – like hard disk drive and tape drive</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Solid state – like solid state drive</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Optical – like CD and DVD</a:t>
            </a:r>
            <a:endParaRPr lang="en-US" altLang="en-US" sz="1800" dirty="0"/>
          </a:p>
        </p:txBody>
      </p:sp>
    </p:spTree>
    <p:custDataLst>
      <p:tags r:id="rId1"/>
    </p:custDataLst>
    <p:extLst>
      <p:ext uri="{BB962C8B-B14F-4D97-AF65-F5344CB8AC3E}">
        <p14:creationId xmlns:p14="http://schemas.microsoft.com/office/powerpoint/2010/main" val="409497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3F42-B0F9-7006-5FD5-519CAAC9C51D}"/>
              </a:ext>
            </a:extLst>
          </p:cNvPr>
          <p:cNvSpPr>
            <a:spLocks noGrp="1"/>
          </p:cNvSpPr>
          <p:nvPr>
            <p:ph type="title"/>
          </p:nvPr>
        </p:nvSpPr>
        <p:spPr>
          <a:xfrm>
            <a:off x="470356" y="714079"/>
            <a:ext cx="11029616" cy="565741"/>
          </a:xfrm>
        </p:spPr>
        <p:txBody>
          <a:bodyPr/>
          <a:lstStyle/>
          <a:p>
            <a:r>
              <a:rPr lang="en-GB" dirty="0"/>
              <a:t>Problem solving</a:t>
            </a:r>
          </a:p>
        </p:txBody>
      </p:sp>
      <p:pic>
        <p:nvPicPr>
          <p:cNvPr id="6" name="Content Placeholder 5" descr="A diagram of a diagram of a number of objects&#10;&#10;AI-generated content may be incorrect.">
            <a:extLst>
              <a:ext uri="{FF2B5EF4-FFF2-40B4-BE49-F238E27FC236}">
                <a16:creationId xmlns:a16="http://schemas.microsoft.com/office/drawing/2014/main" id="{3A99E3C4-6B89-EF41-B80C-7C43F75F50EF}"/>
              </a:ext>
            </a:extLst>
          </p:cNvPr>
          <p:cNvPicPr>
            <a:picLocks noGrp="1" noChangeAspect="1"/>
          </p:cNvPicPr>
          <p:nvPr>
            <p:ph sz="half" idx="1"/>
          </p:nvPr>
        </p:nvPicPr>
        <p:blipFill>
          <a:blip r:embed="rId2"/>
          <a:stretch>
            <a:fillRect/>
          </a:stretch>
        </p:blipFill>
        <p:spPr>
          <a:xfrm>
            <a:off x="1559161" y="2227263"/>
            <a:ext cx="3238028" cy="3633787"/>
          </a:xfrm>
        </p:spPr>
      </p:pic>
      <p:sp>
        <p:nvSpPr>
          <p:cNvPr id="4" name="Content Placeholder 3">
            <a:extLst>
              <a:ext uri="{FF2B5EF4-FFF2-40B4-BE49-F238E27FC236}">
                <a16:creationId xmlns:a16="http://schemas.microsoft.com/office/drawing/2014/main" id="{E458B9BC-563E-CEAA-6994-0EAC475C76F7}"/>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34364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55" y="702155"/>
            <a:ext cx="3409783" cy="1300365"/>
          </a:xfrm>
        </p:spPr>
        <p:txBody>
          <a:bodyPr>
            <a:normAutofit/>
          </a:bodyPr>
          <a:lstStyle/>
          <a:p>
            <a:r>
              <a:rPr lang="en-GB" b="1" dirty="0">
                <a:solidFill>
                  <a:schemeClr val="tx1"/>
                </a:solidFill>
              </a:rPr>
              <a:t>Choices of storage device</a:t>
            </a:r>
          </a:p>
        </p:txBody>
      </p:sp>
      <p:sp>
        <p:nvSpPr>
          <p:cNvPr id="3" name="Content Placeholder 2"/>
          <p:cNvSpPr>
            <a:spLocks noGrp="1"/>
          </p:cNvSpPr>
          <p:nvPr>
            <p:ph idx="1"/>
          </p:nvPr>
        </p:nvSpPr>
        <p:spPr>
          <a:xfrm>
            <a:off x="601255" y="2177142"/>
            <a:ext cx="3409782" cy="3823607"/>
          </a:xfrm>
        </p:spPr>
        <p:txBody>
          <a:bodyPr>
            <a:normAutofit/>
          </a:bodyPr>
          <a:lstStyle/>
          <a:p>
            <a:pPr marL="0" indent="0">
              <a:buNone/>
            </a:pPr>
            <a:r>
              <a:rPr lang="en-GB" dirty="0">
                <a:solidFill>
                  <a:schemeClr val="tx1"/>
                </a:solidFill>
              </a:rPr>
              <a:t>HDD or SDD ?</a:t>
            </a:r>
          </a:p>
          <a:p>
            <a:endParaRPr lang="en-GB" dirty="0">
              <a:solidFill>
                <a:schemeClr val="tx1"/>
              </a:solidFill>
            </a:endParaRPr>
          </a:p>
          <a:p>
            <a:endParaRPr lang="en-GB" dirty="0">
              <a:solidFill>
                <a:srgbClr val="FFFFFF"/>
              </a:solidFill>
            </a:endParaRPr>
          </a:p>
        </p:txBody>
      </p:sp>
      <p:pic>
        <p:nvPicPr>
          <p:cNvPr id="4" name="Picture 3">
            <a:extLst>
              <a:ext uri="{FF2B5EF4-FFF2-40B4-BE49-F238E27FC236}">
                <a16:creationId xmlns:a16="http://schemas.microsoft.com/office/drawing/2014/main" id="{9279CBAB-97E8-43BA-9717-09F198AB9EA4}"/>
              </a:ext>
            </a:extLst>
          </p:cNvPr>
          <p:cNvPicPr>
            <a:picLocks noChangeAspect="1"/>
          </p:cNvPicPr>
          <p:nvPr/>
        </p:nvPicPr>
        <p:blipFill>
          <a:blip r:embed="rId2"/>
          <a:stretch>
            <a:fillRect/>
          </a:stretch>
        </p:blipFill>
        <p:spPr>
          <a:xfrm>
            <a:off x="4592231" y="1404440"/>
            <a:ext cx="6831503" cy="4031706"/>
          </a:xfrm>
          <a:prstGeom prst="rect">
            <a:avLst/>
          </a:prstGeom>
        </p:spPr>
      </p:pic>
    </p:spTree>
    <p:extLst>
      <p:ext uri="{BB962C8B-B14F-4D97-AF65-F5344CB8AC3E}">
        <p14:creationId xmlns:p14="http://schemas.microsoft.com/office/powerpoint/2010/main" val="349461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733B-C0B0-30DB-6B1C-1AB96E691BB4}"/>
              </a:ext>
            </a:extLst>
          </p:cNvPr>
          <p:cNvSpPr>
            <a:spLocks noGrp="1"/>
          </p:cNvSpPr>
          <p:nvPr>
            <p:ph type="title"/>
          </p:nvPr>
        </p:nvSpPr>
        <p:spPr>
          <a:xfrm>
            <a:off x="580493" y="723899"/>
            <a:ext cx="6647905" cy="516426"/>
          </a:xfrm>
        </p:spPr>
        <p:txBody>
          <a:bodyPr>
            <a:normAutofit fontScale="90000"/>
          </a:bodyPr>
          <a:lstStyle/>
          <a:p>
            <a:r>
              <a:rPr lang="en-GB" dirty="0">
                <a:solidFill>
                  <a:schemeClr val="tx1"/>
                </a:solidFill>
              </a:rPr>
              <a:t>Storage devices Solid state drives</a:t>
            </a:r>
          </a:p>
        </p:txBody>
      </p:sp>
      <p:sp>
        <p:nvSpPr>
          <p:cNvPr id="3" name="Content Placeholder 2">
            <a:extLst>
              <a:ext uri="{FF2B5EF4-FFF2-40B4-BE49-F238E27FC236}">
                <a16:creationId xmlns:a16="http://schemas.microsoft.com/office/drawing/2014/main" id="{BF019B33-AD46-32DD-1FFE-8D7605C6FAB7}"/>
              </a:ext>
            </a:extLst>
          </p:cNvPr>
          <p:cNvSpPr>
            <a:spLocks noGrp="1"/>
          </p:cNvSpPr>
          <p:nvPr>
            <p:ph idx="1"/>
          </p:nvPr>
        </p:nvSpPr>
        <p:spPr>
          <a:xfrm>
            <a:off x="661817" y="1415184"/>
            <a:ext cx="6690843" cy="3793237"/>
          </a:xfrm>
        </p:spPr>
        <p:txBody>
          <a:bodyPr>
            <a:normAutofit fontScale="85000" lnSpcReduction="20000"/>
          </a:bodyPr>
          <a:lstStyle/>
          <a:p>
            <a:r>
              <a:rPr lang="en-GB" sz="1900" dirty="0">
                <a:solidFill>
                  <a:schemeClr val="tx1"/>
                </a:solidFill>
              </a:rPr>
              <a:t>Lower capacity</a:t>
            </a:r>
          </a:p>
          <a:p>
            <a:r>
              <a:rPr lang="en-GB" sz="1900" dirty="0">
                <a:solidFill>
                  <a:schemeClr val="tx1"/>
                </a:solidFill>
              </a:rPr>
              <a:t>More expensive</a:t>
            </a:r>
          </a:p>
          <a:p>
            <a:r>
              <a:rPr lang="en-GB" sz="1900" dirty="0">
                <a:solidFill>
                  <a:schemeClr val="tx1"/>
                </a:solidFill>
              </a:rPr>
              <a:t>No Mechanical/moving parts</a:t>
            </a:r>
          </a:p>
          <a:p>
            <a:r>
              <a:rPr lang="en-GB" sz="1900" dirty="0">
                <a:solidFill>
                  <a:schemeClr val="tx1"/>
                </a:solidFill>
              </a:rPr>
              <a:t>Low power rated</a:t>
            </a:r>
          </a:p>
          <a:p>
            <a:r>
              <a:rPr lang="en-GB" sz="1900" dirty="0">
                <a:solidFill>
                  <a:schemeClr val="tx1"/>
                </a:solidFill>
              </a:rPr>
              <a:t>Do not overheat</a:t>
            </a:r>
          </a:p>
          <a:p>
            <a:r>
              <a:rPr lang="en-GB" sz="1900" dirty="0">
                <a:solidFill>
                  <a:schemeClr val="tx1"/>
                </a:solidFill>
              </a:rPr>
              <a:t>Shockproof</a:t>
            </a:r>
          </a:p>
          <a:p>
            <a:r>
              <a:rPr lang="en-GB" sz="1900" dirty="0">
                <a:solidFill>
                  <a:schemeClr val="tx1"/>
                </a:solidFill>
              </a:rPr>
              <a:t>Less vibrations</a:t>
            </a:r>
          </a:p>
          <a:p>
            <a:r>
              <a:rPr lang="en-GB" sz="1900" dirty="0">
                <a:solidFill>
                  <a:schemeClr val="tx1"/>
                </a:solidFill>
              </a:rPr>
              <a:t>Small form factor</a:t>
            </a:r>
          </a:p>
          <a:p>
            <a:r>
              <a:rPr lang="en-GB" sz="1900" dirty="0">
                <a:solidFill>
                  <a:schemeClr val="tx1"/>
                </a:solidFill>
              </a:rPr>
              <a:t>Data fragmented does not slow down performance.</a:t>
            </a:r>
          </a:p>
          <a:p>
            <a:pPr marL="0" indent="0">
              <a:buNone/>
            </a:pPr>
            <a:endParaRPr lang="en-GB" dirty="0">
              <a:solidFill>
                <a:schemeClr val="tx1"/>
              </a:solidFill>
            </a:endParaRPr>
          </a:p>
          <a:p>
            <a:pPr marL="0" indent="0">
              <a:buNone/>
            </a:pPr>
            <a:r>
              <a:rPr lang="en-GB" dirty="0">
                <a:solidFill>
                  <a:schemeClr val="tx1"/>
                </a:solidFill>
              </a:rPr>
              <a:t>Do you agree with all the above? </a:t>
            </a:r>
          </a:p>
        </p:txBody>
      </p:sp>
      <p:pic>
        <p:nvPicPr>
          <p:cNvPr id="4" name="Picture 3">
            <a:extLst>
              <a:ext uri="{FF2B5EF4-FFF2-40B4-BE49-F238E27FC236}">
                <a16:creationId xmlns:a16="http://schemas.microsoft.com/office/drawing/2014/main" id="{41AA2D48-85F7-4E2D-92D3-4BDAFB378BFE}"/>
              </a:ext>
            </a:extLst>
          </p:cNvPr>
          <p:cNvPicPr>
            <a:picLocks noChangeAspect="1"/>
          </p:cNvPicPr>
          <p:nvPr/>
        </p:nvPicPr>
        <p:blipFill>
          <a:blip r:embed="rId2"/>
          <a:stretch>
            <a:fillRect/>
          </a:stretch>
        </p:blipFill>
        <p:spPr>
          <a:xfrm>
            <a:off x="8476761" y="2326938"/>
            <a:ext cx="3053422" cy="2498254"/>
          </a:xfrm>
          <a:prstGeom prst="rect">
            <a:avLst/>
          </a:prstGeom>
        </p:spPr>
      </p:pic>
    </p:spTree>
    <p:extLst>
      <p:ext uri="{BB962C8B-B14F-4D97-AF65-F5344CB8AC3E}">
        <p14:creationId xmlns:p14="http://schemas.microsoft.com/office/powerpoint/2010/main" val="2461324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894C51-A5C3-459A-A5E4-3598B1B24F27}"/>
              </a:ext>
            </a:extLst>
          </p:cNvPr>
          <p:cNvPicPr>
            <a:picLocks noChangeAspect="1"/>
          </p:cNvPicPr>
          <p:nvPr/>
        </p:nvPicPr>
        <p:blipFill>
          <a:blip r:embed="rId2"/>
          <a:stretch>
            <a:fillRect/>
          </a:stretch>
        </p:blipFill>
        <p:spPr>
          <a:xfrm>
            <a:off x="720636" y="1713588"/>
            <a:ext cx="5476375" cy="3631288"/>
          </a:xfrm>
          <a:prstGeom prst="rect">
            <a:avLst/>
          </a:prstGeom>
        </p:spPr>
      </p:pic>
      <p:sp>
        <p:nvSpPr>
          <p:cNvPr id="2" name="Title 1">
            <a:extLst>
              <a:ext uri="{FF2B5EF4-FFF2-40B4-BE49-F238E27FC236}">
                <a16:creationId xmlns:a16="http://schemas.microsoft.com/office/drawing/2014/main" id="{6140733B-C0B0-30DB-6B1C-1AB96E691BB4}"/>
              </a:ext>
            </a:extLst>
          </p:cNvPr>
          <p:cNvSpPr>
            <a:spLocks noGrp="1"/>
          </p:cNvSpPr>
          <p:nvPr>
            <p:ph type="title"/>
          </p:nvPr>
        </p:nvSpPr>
        <p:spPr>
          <a:xfrm>
            <a:off x="442923" y="776458"/>
            <a:ext cx="4597758" cy="516426"/>
          </a:xfrm>
        </p:spPr>
        <p:txBody>
          <a:bodyPr>
            <a:normAutofit fontScale="90000"/>
          </a:bodyPr>
          <a:lstStyle/>
          <a:p>
            <a:r>
              <a:rPr lang="en-GB" dirty="0">
                <a:solidFill>
                  <a:schemeClr val="tx1"/>
                </a:solidFill>
              </a:rPr>
              <a:t>Storage devices HDD</a:t>
            </a:r>
          </a:p>
        </p:txBody>
      </p:sp>
      <p:sp>
        <p:nvSpPr>
          <p:cNvPr id="3" name="Content Placeholder 2">
            <a:extLst>
              <a:ext uri="{FF2B5EF4-FFF2-40B4-BE49-F238E27FC236}">
                <a16:creationId xmlns:a16="http://schemas.microsoft.com/office/drawing/2014/main" id="{BF019B33-AD46-32DD-1FFE-8D7605C6FAB7}"/>
              </a:ext>
            </a:extLst>
          </p:cNvPr>
          <p:cNvSpPr>
            <a:spLocks noGrp="1"/>
          </p:cNvSpPr>
          <p:nvPr>
            <p:ph idx="1"/>
          </p:nvPr>
        </p:nvSpPr>
        <p:spPr>
          <a:xfrm>
            <a:off x="6873606" y="1292884"/>
            <a:ext cx="4597758" cy="4782660"/>
          </a:xfrm>
        </p:spPr>
        <p:txBody>
          <a:bodyPr>
            <a:noAutofit/>
          </a:bodyPr>
          <a:lstStyle/>
          <a:p>
            <a:pPr>
              <a:lnSpc>
                <a:spcPct val="100000"/>
              </a:lnSpc>
            </a:pPr>
            <a:r>
              <a:rPr lang="en-GB" sz="1800" dirty="0">
                <a:solidFill>
                  <a:schemeClr val="tx1"/>
                </a:solidFill>
              </a:rPr>
              <a:t>Higher capacity</a:t>
            </a:r>
          </a:p>
          <a:p>
            <a:pPr>
              <a:lnSpc>
                <a:spcPct val="100000"/>
              </a:lnSpc>
            </a:pPr>
            <a:r>
              <a:rPr lang="en-GB" sz="1800" dirty="0">
                <a:solidFill>
                  <a:schemeClr val="tx1"/>
                </a:solidFill>
              </a:rPr>
              <a:t>Cheaper</a:t>
            </a:r>
          </a:p>
          <a:p>
            <a:pPr>
              <a:lnSpc>
                <a:spcPct val="100000"/>
              </a:lnSpc>
            </a:pPr>
            <a:r>
              <a:rPr lang="en-GB" sz="1800" dirty="0">
                <a:solidFill>
                  <a:schemeClr val="tx1"/>
                </a:solidFill>
              </a:rPr>
              <a:t>Mechanical/moving parts</a:t>
            </a:r>
          </a:p>
          <a:p>
            <a:pPr>
              <a:lnSpc>
                <a:spcPct val="100000"/>
              </a:lnSpc>
            </a:pPr>
            <a:r>
              <a:rPr lang="en-GB" sz="1800" dirty="0">
                <a:solidFill>
                  <a:schemeClr val="tx1"/>
                </a:solidFill>
              </a:rPr>
              <a:t>High power rated</a:t>
            </a:r>
          </a:p>
          <a:p>
            <a:pPr>
              <a:lnSpc>
                <a:spcPct val="100000"/>
              </a:lnSpc>
            </a:pPr>
            <a:r>
              <a:rPr lang="en-GB" sz="1800" dirty="0">
                <a:solidFill>
                  <a:schemeClr val="tx1"/>
                </a:solidFill>
              </a:rPr>
              <a:t>Can overheat</a:t>
            </a:r>
          </a:p>
          <a:p>
            <a:pPr>
              <a:lnSpc>
                <a:spcPct val="100000"/>
              </a:lnSpc>
            </a:pPr>
            <a:r>
              <a:rPr lang="en-GB" sz="1800" dirty="0">
                <a:solidFill>
                  <a:schemeClr val="tx1"/>
                </a:solidFill>
              </a:rPr>
              <a:t>Not Shockproof </a:t>
            </a:r>
          </a:p>
          <a:p>
            <a:pPr>
              <a:lnSpc>
                <a:spcPct val="100000"/>
              </a:lnSpc>
            </a:pPr>
            <a:r>
              <a:rPr lang="en-GB" sz="1800" dirty="0">
                <a:solidFill>
                  <a:schemeClr val="tx1"/>
                </a:solidFill>
              </a:rPr>
              <a:t>The moving points of a HDD creates vibrations</a:t>
            </a:r>
          </a:p>
          <a:p>
            <a:pPr>
              <a:lnSpc>
                <a:spcPct val="100000"/>
              </a:lnSpc>
            </a:pPr>
            <a:r>
              <a:rPr lang="en-GB" sz="1800" dirty="0">
                <a:solidFill>
                  <a:schemeClr val="tx1"/>
                </a:solidFill>
              </a:rPr>
              <a:t>Large form factor</a:t>
            </a:r>
          </a:p>
          <a:p>
            <a:pPr>
              <a:lnSpc>
                <a:spcPct val="100000"/>
              </a:lnSpc>
            </a:pPr>
            <a:r>
              <a:rPr lang="en-GB" sz="1800" dirty="0">
                <a:solidFill>
                  <a:schemeClr val="tx1"/>
                </a:solidFill>
              </a:rPr>
              <a:t>HDDs use spinning platters and moving heads to read and write data, which can get fragmented over time and slow down performance.</a:t>
            </a:r>
          </a:p>
          <a:p>
            <a:pPr marL="0" indent="0">
              <a:buNone/>
            </a:pPr>
            <a:r>
              <a:rPr lang="en-GB" sz="1800" dirty="0">
                <a:solidFill>
                  <a:schemeClr val="tx1"/>
                </a:solidFill>
              </a:rPr>
              <a:t>Do you agree with all the above</a:t>
            </a:r>
            <a:r>
              <a:rPr lang="en-GB" sz="1800" dirty="0">
                <a:solidFill>
                  <a:srgbClr val="FFFFFF"/>
                </a:solidFill>
              </a:rPr>
              <a:t>? </a:t>
            </a:r>
          </a:p>
        </p:txBody>
      </p:sp>
    </p:spTree>
    <p:extLst>
      <p:ext uri="{BB962C8B-B14F-4D97-AF65-F5344CB8AC3E}">
        <p14:creationId xmlns:p14="http://schemas.microsoft.com/office/powerpoint/2010/main" val="2959757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5205-EB30-74BE-BE22-3750537C22D9}"/>
              </a:ext>
            </a:extLst>
          </p:cNvPr>
          <p:cNvSpPr>
            <a:spLocks noGrp="1"/>
          </p:cNvSpPr>
          <p:nvPr>
            <p:ph type="title"/>
          </p:nvPr>
        </p:nvSpPr>
        <p:spPr>
          <a:xfrm>
            <a:off x="584200" y="1524001"/>
            <a:ext cx="3412067" cy="3478384"/>
          </a:xfrm>
        </p:spPr>
        <p:txBody>
          <a:bodyPr vert="horz" lIns="91440" tIns="45720" rIns="91440" bIns="45720" rtlCol="0" anchor="b">
            <a:normAutofit/>
          </a:bodyPr>
          <a:lstStyle/>
          <a:p>
            <a:r>
              <a:rPr lang="en-US" sz="3300" dirty="0">
                <a:solidFill>
                  <a:schemeClr val="tx1"/>
                </a:solidFill>
              </a:rPr>
              <a:t>Task: </a:t>
            </a:r>
            <a:r>
              <a:rPr lang="en-US" sz="3300" dirty="0" err="1">
                <a:solidFill>
                  <a:schemeClr val="tx1"/>
                </a:solidFill>
              </a:rPr>
              <a:t>analyse</a:t>
            </a:r>
            <a:r>
              <a:rPr lang="en-US" sz="3300" dirty="0">
                <a:solidFill>
                  <a:schemeClr val="tx1"/>
                </a:solidFill>
              </a:rPr>
              <a:t> the previous two slides and proof the statements are correct</a:t>
            </a:r>
          </a:p>
        </p:txBody>
      </p:sp>
      <p:pic>
        <p:nvPicPr>
          <p:cNvPr id="4" name="Content Placeholder 3">
            <a:extLst>
              <a:ext uri="{FF2B5EF4-FFF2-40B4-BE49-F238E27FC236}">
                <a16:creationId xmlns:a16="http://schemas.microsoft.com/office/drawing/2014/main" id="{FE8B74FC-E57D-C1D1-B45F-26F890C383BD}"/>
              </a:ext>
            </a:extLst>
          </p:cNvPr>
          <p:cNvPicPr>
            <a:picLocks noGrp="1" noChangeAspect="1"/>
          </p:cNvPicPr>
          <p:nvPr>
            <p:ph idx="1"/>
          </p:nvPr>
        </p:nvPicPr>
        <p:blipFill>
          <a:blip r:embed="rId2"/>
          <a:stretch>
            <a:fillRect/>
          </a:stretch>
        </p:blipFill>
        <p:spPr>
          <a:xfrm>
            <a:off x="4765053" y="1421510"/>
            <a:ext cx="6764864" cy="3991271"/>
          </a:xfrm>
          <a:prstGeom prst="rect">
            <a:avLst/>
          </a:prstGeom>
        </p:spPr>
      </p:pic>
    </p:spTree>
    <p:extLst>
      <p:ext uri="{BB962C8B-B14F-4D97-AF65-F5344CB8AC3E}">
        <p14:creationId xmlns:p14="http://schemas.microsoft.com/office/powerpoint/2010/main" val="75687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46A6FB-161B-4095-9D7C-78C1A0B17731}"/>
              </a:ext>
            </a:extLst>
          </p:cNvPr>
          <p:cNvPicPr>
            <a:picLocks noChangeAspect="1"/>
          </p:cNvPicPr>
          <p:nvPr/>
        </p:nvPicPr>
        <p:blipFill>
          <a:blip r:embed="rId2"/>
          <a:stretch>
            <a:fillRect/>
          </a:stretch>
        </p:blipFill>
        <p:spPr>
          <a:xfrm>
            <a:off x="380565" y="1254440"/>
            <a:ext cx="6370588" cy="3296778"/>
          </a:xfrm>
          <a:prstGeom prst="rect">
            <a:avLst/>
          </a:prstGeom>
        </p:spPr>
      </p:pic>
      <p:sp>
        <p:nvSpPr>
          <p:cNvPr id="2" name="Title 1">
            <a:extLst>
              <a:ext uri="{FF2B5EF4-FFF2-40B4-BE49-F238E27FC236}">
                <a16:creationId xmlns:a16="http://schemas.microsoft.com/office/drawing/2014/main" id="{A1180B8D-838C-055D-666B-AAE2918B4A61}"/>
              </a:ext>
            </a:extLst>
          </p:cNvPr>
          <p:cNvSpPr>
            <a:spLocks noGrp="1"/>
          </p:cNvSpPr>
          <p:nvPr>
            <p:ph type="title"/>
          </p:nvPr>
        </p:nvSpPr>
        <p:spPr>
          <a:xfrm>
            <a:off x="6818188" y="700772"/>
            <a:ext cx="4597758" cy="615837"/>
          </a:xfrm>
        </p:spPr>
        <p:txBody>
          <a:bodyPr vert="horz" lIns="91440" tIns="45720" rIns="91440" bIns="45720" rtlCol="0" anchor="b">
            <a:normAutofit/>
          </a:bodyPr>
          <a:lstStyle/>
          <a:p>
            <a:r>
              <a:rPr lang="en-US" dirty="0">
                <a:solidFill>
                  <a:schemeClr val="tx1"/>
                </a:solidFill>
              </a:rPr>
              <a:t>HDD Disk cache </a:t>
            </a:r>
          </a:p>
        </p:txBody>
      </p:sp>
      <p:sp>
        <p:nvSpPr>
          <p:cNvPr id="3" name="Content Placeholder 2">
            <a:extLst>
              <a:ext uri="{FF2B5EF4-FFF2-40B4-BE49-F238E27FC236}">
                <a16:creationId xmlns:a16="http://schemas.microsoft.com/office/drawing/2014/main" id="{E7BD99EE-922A-D3AC-BF74-815EE5B2D42F}"/>
              </a:ext>
            </a:extLst>
          </p:cNvPr>
          <p:cNvSpPr>
            <a:spLocks noGrp="1"/>
          </p:cNvSpPr>
          <p:nvPr>
            <p:ph sz="half" idx="1"/>
          </p:nvPr>
        </p:nvSpPr>
        <p:spPr>
          <a:xfrm>
            <a:off x="6667029" y="1602862"/>
            <a:ext cx="4922297" cy="4531239"/>
          </a:xfrm>
        </p:spPr>
        <p:txBody>
          <a:bodyPr vert="horz" lIns="91440" tIns="45720" rIns="91440" bIns="45720" rtlCol="0" anchor="ctr">
            <a:noAutofit/>
          </a:bodyPr>
          <a:lstStyle/>
          <a:p>
            <a:pPr>
              <a:lnSpc>
                <a:spcPct val="100000"/>
              </a:lnSpc>
            </a:pPr>
            <a:r>
              <a:rPr lang="en-US" sz="1800" dirty="0">
                <a:solidFill>
                  <a:schemeClr val="tx1"/>
                </a:solidFill>
              </a:rPr>
              <a:t>Disk cache evens out the data flow between the hard disk and the memory. </a:t>
            </a:r>
          </a:p>
          <a:p>
            <a:pPr>
              <a:lnSpc>
                <a:spcPct val="100000"/>
              </a:lnSpc>
            </a:pPr>
            <a:r>
              <a:rPr lang="en-US" sz="1800" dirty="0">
                <a:solidFill>
                  <a:schemeClr val="tx1"/>
                </a:solidFill>
              </a:rPr>
              <a:t>It stores data that is being written to/ read from the disk in a temporary memory space and then transfer it in smaller batches to the disk or the memory. </a:t>
            </a:r>
          </a:p>
          <a:p>
            <a:pPr>
              <a:lnSpc>
                <a:spcPct val="100000"/>
              </a:lnSpc>
            </a:pPr>
            <a:r>
              <a:rPr lang="en-US" sz="1800" dirty="0">
                <a:solidFill>
                  <a:schemeClr val="tx1"/>
                </a:solidFill>
              </a:rPr>
              <a:t>The HDD does not have to wait for the data to be fully processed before it can perform other tasks, and the memory does not have to wait for the data to be fully retrieved from the disk before it can access it. </a:t>
            </a:r>
          </a:p>
          <a:p>
            <a:pPr>
              <a:lnSpc>
                <a:spcPct val="100000"/>
              </a:lnSpc>
            </a:pPr>
            <a:r>
              <a:rPr lang="en-US" sz="1800" dirty="0">
                <a:solidFill>
                  <a:schemeClr val="tx1"/>
                </a:solidFill>
              </a:rPr>
              <a:t>This improves the performance and efficiency of both the disk and the memory.</a:t>
            </a:r>
          </a:p>
        </p:txBody>
      </p:sp>
      <p:sp>
        <p:nvSpPr>
          <p:cNvPr id="6" name="TextBox 5">
            <a:extLst>
              <a:ext uri="{FF2B5EF4-FFF2-40B4-BE49-F238E27FC236}">
                <a16:creationId xmlns:a16="http://schemas.microsoft.com/office/drawing/2014/main" id="{F6E2E5EF-8843-2C6B-38E5-57278113C22D}"/>
              </a:ext>
            </a:extLst>
          </p:cNvPr>
          <p:cNvSpPr txBox="1"/>
          <p:nvPr/>
        </p:nvSpPr>
        <p:spPr>
          <a:xfrm>
            <a:off x="833086" y="5234228"/>
            <a:ext cx="6097022" cy="369332"/>
          </a:xfrm>
          <a:prstGeom prst="rect">
            <a:avLst/>
          </a:prstGeom>
          <a:noFill/>
        </p:spPr>
        <p:txBody>
          <a:bodyPr wrap="square">
            <a:spAutoFit/>
          </a:bodyPr>
          <a:lstStyle/>
          <a:p>
            <a:r>
              <a:rPr lang="en-GB" dirty="0">
                <a:solidFill>
                  <a:schemeClr val="bg1">
                    <a:lumMod val="75000"/>
                    <a:lumOff val="25000"/>
                  </a:schemeClr>
                </a:solidFill>
                <a:hlinkClick r:id="rId3"/>
              </a:rPr>
              <a:t>Disk Cache Video</a:t>
            </a:r>
            <a:endParaRPr lang="en-GB" dirty="0">
              <a:solidFill>
                <a:schemeClr val="bg1">
                  <a:lumMod val="75000"/>
                  <a:lumOff val="25000"/>
                </a:schemeClr>
              </a:solidFill>
            </a:endParaRPr>
          </a:p>
        </p:txBody>
      </p:sp>
    </p:spTree>
    <p:extLst>
      <p:ext uri="{BB962C8B-B14F-4D97-AF65-F5344CB8AC3E}">
        <p14:creationId xmlns:p14="http://schemas.microsoft.com/office/powerpoint/2010/main" val="258461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7481CF-2FD4-101B-E2A0-FC99D599E31D}"/>
              </a:ext>
            </a:extLst>
          </p:cNvPr>
          <p:cNvSpPr>
            <a:spLocks noGrp="1"/>
          </p:cNvSpPr>
          <p:nvPr>
            <p:ph type="title"/>
          </p:nvPr>
        </p:nvSpPr>
        <p:spPr>
          <a:xfrm>
            <a:off x="8013433" y="625397"/>
            <a:ext cx="3568661" cy="476131"/>
          </a:xfrm>
        </p:spPr>
        <p:txBody>
          <a:bodyPr>
            <a:normAutofit fontScale="90000"/>
          </a:bodyPr>
          <a:lstStyle/>
          <a:p>
            <a:r>
              <a:rPr lang="en-GB" dirty="0"/>
              <a:t>Disk cache</a:t>
            </a:r>
          </a:p>
        </p:txBody>
      </p:sp>
      <p:pic>
        <p:nvPicPr>
          <p:cNvPr id="18" name="Picture 17" descr="Illuminated server room panel">
            <a:extLst>
              <a:ext uri="{FF2B5EF4-FFF2-40B4-BE49-F238E27FC236}">
                <a16:creationId xmlns:a16="http://schemas.microsoft.com/office/drawing/2014/main" id="{D5330D53-77AD-5C95-7F02-3CBD99D0E032}"/>
              </a:ext>
            </a:extLst>
          </p:cNvPr>
          <p:cNvPicPr>
            <a:picLocks noChangeAspect="1"/>
          </p:cNvPicPr>
          <p:nvPr/>
        </p:nvPicPr>
        <p:blipFill>
          <a:blip r:embed="rId2"/>
          <a:srcRect l="9951" r="16682" b="-1"/>
          <a:stretch/>
        </p:blipFill>
        <p:spPr>
          <a:xfrm>
            <a:off x="20" y="10"/>
            <a:ext cx="7537685" cy="6857990"/>
          </a:xfrm>
          <a:prstGeom prst="rect">
            <a:avLst/>
          </a:prstGeom>
        </p:spPr>
      </p:pic>
      <p:sp>
        <p:nvSpPr>
          <p:cNvPr id="2" name="Content Placeholder 1">
            <a:extLst>
              <a:ext uri="{FF2B5EF4-FFF2-40B4-BE49-F238E27FC236}">
                <a16:creationId xmlns:a16="http://schemas.microsoft.com/office/drawing/2014/main" id="{220DED76-39CC-D587-FAF1-043CCA4B90CC}"/>
              </a:ext>
            </a:extLst>
          </p:cNvPr>
          <p:cNvSpPr>
            <a:spLocks noGrp="1"/>
          </p:cNvSpPr>
          <p:nvPr>
            <p:ph idx="1"/>
          </p:nvPr>
        </p:nvSpPr>
        <p:spPr>
          <a:xfrm>
            <a:off x="7537705" y="1178287"/>
            <a:ext cx="4654275" cy="5437305"/>
          </a:xfrm>
        </p:spPr>
        <p:txBody>
          <a:bodyPr>
            <a:normAutofit fontScale="92500" lnSpcReduction="10000"/>
          </a:bodyPr>
          <a:lstStyle/>
          <a:p>
            <a:pPr>
              <a:lnSpc>
                <a:spcPct val="100000"/>
              </a:lnSpc>
            </a:pPr>
            <a:r>
              <a:rPr lang="en-GB" sz="1400" dirty="0"/>
              <a:t>Also known as a disk buffer or disk cache buffer, plays a crucial role in enhancing the performance of a computer's storage system, whether it's a hard disk drive (HDD) or a solid-state drive (SSD). </a:t>
            </a:r>
          </a:p>
          <a:p>
            <a:pPr>
              <a:lnSpc>
                <a:spcPct val="100000"/>
              </a:lnSpc>
            </a:pPr>
            <a:r>
              <a:rPr lang="en-GB" sz="1400" dirty="0"/>
              <a:t>The primary function of a disk cache is to improve read and write operations by temporarily storing frequently accessed data. </a:t>
            </a:r>
          </a:p>
          <a:p>
            <a:pPr>
              <a:lnSpc>
                <a:spcPct val="100000"/>
              </a:lnSpc>
            </a:pPr>
            <a:r>
              <a:rPr lang="en-GB" sz="1400" dirty="0"/>
              <a:t>Overall, the disk cache is an essential component for improving the speed and efficiency of data access on storage devices and is an integral part of modern computer storage systems.</a:t>
            </a:r>
          </a:p>
          <a:p>
            <a:pPr>
              <a:lnSpc>
                <a:spcPct val="100000"/>
              </a:lnSpc>
            </a:pPr>
            <a:r>
              <a:rPr lang="en-GB" sz="1400" dirty="0"/>
              <a:t>There are a range of benefits and key roles that they play.</a:t>
            </a:r>
          </a:p>
          <a:p>
            <a:pPr>
              <a:lnSpc>
                <a:spcPct val="100000"/>
              </a:lnSpc>
            </a:pPr>
            <a:r>
              <a:rPr lang="en-GB" sz="1400" dirty="0"/>
              <a:t>There is a range of techniques that they use:</a:t>
            </a:r>
          </a:p>
          <a:p>
            <a:pPr marL="0" indent="0">
              <a:lnSpc>
                <a:spcPct val="100000"/>
              </a:lnSpc>
              <a:buNone/>
            </a:pPr>
            <a:r>
              <a:rPr lang="en-US" altLang="en-US" sz="900" cap="none" dirty="0">
                <a:latin typeface="Söhne"/>
              </a:rPr>
              <a:t>		</a:t>
            </a:r>
            <a:r>
              <a:rPr lang="en-US" altLang="en-US" sz="2000" b="1" cap="none" dirty="0">
                <a:latin typeface="Söhne"/>
              </a:rPr>
              <a:t>Read-ahead</a:t>
            </a:r>
          </a:p>
          <a:p>
            <a:pPr marL="0" indent="0">
              <a:lnSpc>
                <a:spcPct val="100000"/>
              </a:lnSpc>
              <a:buNone/>
            </a:pPr>
            <a:r>
              <a:rPr lang="en-US" altLang="en-US" sz="2000" b="1" dirty="0">
                <a:latin typeface="Söhne"/>
              </a:rPr>
              <a:t>		</a:t>
            </a:r>
            <a:r>
              <a:rPr lang="en-US" altLang="en-US" sz="2000" b="1" cap="none" dirty="0">
                <a:latin typeface="Söhne"/>
              </a:rPr>
              <a:t>Read-behind</a:t>
            </a:r>
          </a:p>
          <a:p>
            <a:pPr marL="0" indent="0">
              <a:lnSpc>
                <a:spcPct val="100000"/>
              </a:lnSpc>
              <a:buNone/>
            </a:pPr>
            <a:r>
              <a:rPr lang="en-US" sz="2000" b="1" dirty="0">
                <a:latin typeface="Söhne"/>
              </a:rPr>
              <a:t>		Speed matching</a:t>
            </a:r>
          </a:p>
          <a:p>
            <a:pPr marL="0" indent="0">
              <a:lnSpc>
                <a:spcPct val="100000"/>
              </a:lnSpc>
              <a:buNone/>
            </a:pPr>
            <a:r>
              <a:rPr lang="en-US" sz="2000" b="1" dirty="0">
                <a:latin typeface="Söhne"/>
              </a:rPr>
              <a:t>		Write acceleration</a:t>
            </a:r>
          </a:p>
          <a:p>
            <a:pPr marL="0" indent="0">
              <a:lnSpc>
                <a:spcPct val="100000"/>
              </a:lnSpc>
              <a:buNone/>
            </a:pPr>
            <a:r>
              <a:rPr lang="en-US" sz="1600" dirty="0">
                <a:latin typeface="Söhne"/>
              </a:rPr>
              <a:t>Task: Look at the PowerPoint Disk Cache and then attempt the online quiz: Disk Cache.</a:t>
            </a:r>
            <a:endParaRPr lang="en-GB" sz="1600" dirty="0"/>
          </a:p>
          <a:p>
            <a:pPr marL="0" indent="0">
              <a:lnSpc>
                <a:spcPct val="100000"/>
              </a:lnSpc>
              <a:buNone/>
            </a:pPr>
            <a:endParaRPr lang="en-GB" sz="900" dirty="0"/>
          </a:p>
        </p:txBody>
      </p:sp>
    </p:spTree>
    <p:extLst>
      <p:ext uri="{BB962C8B-B14F-4D97-AF65-F5344CB8AC3E}">
        <p14:creationId xmlns:p14="http://schemas.microsoft.com/office/powerpoint/2010/main" val="1852832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9E5B5-C59A-D4F4-D603-7F620523D80A}"/>
              </a:ext>
            </a:extLst>
          </p:cNvPr>
          <p:cNvSpPr>
            <a:spLocks noGrp="1"/>
          </p:cNvSpPr>
          <p:nvPr>
            <p:ph type="title"/>
          </p:nvPr>
        </p:nvSpPr>
        <p:spPr>
          <a:xfrm>
            <a:off x="803189" y="1209184"/>
            <a:ext cx="3089189" cy="4734416"/>
          </a:xfrm>
        </p:spPr>
        <p:txBody>
          <a:bodyPr vert="horz" lIns="91440" tIns="45720" rIns="91440" bIns="45720" rtlCol="0" anchor="ctr">
            <a:normAutofit/>
          </a:bodyPr>
          <a:lstStyle/>
          <a:p>
            <a:r>
              <a:rPr lang="en-US" dirty="0">
                <a:solidFill>
                  <a:schemeClr val="tx1"/>
                </a:solidFill>
              </a:rPr>
              <a:t>HDD performance</a:t>
            </a:r>
          </a:p>
        </p:txBody>
      </p:sp>
      <p:sp>
        <p:nvSpPr>
          <p:cNvPr id="3" name="Content Placeholder 2">
            <a:extLst>
              <a:ext uri="{FF2B5EF4-FFF2-40B4-BE49-F238E27FC236}">
                <a16:creationId xmlns:a16="http://schemas.microsoft.com/office/drawing/2014/main" id="{8B9C59C4-8173-F352-CC91-FC193BBE0595}"/>
              </a:ext>
            </a:extLst>
          </p:cNvPr>
          <p:cNvSpPr>
            <a:spLocks noGrp="1"/>
          </p:cNvSpPr>
          <p:nvPr>
            <p:ph sz="half" idx="1"/>
          </p:nvPr>
        </p:nvSpPr>
        <p:spPr>
          <a:xfrm>
            <a:off x="4561870" y="723900"/>
            <a:ext cx="7183597" cy="3152362"/>
          </a:xfrm>
        </p:spPr>
        <p:txBody>
          <a:bodyPr vert="horz" lIns="91440" tIns="45720" rIns="91440" bIns="45720" rtlCol="0" anchor="ctr">
            <a:normAutofit/>
          </a:bodyPr>
          <a:lstStyle/>
          <a:p>
            <a:r>
              <a:rPr lang="en-US"/>
              <a:t>The capacity of a hard drives will affect the speed of data access. </a:t>
            </a:r>
          </a:p>
          <a:p>
            <a:r>
              <a:rPr lang="en-US"/>
              <a:t>A larger hard drives have higher data density, which means they can read and write data faster than smaller hard drives. </a:t>
            </a:r>
          </a:p>
          <a:p>
            <a:r>
              <a:rPr lang="en-US"/>
              <a:t>If a hard drive is running low on space, it may start to fragment files and store them in different locations, which can slow down the performance. Therefore, choosing a hard drive with enough capacity for your needs can improve the speed of data access.</a:t>
            </a:r>
          </a:p>
        </p:txBody>
      </p:sp>
      <p:pic>
        <p:nvPicPr>
          <p:cNvPr id="4" name="Picture 3">
            <a:extLst>
              <a:ext uri="{FF2B5EF4-FFF2-40B4-BE49-F238E27FC236}">
                <a16:creationId xmlns:a16="http://schemas.microsoft.com/office/drawing/2014/main" id="{5D86080E-C06B-4151-978E-4F77B7554BF1}"/>
              </a:ext>
            </a:extLst>
          </p:cNvPr>
          <p:cNvPicPr>
            <a:picLocks noChangeAspect="1"/>
          </p:cNvPicPr>
          <p:nvPr/>
        </p:nvPicPr>
        <p:blipFill>
          <a:blip r:embed="rId2"/>
          <a:stretch>
            <a:fillRect/>
          </a:stretch>
        </p:blipFill>
        <p:spPr>
          <a:xfrm>
            <a:off x="6315137" y="3648596"/>
            <a:ext cx="3917694" cy="2196838"/>
          </a:xfrm>
          <a:prstGeom prst="rect">
            <a:avLst/>
          </a:prstGeom>
        </p:spPr>
      </p:pic>
      <p:sp>
        <p:nvSpPr>
          <p:cNvPr id="5" name="TextBox 4">
            <a:extLst>
              <a:ext uri="{FF2B5EF4-FFF2-40B4-BE49-F238E27FC236}">
                <a16:creationId xmlns:a16="http://schemas.microsoft.com/office/drawing/2014/main" id="{9E147FDA-BC3A-4027-81DA-6B01D5E9F451}"/>
              </a:ext>
            </a:extLst>
          </p:cNvPr>
          <p:cNvSpPr txBox="1"/>
          <p:nvPr/>
        </p:nvSpPr>
        <p:spPr>
          <a:xfrm>
            <a:off x="5041232" y="6292516"/>
            <a:ext cx="1390958" cy="369332"/>
          </a:xfrm>
          <a:prstGeom prst="rect">
            <a:avLst/>
          </a:prstGeom>
          <a:noFill/>
        </p:spPr>
        <p:txBody>
          <a:bodyPr wrap="none" rtlCol="0">
            <a:spAutoFit/>
          </a:bodyPr>
          <a:lstStyle/>
          <a:p>
            <a:r>
              <a:rPr lang="en-GB" dirty="0"/>
              <a:t>Task: Defrag</a:t>
            </a:r>
          </a:p>
        </p:txBody>
      </p:sp>
    </p:spTree>
    <p:extLst>
      <p:ext uri="{BB962C8B-B14F-4D97-AF65-F5344CB8AC3E}">
        <p14:creationId xmlns:p14="http://schemas.microsoft.com/office/powerpoint/2010/main" val="1325163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49DC-813C-BBA9-6793-55E720027795}"/>
              </a:ext>
            </a:extLst>
          </p:cNvPr>
          <p:cNvSpPr>
            <a:spLocks noGrp="1"/>
          </p:cNvSpPr>
          <p:nvPr>
            <p:ph type="title"/>
          </p:nvPr>
        </p:nvSpPr>
        <p:spPr>
          <a:xfrm>
            <a:off x="601255" y="702155"/>
            <a:ext cx="3409783" cy="1300365"/>
          </a:xfrm>
        </p:spPr>
        <p:txBody>
          <a:bodyPr vert="horz" lIns="91440" tIns="45720" rIns="91440" bIns="45720" rtlCol="0" anchor="b">
            <a:normAutofit/>
          </a:bodyPr>
          <a:lstStyle/>
          <a:p>
            <a:r>
              <a:rPr lang="en-US" dirty="0">
                <a:solidFill>
                  <a:schemeClr val="tx1"/>
                </a:solidFill>
              </a:rPr>
              <a:t>HDD spindle speed </a:t>
            </a:r>
          </a:p>
        </p:txBody>
      </p:sp>
      <p:sp>
        <p:nvSpPr>
          <p:cNvPr id="3" name="Content Placeholder 2">
            <a:extLst>
              <a:ext uri="{FF2B5EF4-FFF2-40B4-BE49-F238E27FC236}">
                <a16:creationId xmlns:a16="http://schemas.microsoft.com/office/drawing/2014/main" id="{C6A300A6-9BD6-A3F4-3949-CED2EE9888DE}"/>
              </a:ext>
            </a:extLst>
          </p:cNvPr>
          <p:cNvSpPr>
            <a:spLocks noGrp="1"/>
          </p:cNvSpPr>
          <p:nvPr>
            <p:ph sz="half" idx="1"/>
          </p:nvPr>
        </p:nvSpPr>
        <p:spPr>
          <a:xfrm>
            <a:off x="601255" y="2177142"/>
            <a:ext cx="3409782" cy="3823607"/>
          </a:xfrm>
        </p:spPr>
        <p:txBody>
          <a:bodyPr vert="horz" lIns="91440" tIns="45720" rIns="91440" bIns="45720" rtlCol="0" anchor="ctr">
            <a:normAutofit/>
          </a:bodyPr>
          <a:lstStyle/>
          <a:p>
            <a:r>
              <a:rPr lang="en-US" dirty="0">
                <a:solidFill>
                  <a:schemeClr val="tx1"/>
                </a:solidFill>
              </a:rPr>
              <a:t>A higher spindle speed would improve performance is by increasing the data transfer rate of a hard drive. </a:t>
            </a:r>
          </a:p>
          <a:p>
            <a:r>
              <a:rPr lang="en-US" dirty="0">
                <a:solidFill>
                  <a:schemeClr val="tx1"/>
                </a:solidFill>
              </a:rPr>
              <a:t>A higher spindle speed means that the platters of the hard drive rotate faster, which allows the read/write head to access the data bits more quickly. This results in higher data rates, which can improve the performance.</a:t>
            </a:r>
          </a:p>
          <a:p>
            <a:endParaRPr lang="en-US" dirty="0">
              <a:solidFill>
                <a:srgbClr val="FFFFFF"/>
              </a:solidFill>
            </a:endParaRPr>
          </a:p>
        </p:txBody>
      </p:sp>
      <p:pic>
        <p:nvPicPr>
          <p:cNvPr id="4" name="Picture 3">
            <a:extLst>
              <a:ext uri="{FF2B5EF4-FFF2-40B4-BE49-F238E27FC236}">
                <a16:creationId xmlns:a16="http://schemas.microsoft.com/office/drawing/2014/main" id="{65B31CED-F270-EA31-83C2-3863DDBDA562}"/>
              </a:ext>
            </a:extLst>
          </p:cNvPr>
          <p:cNvPicPr>
            <a:picLocks noChangeAspect="1"/>
          </p:cNvPicPr>
          <p:nvPr/>
        </p:nvPicPr>
        <p:blipFill>
          <a:blip r:embed="rId2"/>
          <a:stretch>
            <a:fillRect/>
          </a:stretch>
        </p:blipFill>
        <p:spPr>
          <a:xfrm>
            <a:off x="4592231" y="1755115"/>
            <a:ext cx="6831503" cy="3330357"/>
          </a:xfrm>
          <a:prstGeom prst="rect">
            <a:avLst/>
          </a:prstGeom>
        </p:spPr>
      </p:pic>
    </p:spTree>
    <p:extLst>
      <p:ext uri="{BB962C8B-B14F-4D97-AF65-F5344CB8AC3E}">
        <p14:creationId xmlns:p14="http://schemas.microsoft.com/office/powerpoint/2010/main" val="1935403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733B-C0B0-30DB-6B1C-1AB96E691BB4}"/>
              </a:ext>
            </a:extLst>
          </p:cNvPr>
          <p:cNvSpPr>
            <a:spLocks noGrp="1"/>
          </p:cNvSpPr>
          <p:nvPr>
            <p:ph type="title"/>
          </p:nvPr>
        </p:nvSpPr>
        <p:spPr>
          <a:xfrm>
            <a:off x="446534" y="625956"/>
            <a:ext cx="6309003" cy="1013800"/>
          </a:xfrm>
        </p:spPr>
        <p:txBody>
          <a:bodyPr>
            <a:normAutofit/>
          </a:bodyPr>
          <a:lstStyle/>
          <a:p>
            <a:pPr>
              <a:lnSpc>
                <a:spcPct val="90000"/>
              </a:lnSpc>
            </a:pPr>
            <a:r>
              <a:rPr lang="en-GB" sz="2200" dirty="0">
                <a:solidFill>
                  <a:schemeClr val="tx2"/>
                </a:solidFill>
              </a:rPr>
              <a:t>Storage devices Solid state drives (SSD). Exam question Answers</a:t>
            </a:r>
            <a:br>
              <a:rPr lang="en-GB" sz="2200" dirty="0">
                <a:solidFill>
                  <a:schemeClr val="tx2"/>
                </a:solidFill>
              </a:rPr>
            </a:br>
            <a:endParaRPr lang="en-GB" sz="2200" dirty="0">
              <a:solidFill>
                <a:schemeClr val="tx2"/>
              </a:solidFill>
            </a:endParaRPr>
          </a:p>
        </p:txBody>
      </p:sp>
      <p:sp>
        <p:nvSpPr>
          <p:cNvPr id="3" name="Content Placeholder 2">
            <a:extLst>
              <a:ext uri="{FF2B5EF4-FFF2-40B4-BE49-F238E27FC236}">
                <a16:creationId xmlns:a16="http://schemas.microsoft.com/office/drawing/2014/main" id="{BF019B33-AD46-32DD-1FFE-8D7605C6FAB7}"/>
              </a:ext>
            </a:extLst>
          </p:cNvPr>
          <p:cNvSpPr>
            <a:spLocks noGrp="1"/>
          </p:cNvSpPr>
          <p:nvPr>
            <p:ph idx="1"/>
          </p:nvPr>
        </p:nvSpPr>
        <p:spPr>
          <a:xfrm>
            <a:off x="338739" y="1480897"/>
            <a:ext cx="7182544" cy="5037667"/>
          </a:xfrm>
        </p:spPr>
        <p:txBody>
          <a:bodyPr>
            <a:noAutofit/>
          </a:bodyPr>
          <a:lstStyle/>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SSDs do not require defragmentation because they store data differently from HDDs. Defragmenting an SSD would not improve its speed but rather wear out its cells faster. Therefore, it is recommended to avoid defragmenting SSDs and let them manage their own data using a technique called wear-levelling.</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Power consumption is lower therefore battery life is longer. SSDs consume less power than HDDs, as they do not have moving parts that require electricity to spin. </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No mechanical/moving parts which reduces noise and heat generation and the data on the drive will not be corrupted if the device is dropped, which is more likely in a handheld device than a desktop computer. Its more Shockproof.</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Data is written electronically, so data can be accessed while the device is being moved, without risk of interruption or corruption.</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Lighter in weight than HDDs, Smaller size provides more space in a mobile device for other components that will improve the ways the device can be used (GPS sensor, camera/image sensor, larger battery).</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Do not overheat. Heat/Cooling SSDs generate less heat than HDDs, which can reduce the cooling fan usage and save battery life so does not require additional cooling methods, which allows for smaller and lighter devices</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Small and light. Does not use ‘disks’, write heads etc. so can be manufactured smaller. Smaller form factor allows them to be incorporated into smaller devices</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Mobile</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Speed. SSDs are much faster than HDDs in terms of data access, boot time, file transfer, and application loading. Fast access use flash memory chips that can access any data block equally fast, regardless of where it is located.</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Better performance. They also have lower delay (latency) and higher reliability than HDDs. Hence, they can improve the overall performance of devices by reducing the lag and increasing the responsiveness.</a:t>
            </a:r>
          </a:p>
          <a:p>
            <a:pPr marL="0" indent="0">
              <a:lnSpc>
                <a:spcPct val="100000"/>
              </a:lnSpc>
              <a:buNone/>
            </a:pPr>
            <a:r>
              <a:rPr lang="en-GB" sz="1100" dirty="0">
                <a:solidFill>
                  <a:schemeClr val="tx2"/>
                </a:solidFill>
                <a:latin typeface="Arial" panose="020B0604020202020204" pitchFamily="34" charset="0"/>
                <a:cs typeface="Arial" panose="020B0604020202020204" pitchFamily="34" charset="0"/>
              </a:rPr>
              <a:t>No vibration.</a:t>
            </a:r>
          </a:p>
          <a:p>
            <a:pPr marL="0" indent="0">
              <a:lnSpc>
                <a:spcPct val="100000"/>
              </a:lnSpc>
              <a:buNone/>
            </a:pPr>
            <a:r>
              <a:rPr lang="en-GB" sz="1100" b="1" dirty="0">
                <a:solidFill>
                  <a:schemeClr val="tx2"/>
                </a:solidFill>
                <a:latin typeface="Arial" panose="020B0604020202020204" pitchFamily="34" charset="0"/>
                <a:cs typeface="Arial" panose="020B0604020202020204" pitchFamily="34" charset="0"/>
              </a:rPr>
              <a:t>Task: What is wear-levelling?</a:t>
            </a:r>
          </a:p>
        </p:txBody>
      </p:sp>
      <p:pic>
        <p:nvPicPr>
          <p:cNvPr id="5" name="Picture 4" descr="Electronic circuit board">
            <a:extLst>
              <a:ext uri="{FF2B5EF4-FFF2-40B4-BE49-F238E27FC236}">
                <a16:creationId xmlns:a16="http://schemas.microsoft.com/office/drawing/2014/main" id="{15FB5DD2-5B0A-9A30-5BBC-3E292F64E2C1}"/>
              </a:ext>
            </a:extLst>
          </p:cNvPr>
          <p:cNvPicPr>
            <a:picLocks noChangeAspect="1"/>
          </p:cNvPicPr>
          <p:nvPr/>
        </p:nvPicPr>
        <p:blipFill>
          <a:blip r:embed="rId2"/>
          <a:srcRect l="43185" r="11353" b="-1"/>
          <a:stretch>
            <a:fillRect/>
          </a:stretch>
        </p:blipFill>
        <p:spPr>
          <a:xfrm>
            <a:off x="7521283" y="10"/>
            <a:ext cx="4670717" cy="6857990"/>
          </a:xfrm>
          <a:prstGeom prst="rect">
            <a:avLst/>
          </a:prstGeom>
        </p:spPr>
      </p:pic>
    </p:spTree>
    <p:extLst>
      <p:ext uri="{BB962C8B-B14F-4D97-AF65-F5344CB8AC3E}">
        <p14:creationId xmlns:p14="http://schemas.microsoft.com/office/powerpoint/2010/main" val="3685340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dirty="0">
                <a:solidFill>
                  <a:schemeClr val="tx1"/>
                </a:solidFill>
              </a:rPr>
              <a:t>Semiconductor Storage</a:t>
            </a:r>
            <a:endParaRPr lang="en-US" altLang="en-US" dirty="0">
              <a:solidFill>
                <a:schemeClr val="tx1"/>
              </a:solidFill>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69430" y="699715"/>
            <a:ext cx="7301831" cy="103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7589" indent="-137589" defTabSz="554213">
              <a:spcBef>
                <a:spcPts val="486"/>
              </a:spcBef>
              <a:spcAft>
                <a:spcPts val="486"/>
              </a:spcAft>
            </a:pPr>
            <a:r>
              <a:rPr lang="en-US" altLang="en-US" sz="1800" kern="1200" dirty="0">
                <a:solidFill>
                  <a:srgbClr val="000000"/>
                </a:solidFill>
                <a:latin typeface="+mn-lt"/>
                <a:ea typeface="ＭＳ Ｐゴシック" charset="0"/>
                <a:cs typeface="CiscoSans"/>
              </a:rPr>
              <a:t>Solid-state drives (SSD) store data as electrical charges in semiconductor flash memory. This makes SSDs much faster than magnetic HDDs.</a:t>
            </a:r>
          </a:p>
          <a:p>
            <a:pPr marL="137589" indent="-137589" defTabSz="554213">
              <a:spcBef>
                <a:spcPts val="486"/>
              </a:spcBef>
              <a:spcAft>
                <a:spcPts val="486"/>
              </a:spcAft>
            </a:pPr>
            <a:r>
              <a:rPr lang="en-US" altLang="en-US" sz="1800" kern="1200" dirty="0">
                <a:solidFill>
                  <a:srgbClr val="000000"/>
                </a:solidFill>
                <a:latin typeface="+mn-lt"/>
                <a:ea typeface="ＭＳ Ｐゴシック" charset="0"/>
                <a:cs typeface="CiscoSans"/>
              </a:rPr>
              <a:t>SSDs have no moving parts, make no noise, are more energy efficient, and produce less heat than HDDs.</a:t>
            </a:r>
            <a:endParaRPr lang="en-US" altLang="en-US" sz="1800" dirty="0"/>
          </a:p>
        </p:txBody>
      </p:sp>
      <p:sp>
        <p:nvSpPr>
          <p:cNvPr id="8" name="Rectangle 3">
            <a:extLst>
              <a:ext uri="{FF2B5EF4-FFF2-40B4-BE49-F238E27FC236}">
                <a16:creationId xmlns:a16="http://schemas.microsoft.com/office/drawing/2014/main" id="{909E6F56-F324-4608-83B9-CF20B078291C}"/>
              </a:ext>
            </a:extLst>
          </p:cNvPr>
          <p:cNvSpPr txBox="1">
            <a:spLocks noChangeArrowheads="1"/>
          </p:cNvSpPr>
          <p:nvPr/>
        </p:nvSpPr>
        <p:spPr bwMode="auto">
          <a:xfrm>
            <a:off x="486034" y="2910793"/>
            <a:ext cx="3729067" cy="19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7589" indent="-137589" defTabSz="554213">
              <a:spcBef>
                <a:spcPts val="486"/>
              </a:spcBef>
              <a:spcAft>
                <a:spcPts val="486"/>
              </a:spcAft>
            </a:pPr>
            <a:r>
              <a:rPr lang="en-US" altLang="en-US" sz="1800" kern="1200" dirty="0">
                <a:solidFill>
                  <a:srgbClr val="000000"/>
                </a:solidFill>
                <a:latin typeface="+mn-lt"/>
                <a:ea typeface="ＭＳ Ｐゴシック" charset="0"/>
                <a:cs typeface="CiscoSans"/>
              </a:rPr>
              <a:t>SSDs come in three form factors:</a:t>
            </a:r>
          </a:p>
          <a:p>
            <a:pPr marL="290608" lvl="1" indent="-174879" defTabSz="554213">
              <a:spcBef>
                <a:spcPts val="243"/>
              </a:spcBef>
              <a:spcAft>
                <a:spcPts val="243"/>
              </a:spcAft>
            </a:pPr>
            <a:r>
              <a:rPr lang="en-US" altLang="en-US" sz="1800" kern="1200" dirty="0">
                <a:solidFill>
                  <a:srgbClr val="000000"/>
                </a:solidFill>
                <a:latin typeface="+mn-lt"/>
                <a:ea typeface="ＭＳ Ｐゴシック" charset="0"/>
                <a:cs typeface="CiscoSans"/>
              </a:rPr>
              <a:t>Disc drive form factor – similar to an HDD</a:t>
            </a:r>
          </a:p>
          <a:p>
            <a:pPr marL="290608" lvl="1" indent="-174879" defTabSz="554213">
              <a:spcBef>
                <a:spcPts val="243"/>
              </a:spcBef>
              <a:spcAft>
                <a:spcPts val="243"/>
              </a:spcAft>
            </a:pPr>
            <a:r>
              <a:rPr lang="en-US" altLang="en-US" sz="1800" kern="1200" dirty="0">
                <a:solidFill>
                  <a:srgbClr val="000000"/>
                </a:solidFill>
                <a:latin typeface="+mn-lt"/>
                <a:ea typeface="ＭＳ Ｐゴシック" charset="0"/>
                <a:cs typeface="CiscoSans"/>
              </a:rPr>
              <a:t>Expansion cards – plugs directly into the motherboard and mounts in the computer case like other expansion cards</a:t>
            </a:r>
          </a:p>
          <a:p>
            <a:pPr marL="290608" lvl="1" indent="-174879" defTabSz="554213">
              <a:spcBef>
                <a:spcPts val="243"/>
              </a:spcBef>
              <a:spcAft>
                <a:spcPts val="243"/>
              </a:spcAft>
            </a:pPr>
            <a:r>
              <a:rPr lang="en-US" altLang="en-US" sz="1800" i="1" kern="1200" dirty="0" err="1">
                <a:solidFill>
                  <a:srgbClr val="000000"/>
                </a:solidFill>
                <a:latin typeface="+mn-lt"/>
                <a:ea typeface="ＭＳ Ｐゴシック" charset="0"/>
                <a:cs typeface="CiscoSans"/>
              </a:rPr>
              <a:t>mSata</a:t>
            </a:r>
            <a:r>
              <a:rPr lang="en-US" altLang="en-US" sz="1800" i="1" kern="1200" dirty="0">
                <a:solidFill>
                  <a:srgbClr val="000000"/>
                </a:solidFill>
                <a:latin typeface="+mn-lt"/>
                <a:ea typeface="ＭＳ Ｐゴシック" charset="0"/>
                <a:cs typeface="CiscoSans"/>
              </a:rPr>
              <a:t> or M.2 modules – these packages may use a special socket. </a:t>
            </a:r>
            <a:r>
              <a:rPr lang="en-US" altLang="en-US" sz="1800" b="1" i="1" kern="1200" dirty="0">
                <a:solidFill>
                  <a:srgbClr val="000000"/>
                </a:solidFill>
                <a:latin typeface="+mn-lt"/>
                <a:ea typeface="ＭＳ Ｐゴシック" charset="0"/>
                <a:cs typeface="CiscoSans"/>
              </a:rPr>
              <a:t>M.2 </a:t>
            </a:r>
            <a:r>
              <a:rPr lang="en-US" altLang="en-US" sz="1800" i="1" kern="1200" dirty="0">
                <a:solidFill>
                  <a:srgbClr val="000000"/>
                </a:solidFill>
                <a:latin typeface="+mn-lt"/>
                <a:ea typeface="ＭＳ Ｐゴシック" charset="0"/>
                <a:cs typeface="CiscoSans"/>
              </a:rPr>
              <a:t>is a standard for computer expansion cards</a:t>
            </a:r>
            <a:r>
              <a:rPr lang="en-US" altLang="en-US" sz="1800" kern="1200" dirty="0">
                <a:solidFill>
                  <a:srgbClr val="000000"/>
                </a:solidFill>
                <a:latin typeface="+mn-lt"/>
                <a:ea typeface="ＭＳ Ｐゴシック" charset="0"/>
                <a:cs typeface="CiscoSans"/>
              </a:rPr>
              <a:t>.</a:t>
            </a:r>
          </a:p>
          <a:p>
            <a:pPr lvl="1"/>
            <a:endParaRPr lang="en-US" altLang="en-US" sz="1600" dirty="0"/>
          </a:p>
        </p:txBody>
      </p:sp>
      <p:pic>
        <p:nvPicPr>
          <p:cNvPr id="3" name="Picture 2" descr="Image shows three images of different solid-state drive (SSD) form factors. At the top of the page is an SSD 2.5&quot; drive which is in a closed package that can be mounted in a computer case. At the bottom left is an SSD M2 drive which connects via a special socket. At the bottom right is an SSD adapter card which is a type of expansion card." title="SSD">
            <a:extLst>
              <a:ext uri="{FF2B5EF4-FFF2-40B4-BE49-F238E27FC236}">
                <a16:creationId xmlns:a16="http://schemas.microsoft.com/office/drawing/2014/main" id="{AD968D7A-568B-43BF-8F85-9692674509B5}"/>
              </a:ext>
            </a:extLst>
          </p:cNvPr>
          <p:cNvPicPr>
            <a:picLocks noChangeAspect="1"/>
          </p:cNvPicPr>
          <p:nvPr/>
        </p:nvPicPr>
        <p:blipFill>
          <a:blip r:embed="rId4"/>
          <a:stretch>
            <a:fillRect/>
          </a:stretch>
        </p:blipFill>
        <p:spPr>
          <a:xfrm>
            <a:off x="4241830" y="3040263"/>
            <a:ext cx="3754186" cy="2765256"/>
          </a:xfrm>
          <a:prstGeom prst="rect">
            <a:avLst/>
          </a:prstGeom>
        </p:spPr>
      </p:pic>
    </p:spTree>
    <p:custDataLst>
      <p:tags r:id="rId1"/>
    </p:custDataLst>
    <p:extLst>
      <p:ext uri="{BB962C8B-B14F-4D97-AF65-F5344CB8AC3E}">
        <p14:creationId xmlns:p14="http://schemas.microsoft.com/office/powerpoint/2010/main" val="727923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1D765-BDD5-5491-2C15-A1433ACC4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396878-608A-1AAF-0552-51E3D5BF106C}"/>
              </a:ext>
            </a:extLst>
          </p:cNvPr>
          <p:cNvSpPr>
            <a:spLocks noGrp="1"/>
          </p:cNvSpPr>
          <p:nvPr>
            <p:ph type="title"/>
          </p:nvPr>
        </p:nvSpPr>
        <p:spPr>
          <a:xfrm>
            <a:off x="463429" y="674240"/>
            <a:ext cx="11029616" cy="510324"/>
          </a:xfrm>
        </p:spPr>
        <p:txBody>
          <a:bodyPr>
            <a:normAutofit fontScale="90000"/>
          </a:bodyPr>
          <a:lstStyle/>
          <a:p>
            <a:r>
              <a:rPr lang="en-GB" dirty="0"/>
              <a:t>mathematics</a:t>
            </a:r>
          </a:p>
        </p:txBody>
      </p:sp>
      <p:pic>
        <p:nvPicPr>
          <p:cNvPr id="8" name="Content Placeholder 7" descr="A person standing next to a drawing of a square&#10;&#10;AI-generated content may be incorrect.">
            <a:extLst>
              <a:ext uri="{FF2B5EF4-FFF2-40B4-BE49-F238E27FC236}">
                <a16:creationId xmlns:a16="http://schemas.microsoft.com/office/drawing/2014/main" id="{B8F6C1D5-B859-8B61-EEF6-CC5F9D1036B6}"/>
              </a:ext>
            </a:extLst>
          </p:cNvPr>
          <p:cNvPicPr>
            <a:picLocks noGrp="1" noChangeAspect="1"/>
          </p:cNvPicPr>
          <p:nvPr>
            <p:ph sz="half" idx="2"/>
          </p:nvPr>
        </p:nvPicPr>
        <p:blipFill>
          <a:blip r:embed="rId2"/>
          <a:stretch>
            <a:fillRect/>
          </a:stretch>
        </p:blipFill>
        <p:spPr>
          <a:xfrm>
            <a:off x="581193" y="2228003"/>
            <a:ext cx="4007853" cy="3633787"/>
          </a:xfrm>
        </p:spPr>
      </p:pic>
      <p:sp>
        <p:nvSpPr>
          <p:cNvPr id="4" name="Content Placeholder 3">
            <a:extLst>
              <a:ext uri="{FF2B5EF4-FFF2-40B4-BE49-F238E27FC236}">
                <a16:creationId xmlns:a16="http://schemas.microsoft.com/office/drawing/2014/main" id="{0E4662B9-5751-4ED5-EEED-28CCC99198B1}"/>
              </a:ext>
            </a:extLst>
          </p:cNvPr>
          <p:cNvSpPr>
            <a:spLocks noGrp="1"/>
          </p:cNvSpPr>
          <p:nvPr>
            <p:ph sz="half" idx="1"/>
          </p:nvPr>
        </p:nvSpPr>
        <p:spPr/>
        <p:txBody>
          <a:bodyPr/>
          <a:lstStyle/>
          <a:p>
            <a:endParaRPr lang="en-GB" dirty="0"/>
          </a:p>
        </p:txBody>
      </p:sp>
    </p:spTree>
    <p:extLst>
      <p:ext uri="{BB962C8B-B14F-4D97-AF65-F5344CB8AC3E}">
        <p14:creationId xmlns:p14="http://schemas.microsoft.com/office/powerpoint/2010/main" val="94547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dirty="0">
                <a:solidFill>
                  <a:schemeClr val="tx1"/>
                </a:solidFill>
              </a:rPr>
              <a:t>Types of Optical Storage Devices</a:t>
            </a:r>
            <a:endParaRPr lang="en-US" altLang="en-US" dirty="0">
              <a:solidFill>
                <a:schemeClr val="tx1"/>
              </a:solidFill>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446533" y="839267"/>
            <a:ext cx="6982054" cy="102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7589" indent="-137589" defTabSz="554213">
              <a:spcBef>
                <a:spcPts val="486"/>
              </a:spcBef>
              <a:spcAft>
                <a:spcPts val="486"/>
              </a:spcAft>
            </a:pPr>
            <a:r>
              <a:rPr lang="en-US" altLang="en-US" sz="1600" kern="1200" dirty="0">
                <a:solidFill>
                  <a:srgbClr val="000000"/>
                </a:solidFill>
                <a:latin typeface="+mn-lt"/>
                <a:ea typeface="ＭＳ Ｐゴシック" charset="0"/>
                <a:cs typeface="CiscoSans"/>
              </a:rPr>
              <a:t>Optical drives are removable media storage devices that use lasers to read and write data on optical media.</a:t>
            </a:r>
          </a:p>
          <a:p>
            <a:pPr marL="137589" indent="-137589" defTabSz="554213">
              <a:spcBef>
                <a:spcPts val="486"/>
              </a:spcBef>
              <a:spcAft>
                <a:spcPts val="486"/>
              </a:spcAft>
            </a:pPr>
            <a:r>
              <a:rPr lang="en-US" altLang="en-US" sz="1600" kern="1200" dirty="0">
                <a:solidFill>
                  <a:srgbClr val="000000"/>
                </a:solidFill>
                <a:latin typeface="+mn-lt"/>
                <a:ea typeface="ＭＳ Ｐゴシック" charset="0"/>
                <a:cs typeface="CiscoSans"/>
              </a:rPr>
              <a:t>They were developed to overcome the storage capacity limitations of removable magnetic media such as floppy discs.</a:t>
            </a:r>
            <a:endParaRPr lang="en-US" altLang="en-US" sz="1600" dirty="0"/>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488657" y="3005810"/>
            <a:ext cx="3545095" cy="148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7589" indent="-137589" defTabSz="554213">
              <a:spcBef>
                <a:spcPts val="486"/>
              </a:spcBef>
              <a:spcAft>
                <a:spcPts val="486"/>
              </a:spcAft>
            </a:pPr>
            <a:r>
              <a:rPr lang="en-US" altLang="en-US" sz="1800" kern="1200" dirty="0">
                <a:solidFill>
                  <a:srgbClr val="000000"/>
                </a:solidFill>
                <a:latin typeface="+mn-lt"/>
                <a:ea typeface="ＭＳ Ｐゴシック" charset="0"/>
                <a:cs typeface="CiscoSans"/>
              </a:rPr>
              <a:t>There are three types of optical drives:</a:t>
            </a:r>
          </a:p>
          <a:p>
            <a:pPr marL="290608" lvl="1" indent="-174879" defTabSz="554213">
              <a:spcBef>
                <a:spcPts val="243"/>
              </a:spcBef>
              <a:spcAft>
                <a:spcPts val="243"/>
              </a:spcAft>
            </a:pPr>
            <a:r>
              <a:rPr lang="en-US" altLang="en-US" sz="1800" kern="1200" dirty="0">
                <a:solidFill>
                  <a:srgbClr val="000000"/>
                </a:solidFill>
                <a:latin typeface="+mn-lt"/>
                <a:ea typeface="ＭＳ Ｐゴシック" charset="0"/>
                <a:cs typeface="CiscoSans"/>
              </a:rPr>
              <a:t>Compact Disc (CD) - audio and data</a:t>
            </a:r>
          </a:p>
          <a:p>
            <a:pPr marL="290608" lvl="1" indent="-174879" defTabSz="554213">
              <a:spcBef>
                <a:spcPts val="243"/>
              </a:spcBef>
              <a:spcAft>
                <a:spcPts val="243"/>
              </a:spcAft>
            </a:pPr>
            <a:r>
              <a:rPr lang="nn-NO" altLang="en-US" sz="1800" kern="1200" dirty="0">
                <a:solidFill>
                  <a:srgbClr val="000000"/>
                </a:solidFill>
                <a:latin typeface="+mn-lt"/>
                <a:ea typeface="ＭＳ Ｐゴシック" charset="0"/>
                <a:cs typeface="CiscoSans"/>
              </a:rPr>
              <a:t>Digital Versatile Disc (DVD) - digital video and data</a:t>
            </a:r>
            <a:endParaRPr lang="en-US" altLang="en-US" sz="1800" kern="1200" dirty="0">
              <a:solidFill>
                <a:srgbClr val="000000"/>
              </a:solidFill>
              <a:latin typeface="+mn-lt"/>
              <a:ea typeface="ＭＳ Ｐゴシック" charset="0"/>
              <a:cs typeface="CiscoSans"/>
            </a:endParaRPr>
          </a:p>
          <a:p>
            <a:pPr marL="290608" lvl="1" indent="-174879" defTabSz="554213">
              <a:spcBef>
                <a:spcPts val="243"/>
              </a:spcBef>
              <a:spcAft>
                <a:spcPts val="243"/>
              </a:spcAft>
            </a:pPr>
            <a:r>
              <a:rPr lang="en-US" altLang="en-US" sz="1800" kern="1200" dirty="0">
                <a:solidFill>
                  <a:srgbClr val="000000"/>
                </a:solidFill>
                <a:latin typeface="+mn-lt"/>
                <a:ea typeface="ＭＳ Ｐゴシック" charset="0"/>
                <a:cs typeface="CiscoSans"/>
              </a:rPr>
              <a:t>Blu-ray Disc (BD) - HD digital video and data</a:t>
            </a:r>
          </a:p>
          <a:p>
            <a:pPr lvl="1"/>
            <a:endParaRPr lang="en-US" altLang="en-US" sz="1600" dirty="0"/>
          </a:p>
        </p:txBody>
      </p:sp>
      <p:pic>
        <p:nvPicPr>
          <p:cNvPr id="4" name="Picture 3" descr="Image of an internal optical drive with a disc partially ejected." title="optical drive">
            <a:extLst>
              <a:ext uri="{FF2B5EF4-FFF2-40B4-BE49-F238E27FC236}">
                <a16:creationId xmlns:a16="http://schemas.microsoft.com/office/drawing/2014/main" id="{3C8DAF4D-EF5C-4175-851A-1F30AAC427A9}"/>
              </a:ext>
            </a:extLst>
          </p:cNvPr>
          <p:cNvPicPr>
            <a:picLocks noChangeAspect="1"/>
          </p:cNvPicPr>
          <p:nvPr/>
        </p:nvPicPr>
        <p:blipFill>
          <a:blip r:embed="rId4"/>
          <a:stretch>
            <a:fillRect/>
          </a:stretch>
        </p:blipFill>
        <p:spPr>
          <a:xfrm>
            <a:off x="4824807" y="3001805"/>
            <a:ext cx="2673596" cy="1906854"/>
          </a:xfrm>
          <a:prstGeom prst="rect">
            <a:avLst/>
          </a:prstGeom>
          <a:ln>
            <a:solidFill>
              <a:srgbClr val="0070C0"/>
            </a:solidFill>
          </a:ln>
        </p:spPr>
      </p:pic>
    </p:spTree>
    <p:custDataLst>
      <p:tags r:id="rId1"/>
    </p:custDataLst>
    <p:extLst>
      <p:ext uri="{BB962C8B-B14F-4D97-AF65-F5344CB8AC3E}">
        <p14:creationId xmlns:p14="http://schemas.microsoft.com/office/powerpoint/2010/main" val="4079521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altLang="en-US">
                <a:solidFill>
                  <a:srgbClr val="FFFEFF"/>
                </a:solidFill>
              </a:rPr>
              <a:t>Motherboards</a:t>
            </a:r>
          </a:p>
        </p:txBody>
      </p:sp>
      <p:sp>
        <p:nvSpPr>
          <p:cNvPr id="55299" name="Rectangle 3"/>
          <p:cNvSpPr>
            <a:spLocks noChangeArrowheads="1"/>
          </p:cNvSpPr>
          <p:nvPr/>
        </p:nvSpPr>
        <p:spPr>
          <a:xfrm>
            <a:off x="4893169" y="935380"/>
            <a:ext cx="2937510" cy="4344194"/>
          </a:xfrm>
          <a:prstGeom prst="rect">
            <a:avLst/>
          </a:prstGeom>
        </p:spPr>
        <p:txBody>
          <a:bodyPr>
            <a:normAutofit/>
          </a:bodyPr>
          <a:lstStyle/>
          <a:p>
            <a:pPr defTabSz="667512">
              <a:spcAft>
                <a:spcPts val="600"/>
              </a:spcAft>
            </a:pPr>
            <a:r>
              <a:rPr lang="en-US" altLang="en-US" sz="1900" kern="1200" dirty="0">
                <a:solidFill>
                  <a:schemeClr val="tx1"/>
                </a:solidFill>
                <a:latin typeface="+mn-lt"/>
                <a:ea typeface="+mn-ea"/>
                <a:cs typeface="+mn-cs"/>
              </a:rPr>
              <a:t>The motherboard is the backbone of the computer. </a:t>
            </a:r>
          </a:p>
          <a:p>
            <a:pPr defTabSz="667512">
              <a:spcAft>
                <a:spcPts val="600"/>
              </a:spcAft>
            </a:pPr>
            <a:r>
              <a:rPr lang="en-US" altLang="en-US" sz="1900" kern="1200" dirty="0">
                <a:solidFill>
                  <a:schemeClr val="tx1"/>
                </a:solidFill>
                <a:latin typeface="+mn-lt"/>
                <a:ea typeface="+mn-ea"/>
                <a:cs typeface="+mn-cs"/>
              </a:rPr>
              <a:t>It is a printed circuit board (PCB) that contains buses, or electrical pathways, that interconnect electronic components.</a:t>
            </a:r>
          </a:p>
          <a:p>
            <a:pPr defTabSz="667512">
              <a:spcAft>
                <a:spcPts val="600"/>
              </a:spcAft>
            </a:pPr>
            <a:r>
              <a:rPr lang="en-US" altLang="en-US" sz="1900" kern="1200" dirty="0">
                <a:solidFill>
                  <a:schemeClr val="tx1"/>
                </a:solidFill>
                <a:latin typeface="+mn-lt"/>
                <a:ea typeface="+mn-ea"/>
                <a:cs typeface="+mn-cs"/>
              </a:rPr>
              <a:t>These components may be soldered directly to the motherboard, or added using sockets, expansion slots, and ports.</a:t>
            </a:r>
          </a:p>
          <a:p>
            <a:pPr marL="333756" lvl="1" defTabSz="667512">
              <a:spcAft>
                <a:spcPts val="600"/>
              </a:spcAft>
            </a:pPr>
            <a:endParaRPr lang="en-US" altLang="en-US" sz="1314" kern="1200" dirty="0">
              <a:solidFill>
                <a:schemeClr val="tx1"/>
              </a:solidFill>
              <a:latin typeface="+mn-lt"/>
              <a:ea typeface="+mn-ea"/>
              <a:cs typeface="+mn-cs"/>
            </a:endParaRPr>
          </a:p>
          <a:p>
            <a:pPr marL="0" indent="0">
              <a:spcAft>
                <a:spcPts val="600"/>
              </a:spcAft>
              <a:buNone/>
            </a:pPr>
            <a:endParaRPr lang="en-CA" altLang="en-US" sz="1650" b="1" dirty="0"/>
          </a:p>
        </p:txBody>
      </p:sp>
      <p:sp>
        <p:nvSpPr>
          <p:cNvPr id="2" name="TextBox 1">
            <a:extLst>
              <a:ext uri="{FF2B5EF4-FFF2-40B4-BE49-F238E27FC236}">
                <a16:creationId xmlns:a16="http://schemas.microsoft.com/office/drawing/2014/main" id="{C9CCE79B-51D3-CCC3-793F-2C1D7A6CE8EC}"/>
              </a:ext>
            </a:extLst>
          </p:cNvPr>
          <p:cNvSpPr txBox="1"/>
          <p:nvPr/>
        </p:nvSpPr>
        <p:spPr>
          <a:xfrm>
            <a:off x="1155462" y="5132290"/>
            <a:ext cx="4558877" cy="461665"/>
          </a:xfrm>
          <a:prstGeom prst="rect">
            <a:avLst/>
          </a:prstGeom>
          <a:noFill/>
        </p:spPr>
        <p:txBody>
          <a:bodyPr wrap="none" rtlCol="0">
            <a:spAutoFit/>
          </a:bodyPr>
          <a:lstStyle/>
          <a:p>
            <a:pPr defTabSz="667512">
              <a:spcAft>
                <a:spcPts val="600"/>
              </a:spcAft>
            </a:pPr>
            <a:r>
              <a:rPr lang="en-GB" sz="2400" kern="1200" dirty="0">
                <a:solidFill>
                  <a:schemeClr val="tx1"/>
                </a:solidFill>
                <a:latin typeface="+mn-lt"/>
                <a:ea typeface="+mn-ea"/>
                <a:cs typeface="+mn-cs"/>
              </a:rPr>
              <a:t>Is it safe to touch a motherboard?</a:t>
            </a:r>
            <a:endParaRPr lang="en-GB" sz="2400" dirty="0"/>
          </a:p>
        </p:txBody>
      </p:sp>
      <p:pic>
        <p:nvPicPr>
          <p:cNvPr id="1026" name="Picture 2" descr="Image result for motherboard">
            <a:extLst>
              <a:ext uri="{FF2B5EF4-FFF2-40B4-BE49-F238E27FC236}">
                <a16:creationId xmlns:a16="http://schemas.microsoft.com/office/drawing/2014/main" id="{D1FEC5F7-EF69-4AC8-A293-1C410211C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3" y="935380"/>
            <a:ext cx="4167740" cy="26792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51231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369643" y="1037968"/>
            <a:ext cx="3004939" cy="569904"/>
          </a:xfrm>
        </p:spPr>
        <p:txBody>
          <a:bodyPr anchor="ctr">
            <a:normAutofit/>
          </a:bodyPr>
          <a:lstStyle/>
          <a:p>
            <a:r>
              <a:rPr lang="en-US" altLang="en-US" dirty="0">
                <a:solidFill>
                  <a:srgbClr val="FFFEFF"/>
                </a:solidFill>
              </a:rPr>
              <a:t>ESD</a:t>
            </a:r>
          </a:p>
        </p:txBody>
      </p:sp>
      <p:sp>
        <p:nvSpPr>
          <p:cNvPr id="8195" name="Rectangle 6"/>
          <p:cNvSpPr>
            <a:spLocks noChangeArrowheads="1"/>
          </p:cNvSpPr>
          <p:nvPr/>
        </p:nvSpPr>
        <p:spPr>
          <a:xfrm>
            <a:off x="351021" y="919413"/>
            <a:ext cx="7001003" cy="1035945"/>
          </a:xfrm>
          <a:prstGeom prst="rect">
            <a:avLst/>
          </a:prstGeom>
        </p:spPr>
        <p:txBody>
          <a:bodyPr>
            <a:noAutofit/>
          </a:bodyPr>
          <a:lstStyle/>
          <a:p>
            <a:pPr defTabSz="722376">
              <a:lnSpc>
                <a:spcPct val="90000"/>
              </a:lnSpc>
              <a:spcAft>
                <a:spcPts val="600"/>
              </a:spcAft>
            </a:pPr>
            <a:r>
              <a:rPr lang="en-US" altLang="ja-JP" kern="1200" dirty="0">
                <a:solidFill>
                  <a:schemeClr val="tx1"/>
                </a:solidFill>
                <a:latin typeface="+mn-lt"/>
                <a:ea typeface="+mn-ea"/>
                <a:cs typeface="+mn-cs"/>
              </a:rPr>
              <a:t>Electrostatic discharge (ESD) can occur when there is a buildup of an electric charge that exists on a surface which comes into contact with another differently charged surface.</a:t>
            </a:r>
          </a:p>
          <a:p>
            <a:pPr defTabSz="722376">
              <a:lnSpc>
                <a:spcPct val="90000"/>
              </a:lnSpc>
              <a:spcAft>
                <a:spcPts val="600"/>
              </a:spcAft>
            </a:pPr>
            <a:r>
              <a:rPr lang="en-US" altLang="ja-JP" kern="1200" dirty="0">
                <a:solidFill>
                  <a:schemeClr val="tx1"/>
                </a:solidFill>
                <a:latin typeface="+mn-lt"/>
                <a:ea typeface="+mn-ea"/>
                <a:cs typeface="+mn-cs"/>
              </a:rPr>
              <a:t>ESD can cause damage to computer equipment if not discharged properly.</a:t>
            </a:r>
          </a:p>
          <a:p>
            <a:pPr defTabSz="722376">
              <a:lnSpc>
                <a:spcPct val="90000"/>
              </a:lnSpc>
              <a:spcAft>
                <a:spcPts val="600"/>
              </a:spcAft>
            </a:pPr>
            <a:r>
              <a:rPr lang="en-US" altLang="ja-JP" kern="1200" dirty="0">
                <a:solidFill>
                  <a:schemeClr val="tx1"/>
                </a:solidFill>
                <a:latin typeface="+mn-lt"/>
                <a:ea typeface="+mn-ea"/>
                <a:cs typeface="+mn-cs"/>
              </a:rPr>
              <a:t>At least 3,000 volts of static electricity must build up before a person can feel ESD. </a:t>
            </a:r>
            <a:endParaRPr lang="en-US" altLang="ja-JP" dirty="0"/>
          </a:p>
        </p:txBody>
      </p:sp>
      <p:sp>
        <p:nvSpPr>
          <p:cNvPr id="5" name="TextBox 4">
            <a:extLst>
              <a:ext uri="{FF2B5EF4-FFF2-40B4-BE49-F238E27FC236}">
                <a16:creationId xmlns:a16="http://schemas.microsoft.com/office/drawing/2014/main" id="{6D1EFD4A-E083-45CD-85CE-FDE28569786D}"/>
              </a:ext>
            </a:extLst>
          </p:cNvPr>
          <p:cNvSpPr txBox="1"/>
          <p:nvPr/>
        </p:nvSpPr>
        <p:spPr>
          <a:xfrm>
            <a:off x="351020" y="3028473"/>
            <a:ext cx="6289119" cy="2523768"/>
          </a:xfrm>
          <a:prstGeom prst="rect">
            <a:avLst/>
          </a:prstGeom>
          <a:noFill/>
        </p:spPr>
        <p:txBody>
          <a:bodyPr wrap="square" lIns="91440" tIns="45720" rIns="91440" bIns="45720" rtlCol="0" anchor="t">
            <a:spAutoFit/>
          </a:bodyPr>
          <a:lstStyle/>
          <a:p>
            <a:pPr defTabSz="722376">
              <a:spcAft>
                <a:spcPts val="600"/>
              </a:spcAft>
            </a:pPr>
            <a:r>
              <a:rPr lang="en-US" sz="1600" b="1" kern="1200" dirty="0">
                <a:solidFill>
                  <a:srgbClr val="000000"/>
                </a:solidFill>
                <a:latin typeface="+mn-lt"/>
                <a:ea typeface="ＭＳ Ｐゴシック" charset="0"/>
                <a:cs typeface="+mn-cs"/>
              </a:rPr>
              <a:t>Follow these recommendations to help prevent ESD damage</a:t>
            </a:r>
            <a:r>
              <a:rPr lang="en-US" sz="1600" kern="1200" dirty="0">
                <a:solidFill>
                  <a:srgbClr val="000000"/>
                </a:solidFill>
                <a:latin typeface="+mn-lt"/>
                <a:ea typeface="ＭＳ Ｐゴシック" charset="0"/>
                <a:cs typeface="+mn-cs"/>
              </a:rPr>
              <a:t>:</a:t>
            </a:r>
            <a:endParaRPr lang="pt-BR" sz="1600" kern="1200" dirty="0">
              <a:solidFill>
                <a:schemeClr val="tx1"/>
              </a:solidFill>
              <a:latin typeface="+mn-lt"/>
              <a:ea typeface="+mn-ea"/>
              <a:cs typeface="+mn-cs"/>
            </a:endParaRPr>
          </a:p>
          <a:p>
            <a:pPr marL="586931" lvl="1" indent="-225743" defTabSz="722376">
              <a:spcAft>
                <a:spcPts val="600"/>
              </a:spcAft>
              <a:buFont typeface="Wingdings" panose="05000000000000000000" pitchFamily="2" charset="2"/>
              <a:buChar char="§"/>
            </a:pPr>
            <a:r>
              <a:rPr lang="en-US" sz="1600" kern="1200" dirty="0">
                <a:solidFill>
                  <a:srgbClr val="000000"/>
                </a:solidFill>
                <a:latin typeface="+mn-lt"/>
                <a:ea typeface="ＭＳ Ｐゴシック"/>
                <a:cs typeface="+mn-cs"/>
              </a:rPr>
              <a:t>Keep all components in antistatic bags until you are ready to install them.</a:t>
            </a:r>
            <a:endParaRPr lang="en-US" sz="1600" kern="1200" dirty="0">
              <a:solidFill>
                <a:srgbClr val="000000"/>
              </a:solidFill>
              <a:latin typeface="+mn-lt"/>
              <a:ea typeface="ＭＳ Ｐゴシック"/>
              <a:cs typeface="Arial"/>
            </a:endParaRPr>
          </a:p>
          <a:p>
            <a:pPr marL="586931" lvl="1" indent="-225743" defTabSz="722376">
              <a:spcAft>
                <a:spcPts val="600"/>
              </a:spcAft>
              <a:buFont typeface="Wingdings" panose="05000000000000000000" pitchFamily="2" charset="2"/>
              <a:buChar char="§"/>
            </a:pPr>
            <a:r>
              <a:rPr lang="en-US" sz="1600" kern="1200" dirty="0">
                <a:solidFill>
                  <a:srgbClr val="000000"/>
                </a:solidFill>
                <a:latin typeface="+mn-lt"/>
                <a:ea typeface="ＭＳ Ｐゴシック" charset="0"/>
                <a:cs typeface="+mn-cs"/>
              </a:rPr>
              <a:t>Use grounded mats on workbenches.</a:t>
            </a:r>
            <a:endParaRPr lang="en-US" sz="1600" kern="1200" dirty="0">
              <a:solidFill>
                <a:srgbClr val="000000"/>
              </a:solidFill>
              <a:latin typeface="+mn-lt"/>
              <a:ea typeface="ＭＳ Ｐゴシック" charset="0"/>
              <a:cs typeface="Arial"/>
            </a:endParaRPr>
          </a:p>
          <a:p>
            <a:pPr marL="586931" lvl="1" indent="-225743" defTabSz="722376">
              <a:spcAft>
                <a:spcPts val="600"/>
              </a:spcAft>
              <a:buFont typeface="Wingdings" panose="05000000000000000000" pitchFamily="2" charset="2"/>
              <a:buChar char="§"/>
            </a:pPr>
            <a:r>
              <a:rPr lang="en-US" sz="1600" kern="1200" dirty="0">
                <a:solidFill>
                  <a:srgbClr val="000000"/>
                </a:solidFill>
                <a:latin typeface="+mn-lt"/>
                <a:ea typeface="ＭＳ Ｐゴシック" charset="0"/>
                <a:cs typeface="+mn-cs"/>
              </a:rPr>
              <a:t>Use grounded floor mats in work areas.</a:t>
            </a:r>
            <a:endParaRPr lang="en-US" sz="1600" kern="1200" dirty="0">
              <a:solidFill>
                <a:srgbClr val="000000"/>
              </a:solidFill>
              <a:latin typeface="+mn-lt"/>
              <a:ea typeface="ＭＳ Ｐゴシック" charset="0"/>
              <a:cs typeface="Arial"/>
            </a:endParaRPr>
          </a:p>
          <a:p>
            <a:pPr marL="586931" lvl="1" indent="-225743" defTabSz="722376">
              <a:spcAft>
                <a:spcPts val="600"/>
              </a:spcAft>
              <a:buFont typeface="Wingdings" panose="05000000000000000000" pitchFamily="2" charset="2"/>
              <a:buChar char="§"/>
            </a:pPr>
            <a:r>
              <a:rPr lang="en-US" sz="1600" kern="1200" dirty="0">
                <a:solidFill>
                  <a:srgbClr val="000000"/>
                </a:solidFill>
                <a:latin typeface="+mn-lt"/>
                <a:ea typeface="ＭＳ Ｐゴシック" charset="0"/>
                <a:cs typeface="+mn-cs"/>
              </a:rPr>
              <a:t>Use antistatic wrist straps when working inside computers.</a:t>
            </a:r>
          </a:p>
          <a:p>
            <a:pPr marL="586931" lvl="1" indent="-225743" defTabSz="722376">
              <a:spcAft>
                <a:spcPts val="600"/>
              </a:spcAft>
              <a:buFont typeface="Wingdings" panose="05000000000000000000" pitchFamily="2" charset="2"/>
              <a:buChar char="§"/>
            </a:pPr>
            <a:endParaRPr lang="en-US" sz="1600" kern="1200" dirty="0">
              <a:solidFill>
                <a:srgbClr val="000000"/>
              </a:solidFill>
              <a:latin typeface="+mn-lt"/>
              <a:ea typeface="ＭＳ Ｐゴシック" charset="0"/>
              <a:cs typeface="Arial"/>
            </a:endParaRPr>
          </a:p>
          <a:p>
            <a:pPr marL="361188" lvl="1" defTabSz="722376">
              <a:spcAft>
                <a:spcPts val="600"/>
              </a:spcAft>
            </a:pPr>
            <a:r>
              <a:rPr lang="en-GB" sz="1600" kern="1200" dirty="0">
                <a:solidFill>
                  <a:schemeClr val="tx1"/>
                </a:solidFill>
                <a:latin typeface="+mn-lt"/>
                <a:ea typeface="+mn-ea"/>
                <a:cs typeface="+mn-cs"/>
                <a:hlinkClick r:id="rId4"/>
              </a:rPr>
              <a:t>(65) Don't worry, it's just ESD! (Electrostatic Discharge) - YouTube</a:t>
            </a:r>
            <a:endParaRPr lang="en-US" sz="1600" dirty="0">
              <a:solidFill>
                <a:srgbClr val="000000"/>
              </a:solidFill>
              <a:ea typeface="ＭＳ Ｐゴシック" charset="0"/>
              <a:cs typeface="Arial"/>
            </a:endParaRPr>
          </a:p>
        </p:txBody>
      </p:sp>
      <p:pic>
        <p:nvPicPr>
          <p:cNvPr id="3" name="Picture 2" descr="The image shows an electrostatic discharge (ESD) spark between a metal object and a circuit board." title="ESD">
            <a:extLst>
              <a:ext uri="{FF2B5EF4-FFF2-40B4-BE49-F238E27FC236}">
                <a16:creationId xmlns:a16="http://schemas.microsoft.com/office/drawing/2014/main" id="{0F4EF414-72DD-4747-BD60-6229A81556EF}"/>
              </a:ext>
            </a:extLst>
          </p:cNvPr>
          <p:cNvPicPr>
            <a:picLocks noChangeAspect="1"/>
          </p:cNvPicPr>
          <p:nvPr/>
        </p:nvPicPr>
        <p:blipFill>
          <a:blip r:embed="rId5"/>
          <a:stretch>
            <a:fillRect/>
          </a:stretch>
        </p:blipFill>
        <p:spPr>
          <a:xfrm>
            <a:off x="7863668" y="2727470"/>
            <a:ext cx="4158496" cy="2998270"/>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altLang="en-US" dirty="0">
                <a:solidFill>
                  <a:srgbClr val="FFFEFF"/>
                </a:solidFill>
              </a:rPr>
              <a:t>Connectors</a:t>
            </a:r>
          </a:p>
        </p:txBody>
      </p:sp>
      <p:pic>
        <p:nvPicPr>
          <p:cNvPr id="4" name="Picture 3" descr="These connectors are used to power various internal components such as motherboards and disk drives. Connectors are keyed which is a type of design that can only be inserted in one direction" title="Connectors">
            <a:extLst>
              <a:ext uri="{FF2B5EF4-FFF2-40B4-BE49-F238E27FC236}">
                <a16:creationId xmlns:a16="http://schemas.microsoft.com/office/drawing/2014/main" id="{D2247FC1-C9FC-4536-A7D4-8EC449BF6CEE}"/>
              </a:ext>
            </a:extLst>
          </p:cNvPr>
          <p:cNvPicPr>
            <a:picLocks noChangeAspect="1"/>
          </p:cNvPicPr>
          <p:nvPr/>
        </p:nvPicPr>
        <p:blipFill>
          <a:blip r:embed="rId4"/>
          <a:stretch>
            <a:fillRect/>
          </a:stretch>
        </p:blipFill>
        <p:spPr>
          <a:xfrm>
            <a:off x="402132" y="1037966"/>
            <a:ext cx="2927483" cy="2391033"/>
          </a:xfrm>
          <a:prstGeom prst="rect">
            <a:avLst/>
          </a:prstGeom>
        </p:spPr>
      </p:pic>
      <p:sp>
        <p:nvSpPr>
          <p:cNvPr id="55299" name="Rectangle 3"/>
          <p:cNvSpPr>
            <a:spLocks noChangeArrowheads="1"/>
          </p:cNvSpPr>
          <p:nvPr/>
        </p:nvSpPr>
        <p:spPr>
          <a:xfrm>
            <a:off x="3351162" y="1081584"/>
            <a:ext cx="4690985" cy="5386722"/>
          </a:xfrm>
          <a:prstGeom prst="rect">
            <a:avLst/>
          </a:prstGeom>
        </p:spPr>
        <p:txBody>
          <a:bodyPr>
            <a:normAutofit/>
          </a:bodyPr>
          <a:lstStyle/>
          <a:p>
            <a:pPr defTabSz="749808">
              <a:lnSpc>
                <a:spcPct val="90000"/>
              </a:lnSpc>
              <a:spcAft>
                <a:spcPts val="600"/>
              </a:spcAft>
            </a:pPr>
            <a:r>
              <a:rPr lang="en-US" altLang="en-US" kern="1200" dirty="0">
                <a:solidFill>
                  <a:schemeClr val="tx1"/>
                </a:solidFill>
                <a:latin typeface="+mn-lt"/>
                <a:ea typeface="+mn-ea"/>
                <a:cs typeface="+mn-cs"/>
              </a:rPr>
              <a:t>A power supply includes several different connectors. They are used to power various internal components such as the motherboard and disk drives.</a:t>
            </a:r>
          </a:p>
          <a:p>
            <a:pPr defTabSz="749808">
              <a:lnSpc>
                <a:spcPct val="90000"/>
              </a:lnSpc>
              <a:spcAft>
                <a:spcPts val="600"/>
              </a:spcAft>
            </a:pPr>
            <a:r>
              <a:rPr lang="en-US" altLang="en-US" kern="1200" dirty="0">
                <a:solidFill>
                  <a:schemeClr val="tx1"/>
                </a:solidFill>
                <a:latin typeface="+mn-lt"/>
                <a:ea typeface="+mn-ea"/>
                <a:cs typeface="+mn-cs"/>
              </a:rPr>
              <a:t>Some examples are:</a:t>
            </a:r>
          </a:p>
          <a:p>
            <a:pPr marL="717804" lvl="1" indent="-342900" defTabSz="749808">
              <a:lnSpc>
                <a:spcPct val="90000"/>
              </a:lnSpc>
              <a:spcAft>
                <a:spcPts val="600"/>
              </a:spcAft>
              <a:buFont typeface="Arial" panose="020B0604020202020204" pitchFamily="34" charset="0"/>
              <a:buChar char="•"/>
            </a:pPr>
            <a:r>
              <a:rPr lang="en-US" altLang="en-US" kern="1200" dirty="0">
                <a:solidFill>
                  <a:schemeClr val="tx1"/>
                </a:solidFill>
                <a:latin typeface="+mn-lt"/>
                <a:ea typeface="+mn-ea"/>
                <a:cs typeface="+mn-cs"/>
              </a:rPr>
              <a:t>20-pin or 24-pin slotted connector</a:t>
            </a:r>
          </a:p>
          <a:p>
            <a:pPr marL="717804" lvl="1" indent="-342900" defTabSz="749808">
              <a:lnSpc>
                <a:spcPct val="90000"/>
              </a:lnSpc>
              <a:spcAft>
                <a:spcPts val="600"/>
              </a:spcAft>
              <a:buFont typeface="Arial" panose="020B0604020202020204" pitchFamily="34" charset="0"/>
              <a:buChar char="•"/>
            </a:pPr>
            <a:r>
              <a:rPr lang="en-US" altLang="en-US" kern="1200" dirty="0">
                <a:solidFill>
                  <a:schemeClr val="tx1"/>
                </a:solidFill>
                <a:latin typeface="+mn-lt"/>
                <a:ea typeface="+mn-ea"/>
                <a:cs typeface="+mn-cs"/>
              </a:rPr>
              <a:t>SATA keyed connector</a:t>
            </a:r>
          </a:p>
          <a:p>
            <a:pPr marL="717804" lvl="1" indent="-342900" defTabSz="749808">
              <a:lnSpc>
                <a:spcPct val="90000"/>
              </a:lnSpc>
              <a:spcAft>
                <a:spcPts val="600"/>
              </a:spcAft>
              <a:buFont typeface="Arial" panose="020B0604020202020204" pitchFamily="34" charset="0"/>
              <a:buChar char="•"/>
            </a:pPr>
            <a:r>
              <a:rPr lang="en-US" altLang="en-US" kern="1200" dirty="0">
                <a:solidFill>
                  <a:schemeClr val="tx1"/>
                </a:solidFill>
                <a:latin typeface="+mn-lt"/>
                <a:ea typeface="+mn-ea"/>
                <a:cs typeface="+mn-cs"/>
              </a:rPr>
              <a:t>Molex keyed connector</a:t>
            </a:r>
          </a:p>
          <a:p>
            <a:pPr marL="717804" lvl="1" indent="-342900" defTabSz="749808">
              <a:lnSpc>
                <a:spcPct val="90000"/>
              </a:lnSpc>
              <a:spcAft>
                <a:spcPts val="600"/>
              </a:spcAft>
              <a:buFont typeface="Arial" panose="020B0604020202020204" pitchFamily="34" charset="0"/>
              <a:buChar char="•"/>
            </a:pPr>
            <a:r>
              <a:rPr lang="en-US" altLang="en-US" kern="1200" dirty="0">
                <a:solidFill>
                  <a:schemeClr val="tx1"/>
                </a:solidFill>
                <a:latin typeface="+mn-lt"/>
                <a:ea typeface="+mn-ea"/>
                <a:cs typeface="+mn-cs"/>
              </a:rPr>
              <a:t>Berg keyed connector</a:t>
            </a:r>
          </a:p>
          <a:p>
            <a:pPr marL="717804" lvl="1" indent="-342900" defTabSz="749808">
              <a:lnSpc>
                <a:spcPct val="90000"/>
              </a:lnSpc>
              <a:spcAft>
                <a:spcPts val="600"/>
              </a:spcAft>
              <a:buFont typeface="Arial" panose="020B0604020202020204" pitchFamily="34" charset="0"/>
              <a:buChar char="•"/>
            </a:pPr>
            <a:r>
              <a:rPr lang="en-US" altLang="en-US" kern="1200" dirty="0">
                <a:solidFill>
                  <a:schemeClr val="tx1"/>
                </a:solidFill>
                <a:latin typeface="+mn-lt"/>
                <a:ea typeface="+mn-ea"/>
                <a:cs typeface="+mn-cs"/>
              </a:rPr>
              <a:t>4-pin to 8-pin auxiliary power connector</a:t>
            </a:r>
          </a:p>
          <a:p>
            <a:pPr marL="717804" lvl="1" indent="-342900" defTabSz="749808">
              <a:lnSpc>
                <a:spcPct val="90000"/>
              </a:lnSpc>
              <a:spcAft>
                <a:spcPts val="600"/>
              </a:spcAft>
              <a:buFont typeface="Arial" panose="020B0604020202020204" pitchFamily="34" charset="0"/>
              <a:buChar char="•"/>
            </a:pPr>
            <a:r>
              <a:rPr lang="en-US" altLang="en-US" kern="1200" dirty="0">
                <a:solidFill>
                  <a:schemeClr val="tx1"/>
                </a:solidFill>
                <a:latin typeface="+mn-lt"/>
                <a:ea typeface="+mn-ea"/>
                <a:cs typeface="+mn-cs"/>
              </a:rPr>
              <a:t>6/8-pin PCIe power connector</a:t>
            </a:r>
          </a:p>
          <a:p>
            <a:pPr marL="0" indent="0">
              <a:lnSpc>
                <a:spcPct val="90000"/>
              </a:lnSpc>
              <a:spcAft>
                <a:spcPts val="600"/>
              </a:spcAft>
              <a:buNone/>
            </a:pPr>
            <a:endParaRPr lang="en-CA" altLang="en-US" sz="1650" b="1" dirty="0"/>
          </a:p>
        </p:txBody>
      </p:sp>
      <p:sp>
        <p:nvSpPr>
          <p:cNvPr id="2" name="TextBox 1">
            <a:extLst>
              <a:ext uri="{FF2B5EF4-FFF2-40B4-BE49-F238E27FC236}">
                <a16:creationId xmlns:a16="http://schemas.microsoft.com/office/drawing/2014/main" id="{C272A679-626C-E943-F0C3-B4DA56E5D746}"/>
              </a:ext>
            </a:extLst>
          </p:cNvPr>
          <p:cNvSpPr txBox="1"/>
          <p:nvPr/>
        </p:nvSpPr>
        <p:spPr>
          <a:xfrm>
            <a:off x="1093650" y="4703205"/>
            <a:ext cx="6745308" cy="1211998"/>
          </a:xfrm>
          <a:prstGeom prst="rect">
            <a:avLst/>
          </a:prstGeom>
          <a:noFill/>
        </p:spPr>
        <p:txBody>
          <a:bodyPr wrap="none" rtlCol="0">
            <a:spAutoFit/>
          </a:bodyPr>
          <a:lstStyle/>
          <a:p>
            <a:pPr defTabSz="749808">
              <a:spcAft>
                <a:spcPts val="600"/>
              </a:spcAft>
            </a:pPr>
            <a:r>
              <a:rPr lang="en-GB" sz="2400" kern="1200" dirty="0">
                <a:solidFill>
                  <a:schemeClr val="tx1"/>
                </a:solidFill>
                <a:latin typeface="+mn-lt"/>
                <a:ea typeface="+mn-ea"/>
                <a:cs typeface="+mn-cs"/>
              </a:rPr>
              <a:t>Task: </a:t>
            </a:r>
            <a:r>
              <a:rPr lang="en-GB" sz="2400" kern="100" dirty="0">
                <a:solidFill>
                  <a:schemeClr val="tx1"/>
                </a:solidFill>
                <a:latin typeface="Calibri" panose="020F0502020204030204" pitchFamily="34" charset="0"/>
                <a:ea typeface="+mn-ea"/>
                <a:cs typeface="Times New Roman" panose="02020603050405020304" pitchFamily="18" charset="0"/>
              </a:rPr>
              <a:t>Connectors</a:t>
            </a:r>
          </a:p>
          <a:p>
            <a:pPr defTabSz="749808">
              <a:spcAft>
                <a:spcPts val="600"/>
              </a:spcAft>
            </a:pPr>
            <a:r>
              <a:rPr lang="en-GB" sz="2400" kern="100" dirty="0">
                <a:latin typeface="Calibri" panose="020F0502020204030204" pitchFamily="34" charset="0"/>
                <a:cs typeface="Times New Roman" panose="02020603050405020304" pitchFamily="18" charset="0"/>
              </a:rPr>
              <a:t>Download and complete the worksheet: Connectors</a:t>
            </a:r>
            <a:r>
              <a:rPr lang="en-GB" sz="2400" kern="100" dirty="0">
                <a:solidFill>
                  <a:schemeClr val="tx1"/>
                </a:solidFill>
                <a:latin typeface="Calibri" panose="020F0502020204030204" pitchFamily="34" charset="0"/>
                <a:ea typeface="+mn-ea"/>
                <a:cs typeface="Times New Roman" panose="02020603050405020304" pitchFamily="18" charset="0"/>
              </a:rPr>
              <a:t> </a:t>
            </a:r>
          </a:p>
          <a:p>
            <a:pPr defTabSz="749808">
              <a:spcAft>
                <a:spcPts val="600"/>
              </a:spcAft>
            </a:pPr>
            <a:r>
              <a:rPr lang="en-GB" sz="1476" kern="1200" dirty="0">
                <a:solidFill>
                  <a:schemeClr val="tx1"/>
                </a:solidFill>
                <a:latin typeface="+mn-lt"/>
                <a:ea typeface="+mn-ea"/>
                <a:cs typeface="+mn-cs"/>
              </a:rPr>
              <a:t> </a:t>
            </a:r>
            <a:endParaRPr lang="en-GB" dirty="0"/>
          </a:p>
        </p:txBody>
      </p:sp>
    </p:spTree>
    <p:custDataLst>
      <p:tags r:id="rId1"/>
    </p:custDataLst>
    <p:extLst>
      <p:ext uri="{BB962C8B-B14F-4D97-AF65-F5344CB8AC3E}">
        <p14:creationId xmlns:p14="http://schemas.microsoft.com/office/powerpoint/2010/main" val="2900830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4590" y="603966"/>
            <a:ext cx="11029616" cy="568184"/>
          </a:xfrm>
        </p:spPr>
        <p:txBody>
          <a:bodyPr>
            <a:normAutofit/>
          </a:bodyPr>
          <a:lstStyle/>
          <a:p>
            <a:r>
              <a:rPr lang="en-US" altLang="en-US" dirty="0"/>
              <a:t>Motherboard Components</a:t>
            </a:r>
          </a:p>
        </p:txBody>
      </p:sp>
      <p:sp>
        <p:nvSpPr>
          <p:cNvPr id="55299" name="Rectangle 3"/>
          <p:cNvSpPr>
            <a:spLocks noChangeArrowheads="1"/>
          </p:cNvSpPr>
          <p:nvPr/>
        </p:nvSpPr>
        <p:spPr>
          <a:xfrm>
            <a:off x="464590" y="1402615"/>
            <a:ext cx="3908887" cy="4417502"/>
          </a:xfrm>
          <a:prstGeom prst="rect">
            <a:avLst/>
          </a:prstGeom>
        </p:spPr>
        <p:txBody>
          <a:bodyPr>
            <a:normAutofit/>
          </a:bodyPr>
          <a:lstStyle/>
          <a:p>
            <a:pPr defTabSz="822960">
              <a:lnSpc>
                <a:spcPct val="90000"/>
              </a:lnSpc>
              <a:spcAft>
                <a:spcPts val="600"/>
              </a:spcAft>
            </a:pPr>
            <a:r>
              <a:rPr lang="en-US" altLang="en-US" sz="2000" kern="1200" dirty="0">
                <a:solidFill>
                  <a:schemeClr val="tx1"/>
                </a:solidFill>
                <a:latin typeface="+mn-lt"/>
                <a:ea typeface="+mn-ea"/>
                <a:cs typeface="+mn-cs"/>
              </a:rPr>
              <a:t>Major components on a motherboard include: </a:t>
            </a:r>
          </a:p>
          <a:p>
            <a:pPr marL="411480" lvl="1" defTabSz="822960">
              <a:lnSpc>
                <a:spcPct val="90000"/>
              </a:lnSpc>
              <a:spcAft>
                <a:spcPts val="600"/>
              </a:spcAft>
            </a:pPr>
            <a:r>
              <a:rPr lang="en-US" altLang="en-US" sz="2000" kern="1200" dirty="0">
                <a:solidFill>
                  <a:schemeClr val="tx1"/>
                </a:solidFill>
                <a:latin typeface="+mn-lt"/>
                <a:ea typeface="+mn-ea"/>
                <a:cs typeface="+mn-cs"/>
              </a:rPr>
              <a:t>Central Processing Unit (CPU)</a:t>
            </a:r>
          </a:p>
          <a:p>
            <a:pPr marL="411480" lvl="1" defTabSz="822960">
              <a:lnSpc>
                <a:spcPct val="90000"/>
              </a:lnSpc>
              <a:spcAft>
                <a:spcPts val="600"/>
              </a:spcAft>
            </a:pPr>
            <a:r>
              <a:rPr lang="en-US" altLang="en-US" sz="2000" kern="1200" dirty="0">
                <a:solidFill>
                  <a:schemeClr val="tx1"/>
                </a:solidFill>
                <a:latin typeface="+mn-lt"/>
                <a:ea typeface="+mn-ea"/>
                <a:cs typeface="+mn-cs"/>
              </a:rPr>
              <a:t>Random Access Memory (RAM) </a:t>
            </a:r>
          </a:p>
          <a:p>
            <a:pPr marL="411480" lvl="1" defTabSz="822960">
              <a:lnSpc>
                <a:spcPct val="90000"/>
              </a:lnSpc>
              <a:spcAft>
                <a:spcPts val="600"/>
              </a:spcAft>
            </a:pPr>
            <a:r>
              <a:rPr lang="en-US" altLang="en-US" sz="2000" kern="1200" dirty="0">
                <a:solidFill>
                  <a:schemeClr val="tx1"/>
                </a:solidFill>
                <a:latin typeface="+mn-lt"/>
                <a:ea typeface="+mn-ea"/>
                <a:cs typeface="+mn-cs"/>
              </a:rPr>
              <a:t>Expansion slots</a:t>
            </a:r>
          </a:p>
          <a:p>
            <a:pPr marL="411480" lvl="1" defTabSz="822960">
              <a:lnSpc>
                <a:spcPct val="90000"/>
              </a:lnSpc>
              <a:spcAft>
                <a:spcPts val="600"/>
              </a:spcAft>
            </a:pPr>
            <a:r>
              <a:rPr lang="en-US" altLang="en-US" sz="2000" kern="1200" dirty="0">
                <a:solidFill>
                  <a:schemeClr val="tx1"/>
                </a:solidFill>
                <a:latin typeface="+mn-lt"/>
                <a:ea typeface="+mn-ea"/>
                <a:cs typeface="+mn-cs"/>
              </a:rPr>
              <a:t>Chipset</a:t>
            </a:r>
          </a:p>
          <a:p>
            <a:pPr marL="411480" lvl="1" defTabSz="822960">
              <a:lnSpc>
                <a:spcPct val="90000"/>
              </a:lnSpc>
              <a:spcAft>
                <a:spcPts val="600"/>
              </a:spcAft>
            </a:pPr>
            <a:r>
              <a:rPr lang="en-US" altLang="en-US" sz="2000" kern="1200" dirty="0">
                <a:solidFill>
                  <a:schemeClr val="tx1"/>
                </a:solidFill>
                <a:latin typeface="+mn-lt"/>
                <a:ea typeface="+mn-ea"/>
                <a:cs typeface="+mn-cs"/>
              </a:rPr>
              <a:t>Basic input/output system (BIOS) chip and Unified Extensible Firmware Interface (UEFI) chip</a:t>
            </a:r>
          </a:p>
          <a:p>
            <a:pPr marL="411480" lvl="1" defTabSz="822960">
              <a:lnSpc>
                <a:spcPct val="90000"/>
              </a:lnSpc>
              <a:spcAft>
                <a:spcPts val="600"/>
              </a:spcAft>
            </a:pPr>
            <a:r>
              <a:rPr lang="en-US" altLang="en-US" sz="2000" kern="1200" dirty="0">
                <a:solidFill>
                  <a:schemeClr val="tx1"/>
                </a:solidFill>
                <a:latin typeface="+mn-lt"/>
                <a:ea typeface="+mn-ea"/>
                <a:cs typeface="+mn-cs"/>
              </a:rPr>
              <a:t>SATA connectors</a:t>
            </a:r>
          </a:p>
          <a:p>
            <a:pPr marL="411480" lvl="1" defTabSz="822960">
              <a:lnSpc>
                <a:spcPct val="90000"/>
              </a:lnSpc>
              <a:spcAft>
                <a:spcPts val="600"/>
              </a:spcAft>
            </a:pPr>
            <a:r>
              <a:rPr lang="en-US" altLang="en-US" sz="2000" kern="1200" dirty="0">
                <a:solidFill>
                  <a:schemeClr val="tx1"/>
                </a:solidFill>
                <a:latin typeface="+mn-lt"/>
                <a:ea typeface="+mn-ea"/>
                <a:cs typeface="+mn-cs"/>
              </a:rPr>
              <a:t>Internal USB connector</a:t>
            </a:r>
          </a:p>
          <a:p>
            <a:pPr marL="411480" lvl="1" defTabSz="822960">
              <a:lnSpc>
                <a:spcPct val="90000"/>
              </a:lnSpc>
              <a:spcAft>
                <a:spcPts val="600"/>
              </a:spcAft>
            </a:pPr>
            <a:endParaRPr lang="en-US" altLang="en-US" sz="1700" kern="1200" dirty="0">
              <a:solidFill>
                <a:schemeClr val="tx1"/>
              </a:solidFill>
              <a:latin typeface="+mn-lt"/>
              <a:ea typeface="+mn-ea"/>
              <a:cs typeface="+mn-cs"/>
            </a:endParaRPr>
          </a:p>
          <a:p>
            <a:pPr marL="0" indent="0">
              <a:lnSpc>
                <a:spcPct val="90000"/>
              </a:lnSpc>
              <a:spcAft>
                <a:spcPts val="600"/>
              </a:spcAft>
              <a:buNone/>
            </a:pPr>
            <a:endParaRPr lang="en-CA" altLang="en-US" sz="1700" b="1" dirty="0"/>
          </a:p>
        </p:txBody>
      </p:sp>
      <p:pic>
        <p:nvPicPr>
          <p:cNvPr id="6" name="Picture 5" descr="The image shows a motherboard and outlines the various connections where computer components can be added. At the upper left are four RAM slots. To their left is an internal USB connector followed by the chipset and then the BIOS/UEFI chip. At the bottom right are five expansion slots of various types. To their left is the CPU socket. " title="Motherboard Components">
            <a:extLst>
              <a:ext uri="{FF2B5EF4-FFF2-40B4-BE49-F238E27FC236}">
                <a16:creationId xmlns:a16="http://schemas.microsoft.com/office/drawing/2014/main" id="{B57DE4A3-B0D8-4F8D-A9D3-D7A8CC6007B8}"/>
              </a:ext>
            </a:extLst>
          </p:cNvPr>
          <p:cNvPicPr>
            <a:picLocks noChangeAspect="1"/>
          </p:cNvPicPr>
          <p:nvPr/>
        </p:nvPicPr>
        <p:blipFill>
          <a:blip r:embed="rId4"/>
          <a:stretch>
            <a:fillRect/>
          </a:stretch>
        </p:blipFill>
        <p:spPr>
          <a:xfrm>
            <a:off x="5656912" y="1525354"/>
            <a:ext cx="5625916" cy="3887403"/>
          </a:xfrm>
          <a:prstGeom prst="rect">
            <a:avLst/>
          </a:prstGeom>
        </p:spPr>
      </p:pic>
      <p:sp>
        <p:nvSpPr>
          <p:cNvPr id="2" name="TextBox 1">
            <a:extLst>
              <a:ext uri="{FF2B5EF4-FFF2-40B4-BE49-F238E27FC236}">
                <a16:creationId xmlns:a16="http://schemas.microsoft.com/office/drawing/2014/main" id="{B1CE8650-04C9-45F8-A968-8E993BB33ADC}"/>
              </a:ext>
            </a:extLst>
          </p:cNvPr>
          <p:cNvSpPr txBox="1"/>
          <p:nvPr/>
        </p:nvSpPr>
        <p:spPr>
          <a:xfrm>
            <a:off x="2172368" y="5820117"/>
            <a:ext cx="3484544" cy="341632"/>
          </a:xfrm>
          <a:prstGeom prst="rect">
            <a:avLst/>
          </a:prstGeom>
          <a:noFill/>
        </p:spPr>
        <p:txBody>
          <a:bodyPr wrap="none" rtlCol="0">
            <a:spAutoFit/>
          </a:bodyPr>
          <a:lstStyle/>
          <a:p>
            <a:pPr defTabSz="822960">
              <a:spcAft>
                <a:spcPts val="600"/>
              </a:spcAft>
            </a:pPr>
            <a:r>
              <a:rPr lang="en-GB" sz="1620" kern="1200">
                <a:solidFill>
                  <a:schemeClr val="tx1"/>
                </a:solidFill>
                <a:latin typeface="+mn-lt"/>
                <a:ea typeface="+mn-ea"/>
                <a:cs typeface="+mn-cs"/>
              </a:rPr>
              <a:t>Worksheet: Motherboard components</a:t>
            </a:r>
            <a:endParaRPr lang="en-GB"/>
          </a:p>
        </p:txBody>
      </p:sp>
    </p:spTree>
    <p:custDataLst>
      <p:tags r:id="rId1"/>
    </p:custDataLst>
    <p:extLst>
      <p:ext uri="{BB962C8B-B14F-4D97-AF65-F5344CB8AC3E}">
        <p14:creationId xmlns:p14="http://schemas.microsoft.com/office/powerpoint/2010/main" val="2994707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2D79-D9A3-3335-E3D9-5B4BBF7764D0}"/>
              </a:ext>
            </a:extLst>
          </p:cNvPr>
          <p:cNvSpPr>
            <a:spLocks noGrp="1"/>
          </p:cNvSpPr>
          <p:nvPr>
            <p:ph type="title"/>
          </p:nvPr>
        </p:nvSpPr>
        <p:spPr>
          <a:xfrm>
            <a:off x="581192" y="702156"/>
            <a:ext cx="11029616" cy="457173"/>
          </a:xfrm>
        </p:spPr>
        <p:txBody>
          <a:bodyPr>
            <a:normAutofit fontScale="90000"/>
          </a:bodyPr>
          <a:lstStyle/>
          <a:p>
            <a:r>
              <a:rPr lang="en-GB" dirty="0"/>
              <a:t>Motherboard</a:t>
            </a:r>
          </a:p>
        </p:txBody>
      </p:sp>
      <p:pic>
        <p:nvPicPr>
          <p:cNvPr id="4" name="Content Placeholder 3">
            <a:extLst>
              <a:ext uri="{FF2B5EF4-FFF2-40B4-BE49-F238E27FC236}">
                <a16:creationId xmlns:a16="http://schemas.microsoft.com/office/drawing/2014/main" id="{3FE37A4A-BB51-E5A1-87D6-A95EF6EDDDE8}"/>
              </a:ext>
            </a:extLst>
          </p:cNvPr>
          <p:cNvPicPr>
            <a:picLocks noGrp="1" noChangeAspect="1"/>
          </p:cNvPicPr>
          <p:nvPr>
            <p:ph idx="1"/>
          </p:nvPr>
        </p:nvPicPr>
        <p:blipFill>
          <a:blip r:embed="rId2"/>
          <a:stretch>
            <a:fillRect/>
          </a:stretch>
        </p:blipFill>
        <p:spPr>
          <a:xfrm>
            <a:off x="2444820" y="578076"/>
            <a:ext cx="7302360" cy="6084301"/>
          </a:xfrm>
          <a:prstGeom prst="rect">
            <a:avLst/>
          </a:prstGeom>
        </p:spPr>
      </p:pic>
    </p:spTree>
    <p:extLst>
      <p:ext uri="{BB962C8B-B14F-4D97-AF65-F5344CB8AC3E}">
        <p14:creationId xmlns:p14="http://schemas.microsoft.com/office/powerpoint/2010/main" val="3751988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75749" y="618486"/>
            <a:ext cx="3409783" cy="905516"/>
          </a:xfrm>
        </p:spPr>
        <p:txBody>
          <a:bodyPr>
            <a:normAutofit fontScale="90000"/>
          </a:bodyPr>
          <a:lstStyle/>
          <a:p>
            <a:r>
              <a:rPr lang="en-US" altLang="en-US" dirty="0">
                <a:solidFill>
                  <a:schemeClr val="tx1"/>
                </a:solidFill>
              </a:rPr>
              <a:t>Motherboard Chipset</a:t>
            </a:r>
          </a:p>
        </p:txBody>
      </p:sp>
      <p:sp>
        <p:nvSpPr>
          <p:cNvPr id="55299" name="Rectangle 3"/>
          <p:cNvSpPr>
            <a:spLocks noGrp="1" noChangeArrowheads="1"/>
          </p:cNvSpPr>
          <p:nvPr>
            <p:ph type="body" idx="1"/>
          </p:nvPr>
        </p:nvSpPr>
        <p:spPr>
          <a:xfrm>
            <a:off x="601255" y="2177142"/>
            <a:ext cx="3409782" cy="3823607"/>
          </a:xfrm>
        </p:spPr>
        <p:txBody>
          <a:bodyPr>
            <a:normAutofit/>
          </a:bodyPr>
          <a:lstStyle/>
          <a:p>
            <a:pPr>
              <a:lnSpc>
                <a:spcPct val="90000"/>
              </a:lnSpc>
            </a:pPr>
            <a:r>
              <a:rPr lang="en-US" altLang="en-US" b="1" dirty="0">
                <a:solidFill>
                  <a:schemeClr val="tx1"/>
                </a:solidFill>
              </a:rPr>
              <a:t>Chipset</a:t>
            </a:r>
            <a:r>
              <a:rPr lang="en-US" altLang="en-US" dirty="0">
                <a:solidFill>
                  <a:schemeClr val="tx1"/>
                </a:solidFill>
              </a:rPr>
              <a:t> consists of the integrated circuits on the motherboard that control how system hardware interacts with the CPU and motherboard. </a:t>
            </a:r>
          </a:p>
          <a:p>
            <a:pPr>
              <a:lnSpc>
                <a:spcPct val="90000"/>
              </a:lnSpc>
            </a:pPr>
            <a:r>
              <a:rPr lang="en-US" altLang="en-US" dirty="0">
                <a:solidFill>
                  <a:schemeClr val="tx1"/>
                </a:solidFill>
              </a:rPr>
              <a:t>Most chipsets consist of the following two types:</a:t>
            </a:r>
          </a:p>
          <a:p>
            <a:pPr lvl="1">
              <a:lnSpc>
                <a:spcPct val="90000"/>
              </a:lnSpc>
            </a:pPr>
            <a:r>
              <a:rPr lang="en-US" altLang="en-US" b="1" dirty="0">
                <a:solidFill>
                  <a:schemeClr val="tx1"/>
                </a:solidFill>
              </a:rPr>
              <a:t>Northbridge</a:t>
            </a:r>
            <a:r>
              <a:rPr lang="en-US" altLang="en-US" dirty="0">
                <a:solidFill>
                  <a:schemeClr val="tx1"/>
                </a:solidFill>
              </a:rPr>
              <a:t> – Controls high speed access to the RAM and video card.</a:t>
            </a:r>
          </a:p>
          <a:p>
            <a:pPr lvl="1">
              <a:lnSpc>
                <a:spcPct val="90000"/>
              </a:lnSpc>
            </a:pPr>
            <a:r>
              <a:rPr lang="en-US" altLang="en-US" b="1" dirty="0">
                <a:solidFill>
                  <a:schemeClr val="tx1"/>
                </a:solidFill>
              </a:rPr>
              <a:t>Southbridge</a:t>
            </a:r>
            <a:r>
              <a:rPr lang="en-US" altLang="en-US" dirty="0">
                <a:solidFill>
                  <a:schemeClr val="tx1"/>
                </a:solidFill>
              </a:rPr>
              <a:t> – Allows the CPU to communicate with slower speed devices including hard drives, Universal Serial Bus (USB) ports, and expansion slots.</a:t>
            </a:r>
          </a:p>
          <a:p>
            <a:pPr lvl="1">
              <a:lnSpc>
                <a:spcPct val="90000"/>
              </a:lnSpc>
            </a:pPr>
            <a:endParaRPr lang="en-US" altLang="en-US" dirty="0">
              <a:solidFill>
                <a:schemeClr val="tx1"/>
              </a:solidFill>
            </a:endParaRPr>
          </a:p>
          <a:p>
            <a:pPr marL="0" indent="0">
              <a:lnSpc>
                <a:spcPct val="90000"/>
              </a:lnSpc>
              <a:buNone/>
            </a:pPr>
            <a:endParaRPr lang="en-CA" altLang="en-US" b="1" dirty="0">
              <a:solidFill>
                <a:srgbClr val="FFFFFF"/>
              </a:solidFill>
            </a:endParaRPr>
          </a:p>
        </p:txBody>
      </p:sp>
      <p:pic>
        <p:nvPicPr>
          <p:cNvPr id="6" name="Picture 5" descr="This image displays the topology for the motherboard chipset. The two types of chipsets (Northbridge and Southbridge) are connected to each other. Northbridge: Connected at the top is the PCI express graphics adapter slot. On the left side of the Northbridge the CPU is connected. At the bottom portion of the Northbridge are four sticks of RAM. Southbridge: Connected at the top are the hard drives. Connected at the right are PCI adapter slots. There are two 32-bit PCI slots and two 64-bit PCI slots. Connected to the bottom of the Southbridge is the BIOS UEFI which is connected horizontally to the keyboard mouse USB." title="Motherboard chipset">
            <a:extLst>
              <a:ext uri="{FF2B5EF4-FFF2-40B4-BE49-F238E27FC236}">
                <a16:creationId xmlns:a16="http://schemas.microsoft.com/office/drawing/2014/main" id="{08014243-7F8C-49D7-A7E5-209A10E315EF}"/>
              </a:ext>
            </a:extLst>
          </p:cNvPr>
          <p:cNvPicPr>
            <a:picLocks noChangeAspect="1"/>
          </p:cNvPicPr>
          <p:nvPr/>
        </p:nvPicPr>
        <p:blipFill>
          <a:blip r:embed="rId4"/>
          <a:stretch>
            <a:fillRect/>
          </a:stretch>
        </p:blipFill>
        <p:spPr>
          <a:xfrm>
            <a:off x="4592231" y="1302527"/>
            <a:ext cx="6831503" cy="4235532"/>
          </a:xfrm>
          <a:prstGeom prst="rect">
            <a:avLst/>
          </a:prstGeom>
        </p:spPr>
      </p:pic>
      <p:sp>
        <p:nvSpPr>
          <p:cNvPr id="2" name="TextBox 1">
            <a:extLst>
              <a:ext uri="{FF2B5EF4-FFF2-40B4-BE49-F238E27FC236}">
                <a16:creationId xmlns:a16="http://schemas.microsoft.com/office/drawing/2014/main" id="{A556F7FA-5D8F-A291-DF77-77D7C28B3DD8}"/>
              </a:ext>
            </a:extLst>
          </p:cNvPr>
          <p:cNvSpPr txBox="1"/>
          <p:nvPr/>
        </p:nvSpPr>
        <p:spPr>
          <a:xfrm>
            <a:off x="4592231" y="5631417"/>
            <a:ext cx="3317703" cy="646331"/>
          </a:xfrm>
          <a:prstGeom prst="rect">
            <a:avLst/>
          </a:prstGeom>
          <a:noFill/>
        </p:spPr>
        <p:txBody>
          <a:bodyPr wrap="none" rtlCol="0">
            <a:spAutoFit/>
          </a:bodyPr>
          <a:lstStyle/>
          <a:p>
            <a:r>
              <a:rPr lang="en-GB" dirty="0">
                <a:solidFill>
                  <a:schemeClr val="bg1"/>
                </a:solidFill>
              </a:rPr>
              <a:t>What do the following stand for: </a:t>
            </a:r>
          </a:p>
          <a:p>
            <a:r>
              <a:rPr lang="en-GB" dirty="0">
                <a:solidFill>
                  <a:schemeClr val="bg1"/>
                </a:solidFill>
              </a:rPr>
              <a:t>RAM, BIOS, UEFI, CPU, PCI, USB</a:t>
            </a:r>
          </a:p>
        </p:txBody>
      </p:sp>
    </p:spTree>
    <p:custDataLst>
      <p:tags r:id="rId1"/>
    </p:custDataLst>
    <p:extLst>
      <p:ext uri="{BB962C8B-B14F-4D97-AF65-F5344CB8AC3E}">
        <p14:creationId xmlns:p14="http://schemas.microsoft.com/office/powerpoint/2010/main" val="3497791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B6C7-1803-4C5B-93E7-8488A5F03763}"/>
              </a:ext>
            </a:extLst>
          </p:cNvPr>
          <p:cNvSpPr>
            <a:spLocks noGrp="1"/>
          </p:cNvSpPr>
          <p:nvPr>
            <p:ph type="title"/>
          </p:nvPr>
        </p:nvSpPr>
        <p:spPr>
          <a:xfrm>
            <a:off x="470728" y="646924"/>
            <a:ext cx="11029616" cy="611143"/>
          </a:xfrm>
        </p:spPr>
        <p:txBody>
          <a:bodyPr/>
          <a:lstStyle/>
          <a:p>
            <a:r>
              <a:rPr lang="en-GB" dirty="0"/>
              <a:t>Task: Motherboard</a:t>
            </a:r>
          </a:p>
        </p:txBody>
      </p:sp>
      <p:pic>
        <p:nvPicPr>
          <p:cNvPr id="4" name="Content Placeholder 3">
            <a:extLst>
              <a:ext uri="{FF2B5EF4-FFF2-40B4-BE49-F238E27FC236}">
                <a16:creationId xmlns:a16="http://schemas.microsoft.com/office/drawing/2014/main" id="{F9F7D575-AE40-4256-7B94-679C4F5207E8}"/>
              </a:ext>
            </a:extLst>
          </p:cNvPr>
          <p:cNvPicPr>
            <a:picLocks noGrp="1" noChangeAspect="1"/>
          </p:cNvPicPr>
          <p:nvPr>
            <p:ph idx="1"/>
          </p:nvPr>
        </p:nvPicPr>
        <p:blipFill>
          <a:blip r:embed="rId2"/>
          <a:stretch>
            <a:fillRect/>
          </a:stretch>
        </p:blipFill>
        <p:spPr>
          <a:xfrm>
            <a:off x="4757317" y="1457849"/>
            <a:ext cx="6368906" cy="5171552"/>
          </a:xfrm>
          <a:prstGeom prst="rect">
            <a:avLst/>
          </a:prstGeom>
        </p:spPr>
      </p:pic>
    </p:spTree>
    <p:extLst>
      <p:ext uri="{BB962C8B-B14F-4D97-AF65-F5344CB8AC3E}">
        <p14:creationId xmlns:p14="http://schemas.microsoft.com/office/powerpoint/2010/main" val="3269820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altLang="en-US" dirty="0">
                <a:solidFill>
                  <a:schemeClr val="tx1"/>
                </a:solidFill>
              </a:rPr>
              <a:t>Adapter Cards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446533" y="908964"/>
            <a:ext cx="6822836" cy="6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Adapter cards increase the functionality of a computer by adding controllers for specific devices or by replacing malfunctioning ports.</a:t>
            </a:r>
            <a:endParaRPr lang="en-US" altLang="en-US" sz="1800" dirty="0"/>
          </a:p>
        </p:txBody>
      </p:sp>
      <p:sp>
        <p:nvSpPr>
          <p:cNvPr id="8" name="Rectangle 3">
            <a:extLst>
              <a:ext uri="{FF2B5EF4-FFF2-40B4-BE49-F238E27FC236}">
                <a16:creationId xmlns:a16="http://schemas.microsoft.com/office/drawing/2014/main" id="{909E6F56-F324-4608-83B9-CF20B078291C}"/>
              </a:ext>
            </a:extLst>
          </p:cNvPr>
          <p:cNvSpPr txBox="1">
            <a:spLocks noChangeArrowheads="1"/>
          </p:cNvSpPr>
          <p:nvPr/>
        </p:nvSpPr>
        <p:spPr bwMode="auto">
          <a:xfrm>
            <a:off x="488325" y="2476226"/>
            <a:ext cx="3655305" cy="239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Common adapter cards include:</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Sound adapter</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Network Interface Card (NIC)</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Wireless NIC</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Video adapter or display adapter</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Capture card</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TV tuner card</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Universal Serial Bus (USB) controller card</a:t>
            </a:r>
          </a:p>
          <a:p>
            <a:pPr marL="283432" lvl="1" indent="-170561" defTabSz="540528">
              <a:spcBef>
                <a:spcPts val="237"/>
              </a:spcBef>
              <a:spcAft>
                <a:spcPts val="237"/>
              </a:spcAft>
            </a:pPr>
            <a:r>
              <a:rPr lang="en-US" altLang="en-US" sz="1800" kern="1200" dirty="0" err="1">
                <a:solidFill>
                  <a:srgbClr val="000000"/>
                </a:solidFill>
                <a:latin typeface="+mn-lt"/>
                <a:ea typeface="ＭＳ Ｐゴシック" charset="0"/>
                <a:cs typeface="CiscoSans"/>
              </a:rPr>
              <a:t>eSATA</a:t>
            </a:r>
            <a:r>
              <a:rPr lang="en-US" altLang="en-US" sz="1800" kern="1200" dirty="0">
                <a:solidFill>
                  <a:srgbClr val="000000"/>
                </a:solidFill>
                <a:latin typeface="+mn-lt"/>
                <a:ea typeface="ＭＳ Ｐゴシック" charset="0"/>
                <a:cs typeface="CiscoSans"/>
              </a:rPr>
              <a:t> card</a:t>
            </a:r>
            <a:endParaRPr lang="en-US" altLang="en-US" sz="1800" dirty="0"/>
          </a:p>
        </p:txBody>
      </p:sp>
      <p:pic>
        <p:nvPicPr>
          <p:cNvPr id="4" name="Picture 3" descr="Showing four images of adapter cards. Top left image depicts a sound adapter, the top right image is a NIC, the bottom right figure is a video adapter, and the bottom left is an eSATA card. " title="Adapter Cards">
            <a:extLst>
              <a:ext uri="{FF2B5EF4-FFF2-40B4-BE49-F238E27FC236}">
                <a16:creationId xmlns:a16="http://schemas.microsoft.com/office/drawing/2014/main" id="{4379AA2D-13AA-4BDB-9FBE-5FD158C9E4BD}"/>
              </a:ext>
            </a:extLst>
          </p:cNvPr>
          <p:cNvPicPr>
            <a:picLocks noChangeAspect="1"/>
          </p:cNvPicPr>
          <p:nvPr/>
        </p:nvPicPr>
        <p:blipFill>
          <a:blip r:embed="rId4"/>
          <a:stretch>
            <a:fillRect/>
          </a:stretch>
        </p:blipFill>
        <p:spPr>
          <a:xfrm>
            <a:off x="4143629" y="2522956"/>
            <a:ext cx="3771675" cy="2981855"/>
          </a:xfrm>
          <a:prstGeom prst="rect">
            <a:avLst/>
          </a:prstGeom>
        </p:spPr>
      </p:pic>
    </p:spTree>
    <p:custDataLst>
      <p:tags r:id="rId1"/>
    </p:custDataLst>
    <p:extLst>
      <p:ext uri="{BB962C8B-B14F-4D97-AF65-F5344CB8AC3E}">
        <p14:creationId xmlns:p14="http://schemas.microsoft.com/office/powerpoint/2010/main" val="1738555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dirty="0">
                <a:solidFill>
                  <a:schemeClr val="tx1"/>
                </a:solidFill>
              </a:rPr>
              <a:t>Video Ports and Cables</a:t>
            </a:r>
            <a:endParaRPr lang="en-US" altLang="en-US" dirty="0">
              <a:solidFill>
                <a:schemeClr val="tx1"/>
              </a:solidFill>
            </a:endParaRP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67506" y="876533"/>
            <a:ext cx="7974641" cy="66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A video port connects a monitor to a computer using a cable.</a:t>
            </a:r>
          </a:p>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Video ports and monitor cables transfer analog signals, digital signals, or both.</a:t>
            </a:r>
            <a:endParaRPr lang="en-US" altLang="en-US" sz="1800" dirty="0"/>
          </a:p>
        </p:txBody>
      </p:sp>
      <p:sp>
        <p:nvSpPr>
          <p:cNvPr id="8" name="Rectangle 3">
            <a:extLst>
              <a:ext uri="{FF2B5EF4-FFF2-40B4-BE49-F238E27FC236}">
                <a16:creationId xmlns:a16="http://schemas.microsoft.com/office/drawing/2014/main" id="{909E6F56-F324-4608-83B9-CF20B078291C}"/>
              </a:ext>
            </a:extLst>
          </p:cNvPr>
          <p:cNvSpPr txBox="1">
            <a:spLocks noChangeArrowheads="1"/>
          </p:cNvSpPr>
          <p:nvPr/>
        </p:nvSpPr>
        <p:spPr bwMode="auto">
          <a:xfrm>
            <a:off x="300792" y="2088006"/>
            <a:ext cx="3134096" cy="227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Video ports and cables include:</a:t>
            </a:r>
          </a:p>
          <a:p>
            <a:pPr marL="283432" lvl="1" indent="-170561" defTabSz="540528">
              <a:spcBef>
                <a:spcPts val="237"/>
              </a:spcBef>
              <a:spcAft>
                <a:spcPts val="237"/>
              </a:spcAft>
            </a:pPr>
            <a:r>
              <a:rPr lang="en-US" altLang="en-US" sz="1800" kern="1200" dirty="0">
                <a:solidFill>
                  <a:srgbClr val="000000"/>
                </a:solidFill>
                <a:latin typeface="+mn-lt"/>
                <a:ea typeface="ＭＳ Ｐゴシック" charset="0"/>
                <a:cs typeface="CiscoSans"/>
              </a:rPr>
              <a:t>Digital Visual Interface (DVI)</a:t>
            </a:r>
          </a:p>
          <a:p>
            <a:pPr marL="283432" lvl="1" indent="-170561" defTabSz="540528">
              <a:spcBef>
                <a:spcPts val="237"/>
              </a:spcBef>
              <a:spcAft>
                <a:spcPts val="237"/>
              </a:spcAft>
            </a:pPr>
            <a:r>
              <a:rPr lang="nn-NO" altLang="en-US" sz="1800" kern="1200" dirty="0">
                <a:solidFill>
                  <a:srgbClr val="000000"/>
                </a:solidFill>
                <a:latin typeface="+mn-lt"/>
                <a:ea typeface="ＭＳ Ｐゴシック" charset="0"/>
                <a:cs typeface="CiscoSans"/>
              </a:rPr>
              <a:t>DisplayPort</a:t>
            </a:r>
          </a:p>
          <a:p>
            <a:pPr marL="283432" lvl="1" indent="-170561" defTabSz="540528">
              <a:spcBef>
                <a:spcPts val="237"/>
              </a:spcBef>
              <a:spcAft>
                <a:spcPts val="237"/>
              </a:spcAft>
            </a:pPr>
            <a:r>
              <a:rPr lang="nn-NO" altLang="en-US" sz="1800" kern="1200" dirty="0">
                <a:solidFill>
                  <a:srgbClr val="000000"/>
                </a:solidFill>
                <a:latin typeface="+mn-lt"/>
                <a:ea typeface="ＭＳ Ｐゴシック" charset="0"/>
                <a:cs typeface="CiscoSans"/>
              </a:rPr>
              <a:t>High-Definition Multimedia Interface (HDMI)</a:t>
            </a:r>
          </a:p>
          <a:p>
            <a:pPr marL="283432" lvl="1" indent="-170561" defTabSz="540528">
              <a:spcBef>
                <a:spcPts val="237"/>
              </a:spcBef>
              <a:spcAft>
                <a:spcPts val="237"/>
              </a:spcAft>
            </a:pPr>
            <a:r>
              <a:rPr lang="nn-NO" altLang="en-US" sz="1800" kern="1200" dirty="0">
                <a:solidFill>
                  <a:srgbClr val="000000"/>
                </a:solidFill>
                <a:latin typeface="+mn-lt"/>
                <a:ea typeface="ＭＳ Ｐゴシック" charset="0"/>
                <a:cs typeface="CiscoSans"/>
              </a:rPr>
              <a:t>Thunderbolt 1 or 2</a:t>
            </a:r>
          </a:p>
          <a:p>
            <a:pPr marL="283432" lvl="1" indent="-170561" defTabSz="540528">
              <a:spcBef>
                <a:spcPts val="237"/>
              </a:spcBef>
              <a:spcAft>
                <a:spcPts val="237"/>
              </a:spcAft>
            </a:pPr>
            <a:r>
              <a:rPr lang="nn-NO" altLang="en-US" sz="1800" kern="1200" dirty="0">
                <a:solidFill>
                  <a:srgbClr val="000000"/>
                </a:solidFill>
                <a:latin typeface="+mn-lt"/>
                <a:ea typeface="ＭＳ Ｐゴシック" charset="0"/>
                <a:cs typeface="CiscoSans"/>
              </a:rPr>
              <a:t>Thunderbolt 3</a:t>
            </a:r>
          </a:p>
          <a:p>
            <a:pPr marL="283432" lvl="1" indent="-170561" defTabSz="540528">
              <a:spcBef>
                <a:spcPts val="237"/>
              </a:spcBef>
              <a:spcAft>
                <a:spcPts val="237"/>
              </a:spcAft>
            </a:pPr>
            <a:r>
              <a:rPr lang="nn-NO" altLang="en-US" sz="1800" kern="1200" dirty="0">
                <a:solidFill>
                  <a:srgbClr val="000000"/>
                </a:solidFill>
                <a:latin typeface="+mn-lt"/>
                <a:ea typeface="ＭＳ Ｐゴシック" charset="0"/>
                <a:cs typeface="CiscoSans"/>
              </a:rPr>
              <a:t>Video Graphics Array (VGA) </a:t>
            </a:r>
          </a:p>
          <a:p>
            <a:pPr marL="283432" lvl="1" indent="-170561" defTabSz="540528">
              <a:spcBef>
                <a:spcPts val="237"/>
              </a:spcBef>
              <a:spcAft>
                <a:spcPts val="237"/>
              </a:spcAft>
            </a:pPr>
            <a:r>
              <a:rPr lang="nn-NO" altLang="en-US" sz="1800" kern="1200" dirty="0">
                <a:solidFill>
                  <a:srgbClr val="000000"/>
                </a:solidFill>
                <a:latin typeface="+mn-lt"/>
                <a:ea typeface="ＭＳ Ｐゴシック" charset="0"/>
                <a:cs typeface="CiscoSans"/>
              </a:rPr>
              <a:t>Radio Corporation of America (RCA) </a:t>
            </a:r>
            <a:endParaRPr lang="en-US" altLang="en-US" sz="1800" dirty="0"/>
          </a:p>
        </p:txBody>
      </p:sp>
      <p:pic>
        <p:nvPicPr>
          <p:cNvPr id="6" name="Picture 5" descr="Image 1: DVI cable&#10;Image 2: DisplayPort&#10;Image 3: HDMI&#10;" title="Cables">
            <a:extLst>
              <a:ext uri="{FF2B5EF4-FFF2-40B4-BE49-F238E27FC236}">
                <a16:creationId xmlns:a16="http://schemas.microsoft.com/office/drawing/2014/main" id="{2CF02BFF-0698-4DE7-87A9-F26A101AC4A4}"/>
              </a:ext>
            </a:extLst>
          </p:cNvPr>
          <p:cNvPicPr>
            <a:picLocks noChangeAspect="1"/>
          </p:cNvPicPr>
          <p:nvPr/>
        </p:nvPicPr>
        <p:blipFill>
          <a:blip r:embed="rId4"/>
          <a:stretch>
            <a:fillRect/>
          </a:stretch>
        </p:blipFill>
        <p:spPr>
          <a:xfrm>
            <a:off x="3762384" y="2230170"/>
            <a:ext cx="4179254" cy="1198830"/>
          </a:xfrm>
          <a:prstGeom prst="rect">
            <a:avLst/>
          </a:prstGeom>
        </p:spPr>
      </p:pic>
      <p:pic>
        <p:nvPicPr>
          <p:cNvPr id="2" name="Picture 1" descr="Image 1: Thunderbolt 1 or 2&#10;Image 2: Thunderbolt 3&#10;Image 3: VGA&#10;Image 4: RCA" title="Cables (Cont.)"/>
          <p:cNvPicPr>
            <a:picLocks noChangeAspect="1"/>
          </p:cNvPicPr>
          <p:nvPr/>
        </p:nvPicPr>
        <p:blipFill>
          <a:blip r:embed="rId5"/>
          <a:stretch>
            <a:fillRect/>
          </a:stretch>
        </p:blipFill>
        <p:spPr>
          <a:xfrm>
            <a:off x="3795083" y="3654574"/>
            <a:ext cx="4131618" cy="1120584"/>
          </a:xfrm>
          <a:prstGeom prst="rect">
            <a:avLst/>
          </a:prstGeom>
        </p:spPr>
      </p:pic>
    </p:spTree>
    <p:custDataLst>
      <p:tags r:id="rId1"/>
    </p:custDataLst>
    <p:extLst>
      <p:ext uri="{BB962C8B-B14F-4D97-AF65-F5344CB8AC3E}">
        <p14:creationId xmlns:p14="http://schemas.microsoft.com/office/powerpoint/2010/main" val="11909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F48A5-82DB-C2A8-6066-21AF34FC1D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3ED242-FED0-FB30-A4A4-AA38F1A2ECEA}"/>
              </a:ext>
            </a:extLst>
          </p:cNvPr>
          <p:cNvSpPr>
            <a:spLocks noGrp="1"/>
          </p:cNvSpPr>
          <p:nvPr>
            <p:ph type="title"/>
          </p:nvPr>
        </p:nvSpPr>
        <p:spPr>
          <a:xfrm>
            <a:off x="584200" y="1524001"/>
            <a:ext cx="3412067" cy="3478384"/>
          </a:xfrm>
        </p:spPr>
        <p:txBody>
          <a:bodyPr vert="horz" lIns="91440" tIns="45720" rIns="91440" bIns="45720" rtlCol="0" anchor="b">
            <a:normAutofit/>
          </a:bodyPr>
          <a:lstStyle/>
          <a:p>
            <a:r>
              <a:rPr lang="en-US" sz="3600" dirty="0">
                <a:solidFill>
                  <a:srgbClr val="FFFFFF"/>
                </a:solidFill>
              </a:rPr>
              <a:t>In this lesson</a:t>
            </a:r>
          </a:p>
        </p:txBody>
      </p:sp>
      <p:sp>
        <p:nvSpPr>
          <p:cNvPr id="8" name="Content Placeholder 7">
            <a:extLst>
              <a:ext uri="{FF2B5EF4-FFF2-40B4-BE49-F238E27FC236}">
                <a16:creationId xmlns:a16="http://schemas.microsoft.com/office/drawing/2014/main" id="{B175D0DF-05DD-8D95-B9D6-4B5D3F2CDEA2}"/>
              </a:ext>
            </a:extLst>
          </p:cNvPr>
          <p:cNvSpPr>
            <a:spLocks noGrp="1"/>
          </p:cNvSpPr>
          <p:nvPr>
            <p:ph sz="half" idx="1"/>
          </p:nvPr>
        </p:nvSpPr>
        <p:spPr>
          <a:xfrm>
            <a:off x="446534" y="5145513"/>
            <a:ext cx="3693668" cy="738820"/>
          </a:xfrm>
        </p:spPr>
        <p:txBody>
          <a:bodyPr vert="horz" lIns="91440" tIns="45720" rIns="91440" bIns="45720" rtlCol="0" anchor="t">
            <a:normAutofit/>
          </a:bodyPr>
          <a:lstStyle/>
          <a:p>
            <a:pPr marL="0" indent="0">
              <a:buNone/>
            </a:pPr>
            <a:endParaRPr lang="en-US" sz="1600" kern="1200" cap="all" dirty="0">
              <a:solidFill>
                <a:schemeClr val="bg1"/>
              </a:solidFill>
              <a:latin typeface="+mn-lt"/>
              <a:ea typeface="+mn-ea"/>
              <a:cs typeface="+mn-cs"/>
            </a:endParaRPr>
          </a:p>
        </p:txBody>
      </p:sp>
      <p:sp>
        <p:nvSpPr>
          <p:cNvPr id="3" name="TextBox 2">
            <a:extLst>
              <a:ext uri="{FF2B5EF4-FFF2-40B4-BE49-F238E27FC236}">
                <a16:creationId xmlns:a16="http://schemas.microsoft.com/office/drawing/2014/main" id="{2DB04089-4B15-49C9-7E31-4BDCF0FB8960}"/>
              </a:ext>
            </a:extLst>
          </p:cNvPr>
          <p:cNvSpPr txBox="1"/>
          <p:nvPr/>
        </p:nvSpPr>
        <p:spPr>
          <a:xfrm>
            <a:off x="4997915" y="478070"/>
            <a:ext cx="4895892" cy="3970318"/>
          </a:xfrm>
          <a:prstGeom prst="rect">
            <a:avLst/>
          </a:prstGeom>
          <a:noFill/>
        </p:spPr>
        <p:txBody>
          <a:bodyPr wrap="none" rtlCol="0">
            <a:spAutoFit/>
          </a:bodyPr>
          <a:lstStyle/>
          <a:p>
            <a:r>
              <a:rPr lang="en-US" dirty="0"/>
              <a:t>Tasks:	x</a:t>
            </a:r>
          </a:p>
          <a:p>
            <a:r>
              <a:rPr lang="en-US" dirty="0"/>
              <a:t>	Lesson feedback</a:t>
            </a:r>
          </a:p>
          <a:p>
            <a:r>
              <a:rPr lang="en-US" dirty="0"/>
              <a:t>Practical:</a:t>
            </a:r>
          </a:p>
          <a:p>
            <a:r>
              <a:rPr lang="en-US" dirty="0"/>
              <a:t>	Packet Tracer</a:t>
            </a:r>
          </a:p>
          <a:p>
            <a:r>
              <a:rPr lang="en-US" dirty="0"/>
              <a:t>Assessment:</a:t>
            </a:r>
          </a:p>
          <a:p>
            <a:r>
              <a:rPr lang="en-US" dirty="0"/>
              <a:t>	Online </a:t>
            </a:r>
          </a:p>
          <a:p>
            <a:r>
              <a:rPr lang="en-US" dirty="0" err="1"/>
              <a:t>Maths</a:t>
            </a:r>
            <a:r>
              <a:rPr lang="en-US" dirty="0"/>
              <a:t>:</a:t>
            </a:r>
          </a:p>
          <a:p>
            <a:r>
              <a:rPr lang="en-US" dirty="0"/>
              <a:t>	Geometry </a:t>
            </a:r>
          </a:p>
          <a:p>
            <a:r>
              <a:rPr lang="en-US" dirty="0"/>
              <a:t>English:</a:t>
            </a:r>
          </a:p>
          <a:p>
            <a:r>
              <a:rPr lang="en-US" dirty="0"/>
              <a:t>	Reading</a:t>
            </a:r>
          </a:p>
          <a:p>
            <a:r>
              <a:rPr lang="en-US" dirty="0"/>
              <a:t>Soft Skills:</a:t>
            </a:r>
          </a:p>
          <a:p>
            <a:r>
              <a:rPr lang="en-US" dirty="0"/>
              <a:t>	Presentation (some)</a:t>
            </a:r>
          </a:p>
          <a:p>
            <a:r>
              <a:rPr lang="en-US" dirty="0"/>
              <a:t>	Problem solving</a:t>
            </a:r>
          </a:p>
          <a:p>
            <a:r>
              <a:rPr lang="en-US" dirty="0"/>
              <a:t>E&amp;D:	All material available for non attendees</a:t>
            </a:r>
            <a:endParaRPr lang="en-GB" dirty="0"/>
          </a:p>
        </p:txBody>
      </p:sp>
      <p:pic>
        <p:nvPicPr>
          <p:cNvPr id="5" name="Picture 4">
            <a:extLst>
              <a:ext uri="{FF2B5EF4-FFF2-40B4-BE49-F238E27FC236}">
                <a16:creationId xmlns:a16="http://schemas.microsoft.com/office/drawing/2014/main" id="{CBFEFF71-3696-42AF-3871-A328E96D5201}"/>
              </a:ext>
            </a:extLst>
          </p:cNvPr>
          <p:cNvPicPr>
            <a:picLocks noChangeAspect="1"/>
          </p:cNvPicPr>
          <p:nvPr/>
        </p:nvPicPr>
        <p:blipFill>
          <a:blip r:embed="rId2"/>
          <a:stretch>
            <a:fillRect/>
          </a:stretch>
        </p:blipFill>
        <p:spPr>
          <a:xfrm>
            <a:off x="446534" y="801192"/>
            <a:ext cx="3412066" cy="3403962"/>
          </a:xfrm>
          <a:prstGeom prst="rect">
            <a:avLst/>
          </a:prstGeom>
        </p:spPr>
      </p:pic>
    </p:spTree>
    <p:extLst>
      <p:ext uri="{BB962C8B-B14F-4D97-AF65-F5344CB8AC3E}">
        <p14:creationId xmlns:p14="http://schemas.microsoft.com/office/powerpoint/2010/main" val="3034477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D49F-8F8C-3BCA-F015-2BA301D6B02A}"/>
              </a:ext>
            </a:extLst>
          </p:cNvPr>
          <p:cNvSpPr>
            <a:spLocks noGrp="1"/>
          </p:cNvSpPr>
          <p:nvPr>
            <p:ph type="title"/>
          </p:nvPr>
        </p:nvSpPr>
        <p:spPr>
          <a:xfrm>
            <a:off x="448845" y="674259"/>
            <a:ext cx="11029616" cy="416781"/>
          </a:xfrm>
        </p:spPr>
        <p:txBody>
          <a:bodyPr>
            <a:normAutofit fontScale="90000"/>
          </a:bodyPr>
          <a:lstStyle/>
          <a:p>
            <a:r>
              <a:rPr lang="en-GB" dirty="0"/>
              <a:t>Graphics Processing Devices</a:t>
            </a:r>
          </a:p>
        </p:txBody>
      </p:sp>
      <p:sp>
        <p:nvSpPr>
          <p:cNvPr id="3" name="Content Placeholder 2">
            <a:extLst>
              <a:ext uri="{FF2B5EF4-FFF2-40B4-BE49-F238E27FC236}">
                <a16:creationId xmlns:a16="http://schemas.microsoft.com/office/drawing/2014/main" id="{49285F33-0E65-8885-CD12-52DF8C0A1D52}"/>
              </a:ext>
            </a:extLst>
          </p:cNvPr>
          <p:cNvSpPr>
            <a:spLocks noGrp="1"/>
          </p:cNvSpPr>
          <p:nvPr>
            <p:ph idx="1"/>
          </p:nvPr>
        </p:nvSpPr>
        <p:spPr>
          <a:xfrm>
            <a:off x="162427" y="2966507"/>
            <a:ext cx="11418302" cy="3634486"/>
          </a:xfrm>
        </p:spPr>
        <p:txBody>
          <a:bodyPr>
            <a:normAutofit fontScale="70000" lnSpcReduction="20000"/>
          </a:bodyPr>
          <a:lstStyle/>
          <a:p>
            <a:r>
              <a:rPr lang="en-GB" dirty="0"/>
              <a:t>Graphics Processing Devices (GPUs) are specialized electronic circuits designed to accelerate digital image processing and to enhance computer graphics. </a:t>
            </a:r>
          </a:p>
          <a:p>
            <a:r>
              <a:rPr lang="en-GB" dirty="0"/>
              <a:t>They are present in various devices, including video cards, system boards, mobile phones, personal computers, workstations, and game consoles. </a:t>
            </a:r>
          </a:p>
          <a:p>
            <a:r>
              <a:rPr lang="en-GB" dirty="0"/>
              <a:t>GPUs are essential for tasks such as graphics rendering, video editing, and machine learning, and they have evolved significantly over the years to handle complex calculations and parallel workloads.</a:t>
            </a:r>
          </a:p>
          <a:p>
            <a:r>
              <a:rPr lang="en-GB" dirty="0"/>
              <a:t>It’s primarily responsible is for the handling the complex calculations required to create images and graphics on a computer. It processes data related to geometry, colour, shading, and textures, enabling the smooth rendering of visuals in applications ranging from video games to professional design software. </a:t>
            </a:r>
          </a:p>
          <a:p>
            <a:r>
              <a:rPr lang="en-GB" dirty="0"/>
              <a:t>The GPU works alongside the central processing unit (CPU), which handles general tasks, while the GPU focuses on graphics-specific computations. </a:t>
            </a:r>
          </a:p>
          <a:p>
            <a:r>
              <a:rPr lang="en-GB" dirty="0"/>
              <a:t>They have multiple Cores: GPUs consist of many smaller cores designed for multitasking, allowing them to execute numerous threads simultaneously. This architecture is particularly effective for tasks that can be parallelised. </a:t>
            </a:r>
          </a:p>
          <a:p>
            <a:r>
              <a:rPr lang="en-GB" dirty="0"/>
              <a:t>High Memory Bandwidth: GPUs typically have high memory bandwidth, enabling them to quickly access and process large amounts of data, which is essential for rendering high-resolution graphics and performing complex calculations. </a:t>
            </a:r>
          </a:p>
          <a:p>
            <a:r>
              <a:rPr lang="en-GB" dirty="0"/>
              <a:t>Programmability: Modern GPUs are highly programmable, allowing developers to create custom algorithms for various applications beyond traditional graphics rendering. This flexibility has expanded their use in diverse fields. </a:t>
            </a:r>
          </a:p>
          <a:p>
            <a:endParaRPr lang="en-GB" dirty="0"/>
          </a:p>
          <a:p>
            <a:pPr marL="0" indent="0">
              <a:buNone/>
            </a:pPr>
            <a:r>
              <a:rPr lang="en-GB" sz="1000" dirty="0"/>
              <a:t>https://support.microsoft.com/en-gb/windows/all-about-graphics-processing-units-gpus-e159bedb-80b7-4738-a0c1-76d2a05beab4</a:t>
            </a:r>
          </a:p>
        </p:txBody>
      </p:sp>
      <p:pic>
        <p:nvPicPr>
          <p:cNvPr id="4" name="Picture 3">
            <a:extLst>
              <a:ext uri="{FF2B5EF4-FFF2-40B4-BE49-F238E27FC236}">
                <a16:creationId xmlns:a16="http://schemas.microsoft.com/office/drawing/2014/main" id="{3E1D4F4C-8DAF-EC62-CB62-456AA93E9D1E}"/>
              </a:ext>
            </a:extLst>
          </p:cNvPr>
          <p:cNvPicPr>
            <a:picLocks noChangeAspect="1"/>
          </p:cNvPicPr>
          <p:nvPr/>
        </p:nvPicPr>
        <p:blipFill>
          <a:blip r:embed="rId2"/>
          <a:stretch>
            <a:fillRect/>
          </a:stretch>
        </p:blipFill>
        <p:spPr>
          <a:xfrm>
            <a:off x="8668918" y="674259"/>
            <a:ext cx="3074237" cy="2153162"/>
          </a:xfrm>
          <a:prstGeom prst="rect">
            <a:avLst/>
          </a:prstGeom>
        </p:spPr>
      </p:pic>
    </p:spTree>
    <p:extLst>
      <p:ext uri="{BB962C8B-B14F-4D97-AF65-F5344CB8AC3E}">
        <p14:creationId xmlns:p14="http://schemas.microsoft.com/office/powerpoint/2010/main" val="1133407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BD3C-73A5-4FDA-0DB0-DC2B4AB61026}"/>
              </a:ext>
            </a:extLst>
          </p:cNvPr>
          <p:cNvSpPr>
            <a:spLocks noGrp="1"/>
          </p:cNvSpPr>
          <p:nvPr>
            <p:ph type="title"/>
          </p:nvPr>
        </p:nvSpPr>
        <p:spPr>
          <a:xfrm>
            <a:off x="412750" y="882650"/>
            <a:ext cx="11029616" cy="464907"/>
          </a:xfrm>
        </p:spPr>
        <p:txBody>
          <a:bodyPr>
            <a:normAutofit fontScale="90000"/>
          </a:bodyPr>
          <a:lstStyle/>
          <a:p>
            <a:r>
              <a:rPr lang="en-GB" dirty="0"/>
              <a:t>Primary Functions of a GPU</a:t>
            </a:r>
            <a:br>
              <a:rPr lang="en-GB" dirty="0"/>
            </a:br>
            <a:endParaRPr lang="en-GB" dirty="0"/>
          </a:p>
        </p:txBody>
      </p:sp>
      <p:sp>
        <p:nvSpPr>
          <p:cNvPr id="3" name="Content Placeholder 2">
            <a:extLst>
              <a:ext uri="{FF2B5EF4-FFF2-40B4-BE49-F238E27FC236}">
                <a16:creationId xmlns:a16="http://schemas.microsoft.com/office/drawing/2014/main" id="{8EE854CE-49B9-DAD6-F7AC-CC96DFCBF2DE}"/>
              </a:ext>
            </a:extLst>
          </p:cNvPr>
          <p:cNvSpPr>
            <a:spLocks noGrp="1"/>
          </p:cNvSpPr>
          <p:nvPr>
            <p:ph idx="1"/>
          </p:nvPr>
        </p:nvSpPr>
        <p:spPr>
          <a:xfrm>
            <a:off x="521034" y="1215911"/>
            <a:ext cx="11029615" cy="3634486"/>
          </a:xfrm>
        </p:spPr>
        <p:txBody>
          <a:bodyPr>
            <a:normAutofit fontScale="92500" lnSpcReduction="20000"/>
          </a:bodyPr>
          <a:lstStyle/>
          <a:p>
            <a:endParaRPr lang="en-GB" dirty="0"/>
          </a:p>
          <a:p>
            <a:r>
              <a:rPr lang="en-GB" dirty="0"/>
              <a:t>Parallel Processing: Unlike CPUs, which are optimized for sequential processing, GPUs are designed to handle thousands of threads simultaneously. This parallel architecture allows GPUs to perform multiple calculations at once, making them ideal for tasks that require heavy computational workloads, such as 3D rendering and video processing. </a:t>
            </a:r>
          </a:p>
          <a:p>
            <a:r>
              <a:rPr lang="en-GB" dirty="0"/>
              <a:t>Machine Learning and AI: GPUs have become crucial in the fields of artificial intelligence and machine learning. Their ability to perform parallel computations allows them to efficiently handle large datasets and complex algorithms, significantly speeding up training times for neural networks. </a:t>
            </a:r>
          </a:p>
          <a:p>
            <a:r>
              <a:rPr lang="en-GB" dirty="0"/>
              <a:t>Scientific Computing: Beyond graphics, GPUs are used in scientific simulations and data analysis. They excel in tasks that involve matrix operations and vector calculations, which are common in scientific computing. </a:t>
            </a:r>
          </a:p>
          <a:p>
            <a:r>
              <a:rPr lang="en-GB" dirty="0"/>
              <a:t>Cryptocurrency Mining: The parallel processing capabilities of GPUs have made them popular for cryptocurrency mining, where they can perform the necessary calculations much faster than traditional CPUs. </a:t>
            </a:r>
          </a:p>
          <a:p>
            <a:r>
              <a:rPr lang="en-GB" dirty="0"/>
              <a:t>Architectural Features</a:t>
            </a:r>
          </a:p>
        </p:txBody>
      </p:sp>
    </p:spTree>
    <p:extLst>
      <p:ext uri="{BB962C8B-B14F-4D97-AF65-F5344CB8AC3E}">
        <p14:creationId xmlns:p14="http://schemas.microsoft.com/office/powerpoint/2010/main" val="1963492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EEBE3-68A3-DFCA-EF4A-AD248ADE7B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766B9-1E20-3989-8AB6-CE19C15F2AA2}"/>
              </a:ext>
            </a:extLst>
          </p:cNvPr>
          <p:cNvSpPr>
            <a:spLocks noGrp="1"/>
          </p:cNvSpPr>
          <p:nvPr>
            <p:ph type="title"/>
          </p:nvPr>
        </p:nvSpPr>
        <p:spPr>
          <a:xfrm>
            <a:off x="454860" y="671251"/>
            <a:ext cx="11029616" cy="422797"/>
          </a:xfrm>
        </p:spPr>
        <p:txBody>
          <a:bodyPr>
            <a:normAutofit fontScale="90000"/>
          </a:bodyPr>
          <a:lstStyle/>
          <a:p>
            <a:r>
              <a:rPr lang="en-US" noProof="0" dirty="0"/>
              <a:t>Network Interface devices</a:t>
            </a:r>
          </a:p>
        </p:txBody>
      </p:sp>
      <p:sp>
        <p:nvSpPr>
          <p:cNvPr id="3" name="Content Placeholder 2">
            <a:extLst>
              <a:ext uri="{FF2B5EF4-FFF2-40B4-BE49-F238E27FC236}">
                <a16:creationId xmlns:a16="http://schemas.microsoft.com/office/drawing/2014/main" id="{EA6407A9-7DEC-21A0-4325-A5AB25F682F8}"/>
              </a:ext>
            </a:extLst>
          </p:cNvPr>
          <p:cNvSpPr>
            <a:spLocks noGrp="1"/>
          </p:cNvSpPr>
          <p:nvPr>
            <p:ph idx="1"/>
          </p:nvPr>
        </p:nvSpPr>
        <p:spPr>
          <a:xfrm>
            <a:off x="581192" y="2340864"/>
            <a:ext cx="11209755" cy="3634486"/>
          </a:xfrm>
        </p:spPr>
        <p:txBody>
          <a:bodyPr/>
          <a:lstStyle/>
          <a:p>
            <a:r>
              <a:rPr lang="en-GB" b="1" dirty="0"/>
              <a:t>A Network Interface Device (NID) is a crucial component in telecommunications that serves as the demarcation point between a service provider's network and a customer's internal wiring.</a:t>
            </a:r>
            <a:endParaRPr lang="en-GB" dirty="0"/>
          </a:p>
          <a:p>
            <a:r>
              <a:rPr lang="en-GB" dirty="0"/>
              <a:t>It efficiently connects the customer's on-premise wiring with the carrier's local cabling, ensuring proper communication and data flow. Additionally, it is also referred to as a network interface unit (NIU) and plays a vital role in managing the interface between the provider's network and the customer's internal network</a:t>
            </a:r>
          </a:p>
        </p:txBody>
      </p:sp>
    </p:spTree>
    <p:extLst>
      <p:ext uri="{BB962C8B-B14F-4D97-AF65-F5344CB8AC3E}">
        <p14:creationId xmlns:p14="http://schemas.microsoft.com/office/powerpoint/2010/main" val="1934167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1BCC-67D5-080A-4B9F-43A341B279D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A8FA4F2-A1C7-1D3C-95D3-189D67F1A1DA}"/>
              </a:ext>
            </a:extLst>
          </p:cNvPr>
          <p:cNvPicPr>
            <a:picLocks noGrp="1" noChangeAspect="1"/>
          </p:cNvPicPr>
          <p:nvPr>
            <p:ph idx="1"/>
          </p:nvPr>
        </p:nvPicPr>
        <p:blipFill>
          <a:blip r:embed="rId2"/>
          <a:stretch>
            <a:fillRect/>
          </a:stretch>
        </p:blipFill>
        <p:spPr>
          <a:xfrm>
            <a:off x="581192" y="1926005"/>
            <a:ext cx="4845049" cy="3633787"/>
          </a:xfrm>
          <a:prstGeom prst="rect">
            <a:avLst/>
          </a:prstGeom>
        </p:spPr>
      </p:pic>
      <p:pic>
        <p:nvPicPr>
          <p:cNvPr id="5" name="Picture 4">
            <a:extLst>
              <a:ext uri="{FF2B5EF4-FFF2-40B4-BE49-F238E27FC236}">
                <a16:creationId xmlns:a16="http://schemas.microsoft.com/office/drawing/2014/main" id="{DE02F8F7-6214-EC61-BF2C-3258E0031A7A}"/>
              </a:ext>
            </a:extLst>
          </p:cNvPr>
          <p:cNvPicPr>
            <a:picLocks noChangeAspect="1"/>
          </p:cNvPicPr>
          <p:nvPr/>
        </p:nvPicPr>
        <p:blipFill>
          <a:blip r:embed="rId3"/>
          <a:stretch>
            <a:fillRect/>
          </a:stretch>
        </p:blipFill>
        <p:spPr>
          <a:xfrm>
            <a:off x="5625151" y="702156"/>
            <a:ext cx="6858000" cy="6858000"/>
          </a:xfrm>
          <a:prstGeom prst="rect">
            <a:avLst/>
          </a:prstGeom>
        </p:spPr>
      </p:pic>
    </p:spTree>
    <p:extLst>
      <p:ext uri="{BB962C8B-B14F-4D97-AF65-F5344CB8AC3E}">
        <p14:creationId xmlns:p14="http://schemas.microsoft.com/office/powerpoint/2010/main" val="3783503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A12E3A-D4F7-1433-AA40-1D50D1FACE59}"/>
              </a:ext>
            </a:extLst>
          </p:cNvPr>
          <p:cNvPicPr>
            <a:picLocks noChangeAspect="1"/>
          </p:cNvPicPr>
          <p:nvPr/>
        </p:nvPicPr>
        <p:blipFill>
          <a:blip r:embed="rId2"/>
          <a:stretch>
            <a:fillRect/>
          </a:stretch>
        </p:blipFill>
        <p:spPr>
          <a:xfrm>
            <a:off x="2086282" y="447234"/>
            <a:ext cx="8023888" cy="3450273"/>
          </a:xfrm>
          <a:prstGeom prst="rect">
            <a:avLst/>
          </a:prstGeom>
        </p:spPr>
      </p:pic>
      <p:sp>
        <p:nvSpPr>
          <p:cNvPr id="2" name="Title 1">
            <a:extLst>
              <a:ext uri="{FF2B5EF4-FFF2-40B4-BE49-F238E27FC236}">
                <a16:creationId xmlns:a16="http://schemas.microsoft.com/office/drawing/2014/main" id="{2D281FFE-A47E-865E-7F16-2D9090F089AF}"/>
              </a:ext>
            </a:extLst>
          </p:cNvPr>
          <p:cNvSpPr>
            <a:spLocks noGrp="1"/>
          </p:cNvSpPr>
          <p:nvPr>
            <p:ph type="title"/>
          </p:nvPr>
        </p:nvSpPr>
        <p:spPr>
          <a:xfrm>
            <a:off x="679600" y="4596992"/>
            <a:ext cx="3353432" cy="1607013"/>
          </a:xfrm>
        </p:spPr>
        <p:txBody>
          <a:bodyPr anchor="ctr">
            <a:normAutofit/>
          </a:bodyPr>
          <a:lstStyle/>
          <a:p>
            <a:r>
              <a:rPr lang="en-GB">
                <a:solidFill>
                  <a:srgbClr val="FFFFFF"/>
                </a:solidFill>
              </a:rPr>
              <a:t>Sensors</a:t>
            </a:r>
          </a:p>
        </p:txBody>
      </p:sp>
      <p:sp>
        <p:nvSpPr>
          <p:cNvPr id="3" name="Content Placeholder 2">
            <a:extLst>
              <a:ext uri="{FF2B5EF4-FFF2-40B4-BE49-F238E27FC236}">
                <a16:creationId xmlns:a16="http://schemas.microsoft.com/office/drawing/2014/main" id="{6A1D53A8-3E0B-9638-2381-DAD4D82D4D1E}"/>
              </a:ext>
            </a:extLst>
          </p:cNvPr>
          <p:cNvSpPr>
            <a:spLocks noGrp="1"/>
          </p:cNvSpPr>
          <p:nvPr>
            <p:ph idx="1"/>
          </p:nvPr>
        </p:nvSpPr>
        <p:spPr>
          <a:xfrm>
            <a:off x="4271491" y="4596992"/>
            <a:ext cx="7240909" cy="1607012"/>
          </a:xfrm>
        </p:spPr>
        <p:txBody>
          <a:bodyPr>
            <a:normAutofit/>
          </a:bodyPr>
          <a:lstStyle/>
          <a:p>
            <a:r>
              <a:rPr lang="en-GB">
                <a:solidFill>
                  <a:srgbClr val="FFFFFF"/>
                </a:solidFill>
              </a:rPr>
              <a:t>A device that converts signals from one energy domain to an electrical domain.</a:t>
            </a:r>
          </a:p>
          <a:p>
            <a:r>
              <a:rPr lang="en-GB">
                <a:solidFill>
                  <a:srgbClr val="FFFFFF"/>
                </a:solidFill>
              </a:rPr>
              <a:t>Sensors are devices that detect and respond to changes in their environment, converting physical changes into measurable signals. </a:t>
            </a:r>
          </a:p>
          <a:p>
            <a:pPr marL="0" indent="0">
              <a:buNone/>
            </a:pPr>
            <a:endParaRPr lang="en-GB">
              <a:solidFill>
                <a:srgbClr val="FFFFFF"/>
              </a:solidFill>
            </a:endParaRPr>
          </a:p>
        </p:txBody>
      </p:sp>
    </p:spTree>
    <p:extLst>
      <p:ext uri="{BB962C8B-B14F-4D97-AF65-F5344CB8AC3E}">
        <p14:creationId xmlns:p14="http://schemas.microsoft.com/office/powerpoint/2010/main" val="3524249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F7BFF-455D-C989-4CE2-3838F1737517}"/>
              </a:ext>
            </a:extLst>
          </p:cNvPr>
          <p:cNvPicPr>
            <a:picLocks noChangeAspect="1"/>
          </p:cNvPicPr>
          <p:nvPr/>
        </p:nvPicPr>
        <p:blipFill>
          <a:blip r:embed="rId2"/>
          <a:stretch>
            <a:fillRect/>
          </a:stretch>
        </p:blipFill>
        <p:spPr>
          <a:xfrm>
            <a:off x="701587" y="630538"/>
            <a:ext cx="3217333" cy="2464340"/>
          </a:xfrm>
          <a:prstGeom prst="rect">
            <a:avLst/>
          </a:prstGeom>
        </p:spPr>
      </p:pic>
      <p:pic>
        <p:nvPicPr>
          <p:cNvPr id="4" name="Picture 3">
            <a:extLst>
              <a:ext uri="{FF2B5EF4-FFF2-40B4-BE49-F238E27FC236}">
                <a16:creationId xmlns:a16="http://schemas.microsoft.com/office/drawing/2014/main" id="{66F74DE4-C52C-D984-2EB3-8D0F46EE37BE}"/>
              </a:ext>
            </a:extLst>
          </p:cNvPr>
          <p:cNvPicPr>
            <a:picLocks noChangeAspect="1"/>
          </p:cNvPicPr>
          <p:nvPr/>
        </p:nvPicPr>
        <p:blipFill>
          <a:blip r:embed="rId3"/>
          <a:stretch>
            <a:fillRect/>
          </a:stretch>
        </p:blipFill>
        <p:spPr>
          <a:xfrm>
            <a:off x="701587" y="4408130"/>
            <a:ext cx="3217333" cy="1174326"/>
          </a:xfrm>
          <a:prstGeom prst="rect">
            <a:avLst/>
          </a:prstGeom>
        </p:spPr>
      </p:pic>
      <p:sp>
        <p:nvSpPr>
          <p:cNvPr id="2" name="Title 1">
            <a:extLst>
              <a:ext uri="{FF2B5EF4-FFF2-40B4-BE49-F238E27FC236}">
                <a16:creationId xmlns:a16="http://schemas.microsoft.com/office/drawing/2014/main" id="{3636B232-5744-E455-E406-C8A5E8980F0C}"/>
              </a:ext>
            </a:extLst>
          </p:cNvPr>
          <p:cNvSpPr>
            <a:spLocks noGrp="1"/>
          </p:cNvSpPr>
          <p:nvPr>
            <p:ph type="title"/>
          </p:nvPr>
        </p:nvSpPr>
        <p:spPr>
          <a:xfrm>
            <a:off x="5204707" y="578599"/>
            <a:ext cx="6400367" cy="1310080"/>
          </a:xfrm>
        </p:spPr>
        <p:txBody>
          <a:bodyPr anchor="ctr">
            <a:normAutofit/>
          </a:bodyPr>
          <a:lstStyle/>
          <a:p>
            <a:r>
              <a:rPr lang="en-GB">
                <a:solidFill>
                  <a:srgbClr val="FFFFFF"/>
                </a:solidFill>
              </a:rPr>
              <a:t>USB (</a:t>
            </a:r>
            <a:r>
              <a:rPr lang="en-GB" b="1">
                <a:solidFill>
                  <a:srgbClr val="FFFFFF"/>
                </a:solidFill>
              </a:rPr>
              <a:t>Universal Serial Bus)</a:t>
            </a:r>
            <a:endParaRPr lang="en-GB">
              <a:solidFill>
                <a:srgbClr val="FFFFFF"/>
              </a:solidFill>
            </a:endParaRPr>
          </a:p>
        </p:txBody>
      </p:sp>
      <p:sp>
        <p:nvSpPr>
          <p:cNvPr id="3" name="Content Placeholder 2">
            <a:extLst>
              <a:ext uri="{FF2B5EF4-FFF2-40B4-BE49-F238E27FC236}">
                <a16:creationId xmlns:a16="http://schemas.microsoft.com/office/drawing/2014/main" id="{168EE3B6-0348-BB6D-EB83-2A529A576234}"/>
              </a:ext>
            </a:extLst>
          </p:cNvPr>
          <p:cNvSpPr>
            <a:spLocks noGrp="1"/>
          </p:cNvSpPr>
          <p:nvPr>
            <p:ph idx="1"/>
          </p:nvPr>
        </p:nvSpPr>
        <p:spPr>
          <a:xfrm>
            <a:off x="5207590" y="2194527"/>
            <a:ext cx="6397545" cy="4061676"/>
          </a:xfrm>
        </p:spPr>
        <p:txBody>
          <a:bodyPr>
            <a:normAutofit/>
          </a:bodyPr>
          <a:lstStyle/>
          <a:p>
            <a:r>
              <a:rPr lang="en-GB">
                <a:solidFill>
                  <a:srgbClr val="FFFFFF"/>
                </a:solidFill>
              </a:rPr>
              <a:t>Designed to standardise the connection of peripherals to computers</a:t>
            </a:r>
          </a:p>
          <a:p>
            <a:r>
              <a:rPr lang="en-GB">
                <a:solidFill>
                  <a:srgbClr val="FFFFFF"/>
                </a:solidFill>
              </a:rPr>
              <a:t>Used to connect keyboards, mice, cameras, printers, scanners, flash drives, smartphones, game consoles, and power banks.</a:t>
            </a:r>
            <a:r>
              <a:rPr lang="en-GB" baseline="30000">
                <a:solidFill>
                  <a:srgbClr val="FFFFFF"/>
                </a:solidFill>
              </a:rPr>
              <a:t>[</a:t>
            </a:r>
          </a:p>
          <a:p>
            <a:r>
              <a:rPr lang="en-GB">
                <a:solidFill>
                  <a:srgbClr val="FFFFFF"/>
                </a:solidFill>
              </a:rPr>
              <a:t>Self-configuring</a:t>
            </a:r>
          </a:p>
          <a:p>
            <a:r>
              <a:rPr lang="en-GB">
                <a:solidFill>
                  <a:srgbClr val="FFFFFF"/>
                </a:solidFill>
              </a:rPr>
              <a:t>Hot Swappable</a:t>
            </a:r>
          </a:p>
          <a:p>
            <a:r>
              <a:rPr lang="en-GB">
                <a:solidFill>
                  <a:srgbClr val="FFFFFF"/>
                </a:solidFill>
              </a:rPr>
              <a:t>Small devices can be powered directly from the USB interface, eliminating the need for additional power supply cables</a:t>
            </a:r>
          </a:p>
          <a:p>
            <a:r>
              <a:rPr lang="en-GB">
                <a:solidFill>
                  <a:srgbClr val="FFFFFF"/>
                </a:solidFill>
              </a:rPr>
              <a:t>USB cables are limited in length</a:t>
            </a:r>
          </a:p>
        </p:txBody>
      </p:sp>
    </p:spTree>
    <p:extLst>
      <p:ext uri="{BB962C8B-B14F-4D97-AF65-F5344CB8AC3E}">
        <p14:creationId xmlns:p14="http://schemas.microsoft.com/office/powerpoint/2010/main" val="2126238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B9EBC-8DC1-C782-4BB5-171EF57EA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C1773-DB9C-8F49-339E-88493DC644B1}"/>
              </a:ext>
            </a:extLst>
          </p:cNvPr>
          <p:cNvSpPr>
            <a:spLocks noGrp="1"/>
          </p:cNvSpPr>
          <p:nvPr>
            <p:ph type="title"/>
          </p:nvPr>
        </p:nvSpPr>
        <p:spPr>
          <a:xfrm>
            <a:off x="601255" y="702155"/>
            <a:ext cx="3409783" cy="1300365"/>
          </a:xfrm>
        </p:spPr>
        <p:txBody>
          <a:bodyPr>
            <a:normAutofit/>
          </a:bodyPr>
          <a:lstStyle/>
          <a:p>
            <a:pPr>
              <a:lnSpc>
                <a:spcPct val="90000"/>
              </a:lnSpc>
            </a:pPr>
            <a:r>
              <a:rPr lang="en-GB" sz="1300">
                <a:solidFill>
                  <a:srgbClr val="FFFFFF"/>
                </a:solidFill>
              </a:rPr>
              <a:t>PCI (</a:t>
            </a:r>
            <a:r>
              <a:rPr lang="en-GB" sz="1300" b="1">
                <a:solidFill>
                  <a:srgbClr val="FFFFFF"/>
                </a:solidFill>
              </a:rPr>
              <a:t>Peripheral Component Interconnect)</a:t>
            </a:r>
            <a:endParaRPr lang="en-GB" sz="1300">
              <a:solidFill>
                <a:srgbClr val="FFFFFF"/>
              </a:solidFill>
            </a:endParaRPr>
          </a:p>
        </p:txBody>
      </p:sp>
      <p:sp>
        <p:nvSpPr>
          <p:cNvPr id="3" name="Content Placeholder 2">
            <a:extLst>
              <a:ext uri="{FF2B5EF4-FFF2-40B4-BE49-F238E27FC236}">
                <a16:creationId xmlns:a16="http://schemas.microsoft.com/office/drawing/2014/main" id="{5DADCB82-148B-FECA-E5F3-84B1E7D70294}"/>
              </a:ext>
            </a:extLst>
          </p:cNvPr>
          <p:cNvSpPr>
            <a:spLocks noGrp="1"/>
          </p:cNvSpPr>
          <p:nvPr>
            <p:ph idx="1"/>
          </p:nvPr>
        </p:nvSpPr>
        <p:spPr>
          <a:xfrm>
            <a:off x="601255" y="2177142"/>
            <a:ext cx="3409782" cy="3823607"/>
          </a:xfrm>
        </p:spPr>
        <p:txBody>
          <a:bodyPr>
            <a:normAutofit/>
          </a:bodyPr>
          <a:lstStyle/>
          <a:p>
            <a:r>
              <a:rPr lang="en-GB" dirty="0">
                <a:solidFill>
                  <a:schemeClr val="tx1"/>
                </a:solidFill>
              </a:rPr>
              <a:t>Computer bus standard used to connect devices on a computer motherboard which then communicates with the CPU.</a:t>
            </a:r>
          </a:p>
          <a:p>
            <a:r>
              <a:rPr lang="en-GB" dirty="0">
                <a:solidFill>
                  <a:schemeClr val="tx1"/>
                </a:solidFill>
              </a:rPr>
              <a:t>Replaced by PCIe (Faster).</a:t>
            </a:r>
          </a:p>
          <a:p>
            <a:endParaRPr lang="en-GB" dirty="0">
              <a:solidFill>
                <a:srgbClr val="FFFFFF"/>
              </a:solidFill>
            </a:endParaRPr>
          </a:p>
        </p:txBody>
      </p:sp>
      <p:pic>
        <p:nvPicPr>
          <p:cNvPr id="5" name="Picture 4">
            <a:extLst>
              <a:ext uri="{FF2B5EF4-FFF2-40B4-BE49-F238E27FC236}">
                <a16:creationId xmlns:a16="http://schemas.microsoft.com/office/drawing/2014/main" id="{52812326-AB05-EFC9-DC10-ED41106D42CF}"/>
              </a:ext>
            </a:extLst>
          </p:cNvPr>
          <p:cNvPicPr>
            <a:picLocks noChangeAspect="1"/>
          </p:cNvPicPr>
          <p:nvPr/>
        </p:nvPicPr>
        <p:blipFill>
          <a:blip r:embed="rId2"/>
          <a:stretch>
            <a:fillRect/>
          </a:stretch>
        </p:blipFill>
        <p:spPr>
          <a:xfrm>
            <a:off x="4704316" y="936141"/>
            <a:ext cx="6607333" cy="4968305"/>
          </a:xfrm>
          <a:prstGeom prst="rect">
            <a:avLst/>
          </a:prstGeom>
        </p:spPr>
      </p:pic>
    </p:spTree>
    <p:extLst>
      <p:ext uri="{BB962C8B-B14F-4D97-AF65-F5344CB8AC3E}">
        <p14:creationId xmlns:p14="http://schemas.microsoft.com/office/powerpoint/2010/main" val="3150294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69643" y="1037967"/>
            <a:ext cx="3004939" cy="4709131"/>
          </a:xfrm>
        </p:spPr>
        <p:txBody>
          <a:bodyPr anchor="ctr">
            <a:normAutofit/>
          </a:bodyPr>
          <a:lstStyle/>
          <a:p>
            <a:r>
              <a:rPr lang="en-US">
                <a:solidFill>
                  <a:srgbClr val="FFFEFF"/>
                </a:solidFill>
              </a:rPr>
              <a:t>Cooling Systems</a:t>
            </a:r>
            <a:endParaRPr lang="en-US" altLang="en-US">
              <a:solidFill>
                <a:srgbClr val="FFFEFF"/>
              </a:solidFill>
            </a:endParaRPr>
          </a:p>
        </p:txBody>
      </p:sp>
      <p:sp>
        <p:nvSpPr>
          <p:cNvPr id="55299" name="Rectangle 3"/>
          <p:cNvSpPr>
            <a:spLocks noChangeArrowheads="1"/>
          </p:cNvSpPr>
          <p:nvPr/>
        </p:nvSpPr>
        <p:spPr>
          <a:xfrm>
            <a:off x="375568" y="760932"/>
            <a:ext cx="6075172" cy="715880"/>
          </a:xfrm>
          <a:prstGeom prst="rect">
            <a:avLst/>
          </a:prstGeom>
        </p:spPr>
        <p:txBody>
          <a:bodyPr/>
          <a:lstStyle/>
          <a:p>
            <a:pPr defTabSz="722376">
              <a:spcAft>
                <a:spcPts val="600"/>
              </a:spcAft>
            </a:pPr>
            <a:r>
              <a:rPr lang="en-US" altLang="en-US" sz="2000" kern="1200" dirty="0">
                <a:solidFill>
                  <a:schemeClr val="tx1"/>
                </a:solidFill>
                <a:latin typeface="+mn-lt"/>
                <a:ea typeface="+mn-ea"/>
                <a:cs typeface="+mn-cs"/>
              </a:rPr>
              <a:t>Computer components perform better when kept cool.</a:t>
            </a:r>
          </a:p>
          <a:p>
            <a:pPr defTabSz="722376">
              <a:spcAft>
                <a:spcPts val="600"/>
              </a:spcAft>
            </a:pPr>
            <a:r>
              <a:rPr lang="en-US" altLang="en-US" sz="2000" kern="1200" dirty="0">
                <a:solidFill>
                  <a:schemeClr val="tx1"/>
                </a:solidFill>
                <a:latin typeface="+mn-lt"/>
                <a:ea typeface="+mn-ea"/>
                <a:cs typeface="+mn-cs"/>
              </a:rPr>
              <a:t>Computers are kept cool using:</a:t>
            </a:r>
          </a:p>
          <a:p>
            <a:pPr defTabSz="722376">
              <a:spcAft>
                <a:spcPts val="600"/>
              </a:spcAft>
            </a:pPr>
            <a:r>
              <a:rPr lang="en-US" altLang="en-US" sz="2400" kern="1200" dirty="0">
                <a:solidFill>
                  <a:schemeClr val="tx1"/>
                </a:solidFill>
                <a:latin typeface="+mn-lt"/>
                <a:ea typeface="+mn-ea"/>
                <a:cs typeface="+mn-cs"/>
              </a:rPr>
              <a:t>Active</a:t>
            </a:r>
            <a:r>
              <a:rPr lang="en-US" altLang="en-US" sz="2400" dirty="0"/>
              <a:t> cooling</a:t>
            </a:r>
            <a:r>
              <a:rPr lang="en-US" altLang="en-US" sz="2400" kern="1200" dirty="0">
                <a:solidFill>
                  <a:schemeClr val="tx1"/>
                </a:solidFill>
                <a:latin typeface="+mn-lt"/>
                <a:ea typeface="+mn-ea"/>
                <a:cs typeface="+mn-cs"/>
              </a:rPr>
              <a:t> </a:t>
            </a:r>
          </a:p>
          <a:p>
            <a:pPr defTabSz="722376">
              <a:spcAft>
                <a:spcPts val="600"/>
              </a:spcAft>
            </a:pPr>
            <a:r>
              <a:rPr lang="en-US" altLang="en-US" sz="2400" kern="1200" dirty="0">
                <a:solidFill>
                  <a:schemeClr val="tx1"/>
                </a:solidFill>
                <a:latin typeface="+mn-lt"/>
                <a:ea typeface="+mn-ea"/>
                <a:cs typeface="+mn-cs"/>
              </a:rPr>
              <a:t>Passive cooling</a:t>
            </a:r>
            <a:endParaRPr lang="en-US" altLang="en-US" sz="2400" b="1" dirty="0"/>
          </a:p>
        </p:txBody>
      </p:sp>
      <p:sp>
        <p:nvSpPr>
          <p:cNvPr id="11" name="Rectangle 4">
            <a:extLst>
              <a:ext uri="{FF2B5EF4-FFF2-40B4-BE49-F238E27FC236}">
                <a16:creationId xmlns:a16="http://schemas.microsoft.com/office/drawing/2014/main" id="{49F11C45-6557-4CFD-BF9F-33B68EFAC668}"/>
              </a:ext>
            </a:extLst>
          </p:cNvPr>
          <p:cNvSpPr txBox="1">
            <a:spLocks noChangeArrowheads="1"/>
          </p:cNvSpPr>
          <p:nvPr/>
        </p:nvSpPr>
        <p:spPr bwMode="auto">
          <a:xfrm>
            <a:off x="486033" y="2739833"/>
            <a:ext cx="6829167" cy="33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Active solutions require power while passive solutions do not.</a:t>
            </a:r>
            <a:endParaRPr lang="en-US" altLang="en-US" sz="1800" dirty="0"/>
          </a:p>
        </p:txBody>
      </p:sp>
      <p:sp>
        <p:nvSpPr>
          <p:cNvPr id="12" name="Rectangle 5">
            <a:extLst>
              <a:ext uri="{FF2B5EF4-FFF2-40B4-BE49-F238E27FC236}">
                <a16:creationId xmlns:a16="http://schemas.microsoft.com/office/drawing/2014/main" id="{1EAAA2A6-31F0-4070-8BB0-E2A90031408B}"/>
              </a:ext>
            </a:extLst>
          </p:cNvPr>
          <p:cNvSpPr txBox="1">
            <a:spLocks noChangeArrowheads="1"/>
          </p:cNvSpPr>
          <p:nvPr/>
        </p:nvSpPr>
        <p:spPr bwMode="auto">
          <a:xfrm>
            <a:off x="507681" y="3323670"/>
            <a:ext cx="7421042" cy="144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Passive solutions for cooling usually involve reducing the speed at which a component is operating or adding heat sinks to computer chips.</a:t>
            </a:r>
          </a:p>
          <a:p>
            <a:pPr marL="0" indent="0" defTabSz="540528">
              <a:spcBef>
                <a:spcPts val="474"/>
              </a:spcBef>
              <a:spcAft>
                <a:spcPts val="474"/>
              </a:spcAft>
              <a:buNone/>
            </a:pPr>
            <a:r>
              <a:rPr lang="en-US" altLang="en-US" sz="1800" kern="1200" dirty="0">
                <a:solidFill>
                  <a:srgbClr val="000000"/>
                </a:solidFill>
                <a:latin typeface="+mn-lt"/>
                <a:ea typeface="ＭＳ Ｐゴシック" charset="0"/>
                <a:cs typeface="CiscoSans"/>
              </a:rPr>
              <a:t>A case fan is considered as active cooling.</a:t>
            </a:r>
            <a:r>
              <a:rPr lang="en-US" altLang="en-US" sz="1800" dirty="0"/>
              <a:t> Not available on mobile devices</a:t>
            </a:r>
            <a:endParaRPr lang="en-US" altLang="en-US" sz="2000" dirty="0"/>
          </a:p>
          <a:p>
            <a:pPr marL="0" indent="0" defTabSz="540528">
              <a:spcBef>
                <a:spcPts val="474"/>
              </a:spcBef>
              <a:spcAft>
                <a:spcPts val="474"/>
              </a:spcAft>
              <a:buNone/>
            </a:pPr>
            <a:endParaRPr lang="en-US" altLang="en-US" sz="1800" kern="1200" dirty="0">
              <a:solidFill>
                <a:srgbClr val="000000"/>
              </a:solidFill>
              <a:latin typeface="+mn-lt"/>
              <a:ea typeface="ＭＳ Ｐゴシック" charset="0"/>
              <a:cs typeface="CiscoSans"/>
            </a:endParaRPr>
          </a:p>
          <a:p>
            <a:pPr marL="134192" indent="-134192" defTabSz="540528">
              <a:spcBef>
                <a:spcPts val="474"/>
              </a:spcBef>
              <a:spcAft>
                <a:spcPts val="474"/>
              </a:spcAft>
            </a:pPr>
            <a:endParaRPr lang="en-US" altLang="en-US" sz="1422" kern="1200" dirty="0">
              <a:solidFill>
                <a:srgbClr val="000000"/>
              </a:solidFill>
              <a:latin typeface="+mn-lt"/>
              <a:ea typeface="ＭＳ Ｐゴシック" charset="0"/>
              <a:cs typeface="CiscoSans"/>
            </a:endParaRPr>
          </a:p>
        </p:txBody>
      </p:sp>
      <p:pic>
        <p:nvPicPr>
          <p:cNvPr id="6" name="Picture 5" descr="An image showing a case fan." title="Case Fan">
            <a:extLst>
              <a:ext uri="{FF2B5EF4-FFF2-40B4-BE49-F238E27FC236}">
                <a16:creationId xmlns:a16="http://schemas.microsoft.com/office/drawing/2014/main" id="{926224E4-9B8C-4A44-BB4A-6129D8F7BF78}"/>
              </a:ext>
            </a:extLst>
          </p:cNvPr>
          <p:cNvPicPr>
            <a:picLocks noChangeAspect="1"/>
          </p:cNvPicPr>
          <p:nvPr/>
        </p:nvPicPr>
        <p:blipFill>
          <a:blip r:embed="rId4"/>
          <a:stretch>
            <a:fillRect/>
          </a:stretch>
        </p:blipFill>
        <p:spPr>
          <a:xfrm>
            <a:off x="9765599" y="4092728"/>
            <a:ext cx="1936479" cy="1565506"/>
          </a:xfrm>
          <a:prstGeom prst="rect">
            <a:avLst/>
          </a:prstGeom>
        </p:spPr>
      </p:pic>
      <p:pic>
        <p:nvPicPr>
          <p:cNvPr id="3" name="Picture 2" descr="image showing a heat sink" title="Heat Sink">
            <a:extLst>
              <a:ext uri="{FF2B5EF4-FFF2-40B4-BE49-F238E27FC236}">
                <a16:creationId xmlns:a16="http://schemas.microsoft.com/office/drawing/2014/main" id="{AB9172A9-EF7A-4149-B6AF-80AC8ED652E2}"/>
              </a:ext>
            </a:extLst>
          </p:cNvPr>
          <p:cNvPicPr>
            <a:picLocks noChangeAspect="1"/>
          </p:cNvPicPr>
          <p:nvPr/>
        </p:nvPicPr>
        <p:blipFill>
          <a:blip r:embed="rId5"/>
          <a:stretch>
            <a:fillRect/>
          </a:stretch>
        </p:blipFill>
        <p:spPr>
          <a:xfrm>
            <a:off x="8042147" y="4092728"/>
            <a:ext cx="1610028" cy="1875350"/>
          </a:xfrm>
          <a:prstGeom prst="rect">
            <a:avLst/>
          </a:prstGeom>
        </p:spPr>
      </p:pic>
    </p:spTree>
    <p:custDataLst>
      <p:tags r:id="rId1"/>
    </p:custDataLst>
    <p:extLst>
      <p:ext uri="{BB962C8B-B14F-4D97-AF65-F5344CB8AC3E}">
        <p14:creationId xmlns:p14="http://schemas.microsoft.com/office/powerpoint/2010/main" val="3708526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5C4E1-CB2A-E01B-DC8F-DEBAB3810FBD}"/>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DF9113AC-8C87-6C92-45C7-E7036E82088B}"/>
              </a:ext>
            </a:extLst>
          </p:cNvPr>
          <p:cNvSpPr>
            <a:spLocks noGrp="1" noChangeArrowheads="1"/>
          </p:cNvSpPr>
          <p:nvPr>
            <p:ph type="title"/>
          </p:nvPr>
        </p:nvSpPr>
        <p:spPr>
          <a:xfrm>
            <a:off x="8369643" y="1037967"/>
            <a:ext cx="3004939" cy="4709131"/>
          </a:xfrm>
        </p:spPr>
        <p:txBody>
          <a:bodyPr anchor="ctr">
            <a:normAutofit/>
          </a:bodyPr>
          <a:lstStyle/>
          <a:p>
            <a:r>
              <a:rPr lang="en-US">
                <a:solidFill>
                  <a:srgbClr val="FFFEFF"/>
                </a:solidFill>
              </a:rPr>
              <a:t>Cooling Systems</a:t>
            </a:r>
            <a:endParaRPr lang="en-US" altLang="en-US">
              <a:solidFill>
                <a:srgbClr val="FFFEFF"/>
              </a:solidFill>
            </a:endParaRPr>
          </a:p>
        </p:txBody>
      </p:sp>
      <p:sp>
        <p:nvSpPr>
          <p:cNvPr id="55299" name="Rectangle 3">
            <a:extLst>
              <a:ext uri="{FF2B5EF4-FFF2-40B4-BE49-F238E27FC236}">
                <a16:creationId xmlns:a16="http://schemas.microsoft.com/office/drawing/2014/main" id="{28DF79A0-0E66-7EA6-208C-990B3D847BA9}"/>
              </a:ext>
            </a:extLst>
          </p:cNvPr>
          <p:cNvSpPr>
            <a:spLocks noChangeArrowheads="1"/>
          </p:cNvSpPr>
          <p:nvPr/>
        </p:nvSpPr>
        <p:spPr>
          <a:xfrm>
            <a:off x="375568" y="760932"/>
            <a:ext cx="6075172" cy="715880"/>
          </a:xfrm>
          <a:prstGeom prst="rect">
            <a:avLst/>
          </a:prstGeom>
        </p:spPr>
        <p:txBody>
          <a:bodyPr/>
          <a:lstStyle/>
          <a:p>
            <a:pPr defTabSz="722376">
              <a:spcAft>
                <a:spcPts val="600"/>
              </a:spcAft>
            </a:pPr>
            <a:endParaRPr lang="en-US" altLang="en-US" sz="2400" b="1" dirty="0"/>
          </a:p>
        </p:txBody>
      </p:sp>
      <p:sp>
        <p:nvSpPr>
          <p:cNvPr id="11" name="Rectangle 4">
            <a:extLst>
              <a:ext uri="{FF2B5EF4-FFF2-40B4-BE49-F238E27FC236}">
                <a16:creationId xmlns:a16="http://schemas.microsoft.com/office/drawing/2014/main" id="{86999AA5-D78C-8BDF-D0DF-7798532F9ABA}"/>
              </a:ext>
            </a:extLst>
          </p:cNvPr>
          <p:cNvSpPr txBox="1">
            <a:spLocks noChangeArrowheads="1"/>
          </p:cNvSpPr>
          <p:nvPr/>
        </p:nvSpPr>
        <p:spPr bwMode="auto">
          <a:xfrm>
            <a:off x="486033" y="2739833"/>
            <a:ext cx="6829167" cy="33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34192" indent="-134192" defTabSz="540528">
              <a:spcBef>
                <a:spcPts val="474"/>
              </a:spcBef>
              <a:spcAft>
                <a:spcPts val="474"/>
              </a:spcAft>
            </a:pPr>
            <a:r>
              <a:rPr lang="en-US" altLang="en-US" sz="1800" kern="1200" dirty="0">
                <a:solidFill>
                  <a:srgbClr val="000000"/>
                </a:solidFill>
                <a:latin typeface="+mn-lt"/>
                <a:ea typeface="ＭＳ Ｐゴシック" charset="0"/>
                <a:cs typeface="CiscoSans"/>
              </a:rPr>
              <a:t>Active solutions require power while passive solutions do not.</a:t>
            </a:r>
            <a:endParaRPr lang="en-US" altLang="en-US" sz="1800" dirty="0"/>
          </a:p>
        </p:txBody>
      </p:sp>
      <p:pic>
        <p:nvPicPr>
          <p:cNvPr id="6" name="Picture 5" descr="An image showing a case fan." title="Case Fan">
            <a:extLst>
              <a:ext uri="{FF2B5EF4-FFF2-40B4-BE49-F238E27FC236}">
                <a16:creationId xmlns:a16="http://schemas.microsoft.com/office/drawing/2014/main" id="{F9B030F2-CA54-8816-A78E-E4408E789204}"/>
              </a:ext>
            </a:extLst>
          </p:cNvPr>
          <p:cNvPicPr>
            <a:picLocks noChangeAspect="1"/>
          </p:cNvPicPr>
          <p:nvPr/>
        </p:nvPicPr>
        <p:blipFill>
          <a:blip r:embed="rId4"/>
          <a:stretch>
            <a:fillRect/>
          </a:stretch>
        </p:blipFill>
        <p:spPr>
          <a:xfrm>
            <a:off x="9765599" y="4092728"/>
            <a:ext cx="1936479" cy="1565506"/>
          </a:xfrm>
          <a:prstGeom prst="rect">
            <a:avLst/>
          </a:prstGeom>
        </p:spPr>
      </p:pic>
      <p:pic>
        <p:nvPicPr>
          <p:cNvPr id="3" name="Picture 2" descr="image showing a heat sink" title="Heat Sink">
            <a:extLst>
              <a:ext uri="{FF2B5EF4-FFF2-40B4-BE49-F238E27FC236}">
                <a16:creationId xmlns:a16="http://schemas.microsoft.com/office/drawing/2014/main" id="{A795745A-08BC-74FE-BCBB-ED81CD93E38E}"/>
              </a:ext>
            </a:extLst>
          </p:cNvPr>
          <p:cNvPicPr>
            <a:picLocks noChangeAspect="1"/>
          </p:cNvPicPr>
          <p:nvPr/>
        </p:nvPicPr>
        <p:blipFill>
          <a:blip r:embed="rId5"/>
          <a:stretch>
            <a:fillRect/>
          </a:stretch>
        </p:blipFill>
        <p:spPr>
          <a:xfrm>
            <a:off x="8042147" y="4092728"/>
            <a:ext cx="1610028" cy="1875350"/>
          </a:xfrm>
          <a:prstGeom prst="rect">
            <a:avLst/>
          </a:prstGeom>
        </p:spPr>
      </p:pic>
      <p:graphicFrame>
        <p:nvGraphicFramePr>
          <p:cNvPr id="2" name="Table 1">
            <a:extLst>
              <a:ext uri="{FF2B5EF4-FFF2-40B4-BE49-F238E27FC236}">
                <a16:creationId xmlns:a16="http://schemas.microsoft.com/office/drawing/2014/main" id="{77855F4C-F316-3858-7B23-9C7E871BA03B}"/>
              </a:ext>
            </a:extLst>
          </p:cNvPr>
          <p:cNvGraphicFramePr>
            <a:graphicFrameLocks noGrp="1"/>
          </p:cNvGraphicFramePr>
          <p:nvPr/>
        </p:nvGraphicFramePr>
        <p:xfrm>
          <a:off x="163749" y="934720"/>
          <a:ext cx="7175999" cy="3977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273116582"/>
                    </a:ext>
                  </a:extLst>
                </a:gridCol>
                <a:gridCol w="2709333">
                  <a:extLst>
                    <a:ext uri="{9D8B030D-6E8A-4147-A177-3AD203B41FA5}">
                      <a16:colId xmlns:a16="http://schemas.microsoft.com/office/drawing/2014/main" val="1888446867"/>
                    </a:ext>
                  </a:extLst>
                </a:gridCol>
                <a:gridCol w="1757333">
                  <a:extLst>
                    <a:ext uri="{9D8B030D-6E8A-4147-A177-3AD203B41FA5}">
                      <a16:colId xmlns:a16="http://schemas.microsoft.com/office/drawing/2014/main" val="1195509623"/>
                    </a:ext>
                  </a:extLst>
                </a:gridCol>
              </a:tblGrid>
              <a:tr h="370840">
                <a:tc>
                  <a:txBody>
                    <a:bodyPr/>
                    <a:lstStyle/>
                    <a:p>
                      <a:endParaRPr lang="en-GB"/>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kern="1200" dirty="0">
                          <a:solidFill>
                            <a:schemeClr val="tx1"/>
                          </a:solidFill>
                          <a:latin typeface="+mn-lt"/>
                          <a:ea typeface="+mn-ea"/>
                          <a:cs typeface="+mn-cs"/>
                        </a:rPr>
                        <a:t>Active</a:t>
                      </a:r>
                      <a:r>
                        <a:rPr lang="en-US" altLang="en-US" sz="1800" dirty="0"/>
                        <a:t> </a:t>
                      </a:r>
                      <a:r>
                        <a:rPr lang="en-US" altLang="en-US" sz="1800" dirty="0">
                          <a:solidFill>
                            <a:schemeClr val="tx1"/>
                          </a:solidFill>
                        </a:rPr>
                        <a:t>cooling</a:t>
                      </a:r>
                      <a:r>
                        <a:rPr lang="en-US" altLang="en-US" sz="1800" kern="1200" dirty="0">
                          <a:solidFill>
                            <a:schemeClr val="tx1"/>
                          </a:solidFill>
                          <a:latin typeface="+mn-lt"/>
                          <a:ea typeface="+mn-ea"/>
                          <a:cs typeface="+mn-cs"/>
                        </a:rPr>
                        <a:t> </a:t>
                      </a:r>
                    </a:p>
                    <a:p>
                      <a:endParaRPr lang="en-GB"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kern="1200" dirty="0">
                          <a:solidFill>
                            <a:schemeClr val="tx1"/>
                          </a:solidFill>
                          <a:latin typeface="+mn-lt"/>
                          <a:ea typeface="+mn-ea"/>
                          <a:cs typeface="+mn-cs"/>
                        </a:rPr>
                        <a:t>Passive cooling</a:t>
                      </a:r>
                      <a:endParaRPr lang="en-US" altLang="en-US" sz="1800" b="1" dirty="0"/>
                    </a:p>
                    <a:p>
                      <a:endParaRPr lang="en-GB" dirty="0"/>
                    </a:p>
                  </a:txBody>
                  <a:tcPr/>
                </a:tc>
                <a:extLst>
                  <a:ext uri="{0D108BD9-81ED-4DB2-BD59-A6C34878D82A}">
                    <a16:rowId xmlns:a16="http://schemas.microsoft.com/office/drawing/2014/main" val="3944166252"/>
                  </a:ext>
                </a:extLst>
              </a:tr>
              <a:tr h="370840">
                <a:tc>
                  <a:txBody>
                    <a:bodyPr/>
                    <a:lstStyle/>
                    <a:p>
                      <a:r>
                        <a:rPr lang="en-GB" dirty="0"/>
                        <a:t>Heat sink</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12587556"/>
                  </a:ext>
                </a:extLst>
              </a:tr>
              <a:tr h="370840">
                <a:tc>
                  <a:txBody>
                    <a:bodyPr/>
                    <a:lstStyle/>
                    <a:p>
                      <a:r>
                        <a:rPr lang="en-GB" dirty="0"/>
                        <a:t>Fan</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68953304"/>
                  </a:ext>
                </a:extLst>
              </a:tr>
              <a:tr h="370840">
                <a:tc>
                  <a:txBody>
                    <a:bodyPr/>
                    <a:lstStyle/>
                    <a:p>
                      <a:r>
                        <a:rPr lang="en-GB" dirty="0"/>
                        <a:t>Clock reduction</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29169384"/>
                  </a:ext>
                </a:extLst>
              </a:tr>
              <a:tr h="370840">
                <a:tc>
                  <a:txBody>
                    <a:bodyPr/>
                    <a:lstStyle/>
                    <a:p>
                      <a:r>
                        <a:rPr lang="en-GB" dirty="0"/>
                        <a:t>PC</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58434481"/>
                  </a:ext>
                </a:extLst>
              </a:tr>
              <a:tr h="370840">
                <a:tc>
                  <a:txBody>
                    <a:bodyPr/>
                    <a:lstStyle/>
                    <a:p>
                      <a:r>
                        <a:rPr lang="en-GB" dirty="0"/>
                        <a:t>Laptop</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22689051"/>
                  </a:ext>
                </a:extLst>
              </a:tr>
              <a:tr h="370840">
                <a:tc>
                  <a:txBody>
                    <a:bodyPr/>
                    <a:lstStyle/>
                    <a:p>
                      <a:r>
                        <a:rPr lang="en-GB" dirty="0"/>
                        <a:t>Mobile Phone</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85816514"/>
                  </a:ext>
                </a:extLst>
              </a:tr>
              <a:tr h="370840">
                <a:tc>
                  <a:txBody>
                    <a:bodyPr/>
                    <a:lstStyle/>
                    <a:p>
                      <a:r>
                        <a:rPr lang="en-GB" dirty="0"/>
                        <a:t>Server</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756022836"/>
                  </a:ext>
                </a:extLst>
              </a:tr>
              <a:tr h="370840">
                <a:tc>
                  <a:txBody>
                    <a:bodyPr/>
                    <a:lstStyle/>
                    <a:p>
                      <a:r>
                        <a:rPr lang="en-GB" dirty="0"/>
                        <a:t>Tablet</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201878"/>
                  </a:ext>
                </a:extLst>
              </a:tr>
              <a:tr h="37084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812170654"/>
                  </a:ext>
                </a:extLst>
              </a:tr>
            </a:tbl>
          </a:graphicData>
        </a:graphic>
      </p:graphicFrame>
    </p:spTree>
    <p:custDataLst>
      <p:tags r:id="rId1"/>
    </p:custDataLst>
    <p:extLst>
      <p:ext uri="{BB962C8B-B14F-4D97-AF65-F5344CB8AC3E}">
        <p14:creationId xmlns:p14="http://schemas.microsoft.com/office/powerpoint/2010/main" val="1663353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838F-D5A9-A3D4-92EF-2A88EDF888B2}"/>
              </a:ext>
            </a:extLst>
          </p:cNvPr>
          <p:cNvSpPr>
            <a:spLocks noGrp="1"/>
          </p:cNvSpPr>
          <p:nvPr>
            <p:ph type="title"/>
          </p:nvPr>
        </p:nvSpPr>
        <p:spPr>
          <a:xfrm>
            <a:off x="448844" y="654030"/>
            <a:ext cx="11029616" cy="561160"/>
          </a:xfrm>
        </p:spPr>
        <p:txBody>
          <a:bodyPr/>
          <a:lstStyle/>
          <a:p>
            <a:r>
              <a:rPr lang="en-GB" dirty="0"/>
              <a:t>types of sensors</a:t>
            </a:r>
          </a:p>
        </p:txBody>
      </p:sp>
      <p:sp>
        <p:nvSpPr>
          <p:cNvPr id="3" name="Content Placeholder 2">
            <a:extLst>
              <a:ext uri="{FF2B5EF4-FFF2-40B4-BE49-F238E27FC236}">
                <a16:creationId xmlns:a16="http://schemas.microsoft.com/office/drawing/2014/main" id="{F19BCF72-F157-0149-A26D-9E1871E80F5B}"/>
              </a:ext>
            </a:extLst>
          </p:cNvPr>
          <p:cNvSpPr>
            <a:spLocks noGrp="1"/>
          </p:cNvSpPr>
          <p:nvPr>
            <p:ph idx="1"/>
          </p:nvPr>
        </p:nvSpPr>
        <p:spPr>
          <a:xfrm>
            <a:off x="521034" y="1215190"/>
            <a:ext cx="7250737" cy="3634486"/>
          </a:xfrm>
        </p:spPr>
        <p:txBody>
          <a:bodyPr/>
          <a:lstStyle/>
          <a:p>
            <a:r>
              <a:rPr lang="en-GB" dirty="0"/>
              <a:t>Temperature Sensors: Measure temperature changes.</a:t>
            </a:r>
          </a:p>
          <a:p>
            <a:r>
              <a:rPr lang="en-GB" dirty="0"/>
              <a:t>IR Sensors: Detect infrared radiation.</a:t>
            </a:r>
          </a:p>
          <a:p>
            <a:r>
              <a:rPr lang="en-GB" dirty="0"/>
              <a:t>Proximity Sensors: Detect the presence of nearby objects without physical contact.</a:t>
            </a:r>
          </a:p>
          <a:p>
            <a:r>
              <a:rPr lang="en-GB" dirty="0"/>
              <a:t>Motion Sensors: Detect movement in a specified area.</a:t>
            </a:r>
          </a:p>
          <a:p>
            <a:pPr marL="0" indent="0">
              <a:buNone/>
            </a:pPr>
            <a:r>
              <a:rPr lang="en-GB" dirty="0"/>
              <a:t>These sensors are widely used in applications such as automation, environmental monitoring, and safety systems.</a:t>
            </a:r>
          </a:p>
        </p:txBody>
      </p:sp>
      <p:pic>
        <p:nvPicPr>
          <p:cNvPr id="4" name="Picture 3">
            <a:extLst>
              <a:ext uri="{FF2B5EF4-FFF2-40B4-BE49-F238E27FC236}">
                <a16:creationId xmlns:a16="http://schemas.microsoft.com/office/drawing/2014/main" id="{B02D27E2-7612-1863-DAE2-20C0CAEB6707}"/>
              </a:ext>
            </a:extLst>
          </p:cNvPr>
          <p:cNvPicPr>
            <a:picLocks noChangeAspect="1"/>
          </p:cNvPicPr>
          <p:nvPr/>
        </p:nvPicPr>
        <p:blipFill>
          <a:blip r:embed="rId2"/>
          <a:stretch>
            <a:fillRect/>
          </a:stretch>
        </p:blipFill>
        <p:spPr>
          <a:xfrm>
            <a:off x="8036467" y="654030"/>
            <a:ext cx="3706689" cy="5773412"/>
          </a:xfrm>
          <a:prstGeom prst="rect">
            <a:avLst/>
          </a:prstGeom>
        </p:spPr>
      </p:pic>
    </p:spTree>
    <p:extLst>
      <p:ext uri="{BB962C8B-B14F-4D97-AF65-F5344CB8AC3E}">
        <p14:creationId xmlns:p14="http://schemas.microsoft.com/office/powerpoint/2010/main" val="393982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C8D0-0441-8F80-57CC-1FFBA9EA7C94}"/>
              </a:ext>
            </a:extLst>
          </p:cNvPr>
          <p:cNvSpPr>
            <a:spLocks noGrp="1"/>
          </p:cNvSpPr>
          <p:nvPr>
            <p:ph type="title"/>
          </p:nvPr>
        </p:nvSpPr>
        <p:spPr/>
        <p:txBody>
          <a:bodyPr/>
          <a:lstStyle/>
          <a:p>
            <a:r>
              <a:rPr lang="en-GB" dirty="0"/>
              <a:t>Is this you??</a:t>
            </a:r>
          </a:p>
        </p:txBody>
      </p:sp>
      <p:pic>
        <p:nvPicPr>
          <p:cNvPr id="5" name="Content Placeholder 4" descr="Cartoon cat in front of a computer&#10;&#10;Description automatically generated">
            <a:extLst>
              <a:ext uri="{FF2B5EF4-FFF2-40B4-BE49-F238E27FC236}">
                <a16:creationId xmlns:a16="http://schemas.microsoft.com/office/drawing/2014/main" id="{1C8F47B6-3C11-2B01-820D-83A5F69A89CF}"/>
              </a:ext>
            </a:extLst>
          </p:cNvPr>
          <p:cNvPicPr>
            <a:picLocks noGrp="1" noChangeAspect="1"/>
          </p:cNvPicPr>
          <p:nvPr>
            <p:ph idx="1"/>
          </p:nvPr>
        </p:nvPicPr>
        <p:blipFill>
          <a:blip r:embed="rId2"/>
          <a:stretch>
            <a:fillRect/>
          </a:stretch>
        </p:blipFill>
        <p:spPr>
          <a:xfrm>
            <a:off x="3375212" y="1732461"/>
            <a:ext cx="4758459" cy="4242890"/>
          </a:xfrm>
        </p:spPr>
      </p:pic>
    </p:spTree>
    <p:extLst>
      <p:ext uri="{BB962C8B-B14F-4D97-AF65-F5344CB8AC3E}">
        <p14:creationId xmlns:p14="http://schemas.microsoft.com/office/powerpoint/2010/main" val="34021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91926B-6F4B-18C2-471D-B5781C46CB84}"/>
              </a:ext>
            </a:extLst>
          </p:cNvPr>
          <p:cNvSpPr txBox="1"/>
          <p:nvPr/>
        </p:nvSpPr>
        <p:spPr>
          <a:xfrm>
            <a:off x="601255" y="2177142"/>
            <a:ext cx="3409782" cy="3823607"/>
          </a:xfrm>
          <a:prstGeom prst="rect">
            <a:avLst/>
          </a:prstGeom>
        </p:spPr>
        <p:txBody>
          <a:bodyPr vert="horz" lIns="91440" tIns="45720" rIns="91440" bIns="45720" rtlCol="0" anchor="ctr">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a:solidFill>
                  <a:srgbClr val="FFFFFF"/>
                </a:solidFill>
              </a:rPr>
              <a:t>https://www.electronicshub.org/different-types-sensors/</a:t>
            </a:r>
          </a:p>
        </p:txBody>
      </p:sp>
      <p:graphicFrame>
        <p:nvGraphicFramePr>
          <p:cNvPr id="5" name="Content Placeholder 4">
            <a:extLst>
              <a:ext uri="{FF2B5EF4-FFF2-40B4-BE49-F238E27FC236}">
                <a16:creationId xmlns:a16="http://schemas.microsoft.com/office/drawing/2014/main" id="{B8DD6C19-DCD6-F374-66DD-DBB29EF43CC1}"/>
              </a:ext>
            </a:extLst>
          </p:cNvPr>
          <p:cNvGraphicFramePr>
            <a:graphicFrameLocks noGrp="1"/>
          </p:cNvGraphicFramePr>
          <p:nvPr>
            <p:ph idx="1"/>
          </p:nvPr>
        </p:nvGraphicFramePr>
        <p:xfrm>
          <a:off x="4241830" y="601199"/>
          <a:ext cx="7563483" cy="5861024"/>
        </p:xfrm>
        <a:graphic>
          <a:graphicData uri="http://schemas.openxmlformats.org/drawingml/2006/table">
            <a:tbl>
              <a:tblPr firstRow="1" firstCol="1" bandRow="1">
                <a:tableStyleId>{5C22544A-7EE6-4342-B048-85BDC9FD1C3A}</a:tableStyleId>
              </a:tblPr>
              <a:tblGrid>
                <a:gridCol w="3597514">
                  <a:extLst>
                    <a:ext uri="{9D8B030D-6E8A-4147-A177-3AD203B41FA5}">
                      <a16:colId xmlns:a16="http://schemas.microsoft.com/office/drawing/2014/main" val="2316296875"/>
                    </a:ext>
                  </a:extLst>
                </a:gridCol>
                <a:gridCol w="3965969">
                  <a:extLst>
                    <a:ext uri="{9D8B030D-6E8A-4147-A177-3AD203B41FA5}">
                      <a16:colId xmlns:a16="http://schemas.microsoft.com/office/drawing/2014/main" val="859876413"/>
                    </a:ext>
                  </a:extLst>
                </a:gridCol>
              </a:tblGrid>
              <a:tr h="225424">
                <a:tc>
                  <a:txBody>
                    <a:bodyPr/>
                    <a:lstStyle/>
                    <a:p>
                      <a:pPr algn="ctr">
                        <a:lnSpc>
                          <a:spcPct val="115000"/>
                        </a:lnSpc>
                        <a:spcAft>
                          <a:spcPts val="800"/>
                        </a:spcAft>
                        <a:buNone/>
                      </a:pPr>
                      <a:r>
                        <a:rPr lang="en-GB" sz="700" kern="0">
                          <a:effectLst/>
                        </a:rPr>
                        <a:t>Type of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gn="ctr">
                        <a:lnSpc>
                          <a:spcPct val="115000"/>
                        </a:lnSpc>
                        <a:spcAft>
                          <a:spcPts val="800"/>
                        </a:spcAft>
                        <a:buNone/>
                      </a:pPr>
                      <a:r>
                        <a:rPr lang="en-GB" sz="700" kern="0">
                          <a:effectLst/>
                        </a:rPr>
                        <a:t>Used For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3399686839"/>
                  </a:ext>
                </a:extLst>
              </a:tr>
              <a:tr h="225424">
                <a:tc>
                  <a:txBody>
                    <a:bodyPr/>
                    <a:lstStyle/>
                    <a:p>
                      <a:pPr>
                        <a:lnSpc>
                          <a:spcPct val="115000"/>
                        </a:lnSpc>
                        <a:spcAft>
                          <a:spcPts val="800"/>
                        </a:spcAft>
                        <a:buNone/>
                      </a:pPr>
                      <a:r>
                        <a:rPr lang="en-GB" sz="700" kern="0">
                          <a:effectLst/>
                        </a:rPr>
                        <a:t>Temperature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Controlling HVAC systems in homes and offices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350152090"/>
                  </a:ext>
                </a:extLst>
              </a:tr>
              <a:tr h="225424">
                <a:tc>
                  <a:txBody>
                    <a:bodyPr/>
                    <a:lstStyle/>
                    <a:p>
                      <a:pPr>
                        <a:lnSpc>
                          <a:spcPct val="115000"/>
                        </a:lnSpc>
                        <a:spcAft>
                          <a:spcPts val="800"/>
                        </a:spcAft>
                        <a:buNone/>
                      </a:pPr>
                      <a:r>
                        <a:rPr lang="en-GB" sz="700" kern="0">
                          <a:effectLst/>
                        </a:rPr>
                        <a:t>Proximity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Detecting objects in automatic doors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3418938844"/>
                  </a:ext>
                </a:extLst>
              </a:tr>
              <a:tr h="225424">
                <a:tc>
                  <a:txBody>
                    <a:bodyPr/>
                    <a:lstStyle/>
                    <a:p>
                      <a:pPr>
                        <a:lnSpc>
                          <a:spcPct val="115000"/>
                        </a:lnSpc>
                        <a:spcAft>
                          <a:spcPts val="800"/>
                        </a:spcAft>
                        <a:buNone/>
                      </a:pPr>
                      <a:r>
                        <a:rPr lang="en-GB" sz="700" kern="0">
                          <a:effectLst/>
                        </a:rPr>
                        <a:t>Accelerometer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Screen orientation in smartphones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64478489"/>
                  </a:ext>
                </a:extLst>
              </a:tr>
              <a:tr h="225424">
                <a:tc>
                  <a:txBody>
                    <a:bodyPr/>
                    <a:lstStyle/>
                    <a:p>
                      <a:pPr>
                        <a:lnSpc>
                          <a:spcPct val="115000"/>
                        </a:lnSpc>
                        <a:spcAft>
                          <a:spcPts val="800"/>
                        </a:spcAft>
                        <a:buNone/>
                      </a:pPr>
                      <a:r>
                        <a:rPr lang="en-GB" sz="700" kern="0">
                          <a:effectLst/>
                        </a:rPr>
                        <a:t>IR Sensor (Infrared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Remote controls for TVs and other devices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052873008"/>
                  </a:ext>
                </a:extLst>
              </a:tr>
              <a:tr h="225424">
                <a:tc>
                  <a:txBody>
                    <a:bodyPr/>
                    <a:lstStyle/>
                    <a:p>
                      <a:pPr>
                        <a:lnSpc>
                          <a:spcPct val="115000"/>
                        </a:lnSpc>
                        <a:spcAft>
                          <a:spcPts val="800"/>
                        </a:spcAft>
                        <a:buNone/>
                      </a:pPr>
                      <a:r>
                        <a:rPr lang="en-GB" sz="700" kern="0">
                          <a:effectLst/>
                        </a:rPr>
                        <a:t>Pressure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Monitoring tire pressure in vehicles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890742924"/>
                  </a:ext>
                </a:extLst>
              </a:tr>
              <a:tr h="225424">
                <a:tc>
                  <a:txBody>
                    <a:bodyPr/>
                    <a:lstStyle/>
                    <a:p>
                      <a:pPr>
                        <a:lnSpc>
                          <a:spcPct val="115000"/>
                        </a:lnSpc>
                        <a:spcAft>
                          <a:spcPts val="800"/>
                        </a:spcAft>
                        <a:buNone/>
                      </a:pPr>
                      <a:r>
                        <a:rPr lang="en-GB" sz="700" kern="0">
                          <a:effectLst/>
                        </a:rPr>
                        <a:t>Light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Adjusting screen brightness on smartphones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3862045326"/>
                  </a:ext>
                </a:extLst>
              </a:tr>
              <a:tr h="225424">
                <a:tc>
                  <a:txBody>
                    <a:bodyPr/>
                    <a:lstStyle/>
                    <a:p>
                      <a:pPr>
                        <a:lnSpc>
                          <a:spcPct val="115000"/>
                        </a:lnSpc>
                        <a:spcAft>
                          <a:spcPts val="800"/>
                        </a:spcAft>
                        <a:buNone/>
                      </a:pPr>
                      <a:r>
                        <a:rPr lang="en-GB" sz="700" kern="0">
                          <a:effectLst/>
                        </a:rPr>
                        <a:t>Ultrasonic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Parking assistance in cars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359800622"/>
                  </a:ext>
                </a:extLst>
              </a:tr>
              <a:tr h="225424">
                <a:tc>
                  <a:txBody>
                    <a:bodyPr/>
                    <a:lstStyle/>
                    <a:p>
                      <a:pPr>
                        <a:lnSpc>
                          <a:spcPct val="115000"/>
                        </a:lnSpc>
                        <a:spcAft>
                          <a:spcPts val="800"/>
                        </a:spcAft>
                        <a:buNone/>
                      </a:pPr>
                      <a:r>
                        <a:rPr lang="en-GB" sz="700" kern="0">
                          <a:effectLst/>
                        </a:rPr>
                        <a:t>Flow and Level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Managing water levels in tanks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069094680"/>
                  </a:ext>
                </a:extLst>
              </a:tr>
              <a:tr h="225424">
                <a:tc>
                  <a:txBody>
                    <a:bodyPr/>
                    <a:lstStyle/>
                    <a:p>
                      <a:pPr>
                        <a:lnSpc>
                          <a:spcPct val="115000"/>
                        </a:lnSpc>
                        <a:spcAft>
                          <a:spcPts val="800"/>
                        </a:spcAft>
                        <a:buNone/>
                      </a:pPr>
                      <a:r>
                        <a:rPr lang="en-GB" sz="700" kern="0" dirty="0">
                          <a:effectLst/>
                        </a:rPr>
                        <a:t>Smoke, Gas and Alcohol Sensor</a:t>
                      </a:r>
                      <a:endParaRPr lang="en-GB"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Detecting smoke and gas leaks in homes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4217053180"/>
                  </a:ext>
                </a:extLst>
              </a:tr>
              <a:tr h="225424">
                <a:tc>
                  <a:txBody>
                    <a:bodyPr/>
                    <a:lstStyle/>
                    <a:p>
                      <a:pPr>
                        <a:lnSpc>
                          <a:spcPct val="115000"/>
                        </a:lnSpc>
                        <a:spcAft>
                          <a:spcPts val="800"/>
                        </a:spcAft>
                        <a:buNone/>
                      </a:pPr>
                      <a:r>
                        <a:rPr lang="en-GB" sz="700" kern="0">
                          <a:effectLst/>
                        </a:rPr>
                        <a:t>Microphone (Sound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Voice recognition in smart speakers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992126636"/>
                  </a:ext>
                </a:extLst>
              </a:tr>
              <a:tr h="225424">
                <a:tc>
                  <a:txBody>
                    <a:bodyPr/>
                    <a:lstStyle/>
                    <a:p>
                      <a:pPr>
                        <a:lnSpc>
                          <a:spcPct val="115000"/>
                        </a:lnSpc>
                        <a:spcAft>
                          <a:spcPts val="800"/>
                        </a:spcAft>
                        <a:buNone/>
                      </a:pPr>
                      <a:r>
                        <a:rPr lang="en-GB" sz="700" kern="0">
                          <a:effectLst/>
                        </a:rPr>
                        <a:t>Touch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Touchscreens on smartphones and tablets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041957965"/>
                  </a:ext>
                </a:extLst>
              </a:tr>
              <a:tr h="225424">
                <a:tc>
                  <a:txBody>
                    <a:bodyPr/>
                    <a:lstStyle/>
                    <a:p>
                      <a:pPr>
                        <a:lnSpc>
                          <a:spcPct val="115000"/>
                        </a:lnSpc>
                        <a:spcAft>
                          <a:spcPts val="800"/>
                        </a:spcAft>
                        <a:buNone/>
                      </a:pPr>
                      <a:r>
                        <a:rPr lang="en-GB" sz="700" kern="0">
                          <a:effectLst/>
                        </a:rPr>
                        <a:t>Colour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Colour detection in industrial sorting machines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381363905"/>
                  </a:ext>
                </a:extLst>
              </a:tr>
              <a:tr h="225424">
                <a:tc>
                  <a:txBody>
                    <a:bodyPr/>
                    <a:lstStyle/>
                    <a:p>
                      <a:pPr>
                        <a:lnSpc>
                          <a:spcPct val="115000"/>
                        </a:lnSpc>
                        <a:spcAft>
                          <a:spcPts val="800"/>
                        </a:spcAft>
                        <a:buNone/>
                      </a:pPr>
                      <a:r>
                        <a:rPr lang="en-GB" sz="700" kern="0">
                          <a:effectLst/>
                        </a:rPr>
                        <a:t>Humidity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Controlling humidity levels in greenhouses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476502866"/>
                  </a:ext>
                </a:extLst>
              </a:tr>
              <a:tr h="225424">
                <a:tc>
                  <a:txBody>
                    <a:bodyPr/>
                    <a:lstStyle/>
                    <a:p>
                      <a:pPr>
                        <a:lnSpc>
                          <a:spcPct val="115000"/>
                        </a:lnSpc>
                        <a:spcAft>
                          <a:spcPts val="800"/>
                        </a:spcAft>
                        <a:buNone/>
                      </a:pPr>
                      <a:r>
                        <a:rPr lang="en-GB" sz="700" kern="0">
                          <a:effectLst/>
                        </a:rPr>
                        <a:t>Magnetic Sensor (Hall Effect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Detecting the position of a rotating object</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813146106"/>
                  </a:ext>
                </a:extLst>
              </a:tr>
              <a:tr h="225424">
                <a:tc>
                  <a:txBody>
                    <a:bodyPr/>
                    <a:lstStyle/>
                    <a:p>
                      <a:pPr>
                        <a:lnSpc>
                          <a:spcPct val="115000"/>
                        </a:lnSpc>
                        <a:spcAft>
                          <a:spcPts val="800"/>
                        </a:spcAft>
                        <a:buNone/>
                      </a:pPr>
                      <a:r>
                        <a:rPr lang="en-GB" sz="700" kern="0">
                          <a:effectLst/>
                        </a:rPr>
                        <a:t>Position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Tracking the position of machine parts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4189794174"/>
                  </a:ext>
                </a:extLst>
              </a:tr>
              <a:tr h="225424">
                <a:tc>
                  <a:txBody>
                    <a:bodyPr/>
                    <a:lstStyle/>
                    <a:p>
                      <a:pPr>
                        <a:lnSpc>
                          <a:spcPct val="115000"/>
                        </a:lnSpc>
                        <a:spcAft>
                          <a:spcPts val="800"/>
                        </a:spcAft>
                        <a:buNone/>
                      </a:pPr>
                      <a:r>
                        <a:rPr lang="en-GB" sz="700" kern="0">
                          <a:effectLst/>
                        </a:rPr>
                        <a:t>Tilt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Detecting the tilt of gaming controllers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3300074990"/>
                  </a:ext>
                </a:extLst>
              </a:tr>
              <a:tr h="225424">
                <a:tc>
                  <a:txBody>
                    <a:bodyPr/>
                    <a:lstStyle/>
                    <a:p>
                      <a:pPr>
                        <a:lnSpc>
                          <a:spcPct val="115000"/>
                        </a:lnSpc>
                        <a:spcAft>
                          <a:spcPts val="800"/>
                        </a:spcAft>
                        <a:buNone/>
                      </a:pPr>
                      <a:r>
                        <a:rPr lang="en-GB" sz="700" kern="0">
                          <a:effectLst/>
                        </a:rPr>
                        <a:t>PIR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Motion detection in security systems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808420858"/>
                  </a:ext>
                </a:extLst>
              </a:tr>
              <a:tr h="225424">
                <a:tc>
                  <a:txBody>
                    <a:bodyPr/>
                    <a:lstStyle/>
                    <a:p>
                      <a:pPr>
                        <a:lnSpc>
                          <a:spcPct val="115000"/>
                        </a:lnSpc>
                        <a:spcAft>
                          <a:spcPts val="800"/>
                        </a:spcAft>
                        <a:buNone/>
                      </a:pPr>
                      <a:r>
                        <a:rPr lang="en-GB" sz="700" kern="0">
                          <a:effectLst/>
                        </a:rPr>
                        <a:t>Strain and Weight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Weighing items on digital scales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1215032554"/>
                  </a:ext>
                </a:extLst>
              </a:tr>
              <a:tr h="225424">
                <a:tc>
                  <a:txBody>
                    <a:bodyPr/>
                    <a:lstStyle/>
                    <a:p>
                      <a:pPr>
                        <a:lnSpc>
                          <a:spcPct val="115000"/>
                        </a:lnSpc>
                        <a:spcAft>
                          <a:spcPts val="800"/>
                        </a:spcAft>
                        <a:buNone/>
                      </a:pPr>
                      <a:r>
                        <a:rPr lang="en-GB" sz="700" kern="0">
                          <a:effectLst/>
                        </a:rPr>
                        <a:t>Gyroscope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Stabilizing drones during flight</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880618346"/>
                  </a:ext>
                </a:extLst>
              </a:tr>
              <a:tr h="225424">
                <a:tc>
                  <a:txBody>
                    <a:bodyPr/>
                    <a:lstStyle/>
                    <a:p>
                      <a:pPr>
                        <a:lnSpc>
                          <a:spcPct val="115000"/>
                        </a:lnSpc>
                        <a:spcAft>
                          <a:spcPts val="800"/>
                        </a:spcAft>
                        <a:buNone/>
                      </a:pPr>
                      <a:r>
                        <a:rPr lang="en-GB" sz="700" kern="0">
                          <a:effectLst/>
                        </a:rPr>
                        <a:t>Optical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Adjusting lighting in smart home systems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531226346"/>
                  </a:ext>
                </a:extLst>
              </a:tr>
              <a:tr h="225424">
                <a:tc>
                  <a:txBody>
                    <a:bodyPr/>
                    <a:lstStyle/>
                    <a:p>
                      <a:pPr>
                        <a:lnSpc>
                          <a:spcPct val="115000"/>
                        </a:lnSpc>
                        <a:spcAft>
                          <a:spcPts val="800"/>
                        </a:spcAft>
                        <a:buNone/>
                      </a:pPr>
                      <a:r>
                        <a:rPr lang="en-GB" sz="700" kern="0">
                          <a:effectLst/>
                        </a:rPr>
                        <a:t>Capacitive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Touchpads on laptops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335740861"/>
                  </a:ext>
                </a:extLst>
              </a:tr>
              <a:tr h="225424">
                <a:tc>
                  <a:txBody>
                    <a:bodyPr/>
                    <a:lstStyle/>
                    <a:p>
                      <a:pPr>
                        <a:lnSpc>
                          <a:spcPct val="115000"/>
                        </a:lnSpc>
                        <a:spcAft>
                          <a:spcPts val="800"/>
                        </a:spcAft>
                        <a:buNone/>
                      </a:pPr>
                      <a:r>
                        <a:rPr lang="en-GB" sz="700" kern="0">
                          <a:effectLst/>
                        </a:rPr>
                        <a:t>Piezoelectric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Detecting vibrations in musical instruments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403960192"/>
                  </a:ext>
                </a:extLst>
              </a:tr>
              <a:tr h="225424">
                <a:tc>
                  <a:txBody>
                    <a:bodyPr/>
                    <a:lstStyle/>
                    <a:p>
                      <a:pPr>
                        <a:lnSpc>
                          <a:spcPct val="115000"/>
                        </a:lnSpc>
                        <a:spcAft>
                          <a:spcPts val="800"/>
                        </a:spcAft>
                        <a:buNone/>
                      </a:pPr>
                      <a:r>
                        <a:rPr lang="en-GB" sz="700" kern="0">
                          <a:effectLst/>
                        </a:rPr>
                        <a:t>Thermal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Temperature control in ovens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700647913"/>
                  </a:ext>
                </a:extLst>
              </a:tr>
              <a:tr h="225424">
                <a:tc>
                  <a:txBody>
                    <a:bodyPr/>
                    <a:lstStyle/>
                    <a:p>
                      <a:pPr>
                        <a:lnSpc>
                          <a:spcPct val="115000"/>
                        </a:lnSpc>
                        <a:spcAft>
                          <a:spcPts val="800"/>
                        </a:spcAft>
                        <a:buNone/>
                      </a:pPr>
                      <a:r>
                        <a:rPr lang="en-GB" sz="700" kern="0">
                          <a:effectLst/>
                        </a:rPr>
                        <a:t>RFID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a:effectLst/>
                        </a:rPr>
                        <a:t>Tracking inventory in warehouses</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623753455"/>
                  </a:ext>
                </a:extLst>
              </a:tr>
              <a:tr h="225424">
                <a:tc>
                  <a:txBody>
                    <a:bodyPr/>
                    <a:lstStyle/>
                    <a:p>
                      <a:pPr>
                        <a:lnSpc>
                          <a:spcPct val="115000"/>
                        </a:lnSpc>
                        <a:spcAft>
                          <a:spcPts val="800"/>
                        </a:spcAft>
                        <a:buNone/>
                      </a:pPr>
                      <a:r>
                        <a:rPr lang="en-GB" sz="700" kern="0">
                          <a:effectLst/>
                        </a:rPr>
                        <a:t>Chemical Sensor</a:t>
                      </a:r>
                      <a:endParaRPr lang="en-GB" sz="700" kern="10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tc>
                  <a:txBody>
                    <a:bodyPr/>
                    <a:lstStyle/>
                    <a:p>
                      <a:pPr>
                        <a:lnSpc>
                          <a:spcPct val="115000"/>
                        </a:lnSpc>
                        <a:spcAft>
                          <a:spcPts val="800"/>
                        </a:spcAft>
                        <a:buNone/>
                      </a:pPr>
                      <a:r>
                        <a:rPr lang="en-GB" sz="700" kern="0" dirty="0">
                          <a:effectLst/>
                        </a:rPr>
                        <a:t>Monitoring air quality</a:t>
                      </a:r>
                      <a:endParaRPr lang="en-GB"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7577" marR="27577" marT="27577" marB="27577"/>
                </a:tc>
                <a:extLst>
                  <a:ext uri="{0D108BD9-81ED-4DB2-BD59-A6C34878D82A}">
                    <a16:rowId xmlns:a16="http://schemas.microsoft.com/office/drawing/2014/main" val="2869708415"/>
                  </a:ext>
                </a:extLst>
              </a:tr>
            </a:tbl>
          </a:graphicData>
        </a:graphic>
      </p:graphicFrame>
    </p:spTree>
    <p:extLst>
      <p:ext uri="{BB962C8B-B14F-4D97-AF65-F5344CB8AC3E}">
        <p14:creationId xmlns:p14="http://schemas.microsoft.com/office/powerpoint/2010/main" val="3750962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automatically generated">
            <a:extLst>
              <a:ext uri="{FF2B5EF4-FFF2-40B4-BE49-F238E27FC236}">
                <a16:creationId xmlns:a16="http://schemas.microsoft.com/office/drawing/2014/main" id="{D2198596-9FED-684D-903C-1F39A2018BB9}"/>
              </a:ext>
            </a:extLst>
          </p:cNvPr>
          <p:cNvPicPr>
            <a:picLocks noChangeAspect="1"/>
          </p:cNvPicPr>
          <p:nvPr/>
        </p:nvPicPr>
        <p:blipFill>
          <a:blip r:embed="rId3"/>
          <a:stretch>
            <a:fillRect/>
          </a:stretch>
        </p:blipFill>
        <p:spPr>
          <a:xfrm>
            <a:off x="-1472" y="0"/>
            <a:ext cx="12193472" cy="6858000"/>
          </a:xfrm>
          <a:prstGeom prst="rect">
            <a:avLst/>
          </a:prstGeom>
        </p:spPr>
      </p:pic>
      <p:sp>
        <p:nvSpPr>
          <p:cNvPr id="6" name="Title 5">
            <a:extLst>
              <a:ext uri="{FF2B5EF4-FFF2-40B4-BE49-F238E27FC236}">
                <a16:creationId xmlns:a16="http://schemas.microsoft.com/office/drawing/2014/main" id="{91011C7C-2E1F-6442-BB07-A4FBCC39D931}"/>
              </a:ext>
            </a:extLst>
          </p:cNvPr>
          <p:cNvSpPr>
            <a:spLocks noGrp="1"/>
          </p:cNvSpPr>
          <p:nvPr>
            <p:ph type="title"/>
          </p:nvPr>
        </p:nvSpPr>
        <p:spPr>
          <a:xfrm>
            <a:off x="1581665" y="1049609"/>
            <a:ext cx="9986448" cy="1096875"/>
          </a:xfrm>
        </p:spPr>
        <p:txBody>
          <a:bodyPr>
            <a:normAutofit/>
          </a:bodyPr>
          <a:lstStyle/>
          <a:p>
            <a:r>
              <a:rPr lang="en-US" dirty="0"/>
              <a:t>Sensors</a:t>
            </a:r>
            <a:endParaRPr lang="en-US" b="1" dirty="0"/>
          </a:p>
        </p:txBody>
      </p:sp>
      <p:pic>
        <p:nvPicPr>
          <p:cNvPr id="7" name="Picture 6" descr="A close up of a logo&#10;&#10;Description automatically generated">
            <a:extLst>
              <a:ext uri="{FF2B5EF4-FFF2-40B4-BE49-F238E27FC236}">
                <a16:creationId xmlns:a16="http://schemas.microsoft.com/office/drawing/2014/main" id="{6EA97702-1994-224C-9C36-69A50BED68A4}"/>
              </a:ext>
            </a:extLst>
          </p:cNvPr>
          <p:cNvPicPr>
            <a:picLocks noChangeAspect="1"/>
          </p:cNvPicPr>
          <p:nvPr/>
        </p:nvPicPr>
        <p:blipFill>
          <a:blip r:embed="rId4"/>
          <a:stretch>
            <a:fillRect/>
          </a:stretch>
        </p:blipFill>
        <p:spPr>
          <a:xfrm>
            <a:off x="8592670" y="159193"/>
            <a:ext cx="3370729" cy="833969"/>
          </a:xfrm>
          <a:prstGeom prst="rect">
            <a:avLst/>
          </a:prstGeom>
        </p:spPr>
      </p:pic>
      <p:pic>
        <p:nvPicPr>
          <p:cNvPr id="3074" name="Picture 2">
            <a:extLst>
              <a:ext uri="{FF2B5EF4-FFF2-40B4-BE49-F238E27FC236}">
                <a16:creationId xmlns:a16="http://schemas.microsoft.com/office/drawing/2014/main" id="{2B79CEE6-F349-48E6-95A7-E15DA1EC6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6789" y="2400300"/>
            <a:ext cx="607695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083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57D89-8103-4103-B3AB-33C5D4981D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274" b="10617"/>
          <a:stretch/>
        </p:blipFill>
        <p:spPr bwMode="auto">
          <a:xfrm>
            <a:off x="7248607" y="1653436"/>
            <a:ext cx="4942281" cy="52152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food, mirror, glass&#10;&#10;Description automatically generated">
            <a:extLst>
              <a:ext uri="{FF2B5EF4-FFF2-40B4-BE49-F238E27FC236}">
                <a16:creationId xmlns:a16="http://schemas.microsoft.com/office/drawing/2014/main" id="{9A182426-EEBA-8743-8D73-660E0188AF76}"/>
              </a:ext>
            </a:extLst>
          </p:cNvPr>
          <p:cNvPicPr>
            <a:picLocks noChangeAspect="1"/>
          </p:cNvPicPr>
          <p:nvPr/>
        </p:nvPicPr>
        <p:blipFill>
          <a:blip r:embed="rId4"/>
          <a:stretch>
            <a:fillRect/>
          </a:stretch>
        </p:blipFill>
        <p:spPr>
          <a:xfrm>
            <a:off x="-1472" y="367"/>
            <a:ext cx="12193472" cy="6858000"/>
          </a:xfrm>
          <a:prstGeom prst="rect">
            <a:avLst/>
          </a:prstGeom>
        </p:spPr>
      </p:pic>
      <p:sp>
        <p:nvSpPr>
          <p:cNvPr id="7" name="Title 5">
            <a:extLst>
              <a:ext uri="{FF2B5EF4-FFF2-40B4-BE49-F238E27FC236}">
                <a16:creationId xmlns:a16="http://schemas.microsoft.com/office/drawing/2014/main" id="{2EF00B25-93B9-9349-8795-19C86088290E}"/>
              </a:ext>
            </a:extLst>
          </p:cNvPr>
          <p:cNvSpPr>
            <a:spLocks noGrp="1"/>
          </p:cNvSpPr>
          <p:nvPr>
            <p:ph type="title"/>
          </p:nvPr>
        </p:nvSpPr>
        <p:spPr>
          <a:xfrm>
            <a:off x="1581665" y="976900"/>
            <a:ext cx="6212910" cy="1096875"/>
          </a:xfrm>
        </p:spPr>
        <p:txBody>
          <a:bodyPr/>
          <a:lstStyle/>
          <a:p>
            <a:r>
              <a:rPr lang="en-US" dirty="0"/>
              <a:t>Activity</a:t>
            </a:r>
          </a:p>
        </p:txBody>
      </p:sp>
      <p:sp>
        <p:nvSpPr>
          <p:cNvPr id="8" name="Content Placeholder 2">
            <a:extLst>
              <a:ext uri="{FF2B5EF4-FFF2-40B4-BE49-F238E27FC236}">
                <a16:creationId xmlns:a16="http://schemas.microsoft.com/office/drawing/2014/main" id="{CC8A4E9B-43A7-C54A-A538-ED4D0C873433}"/>
              </a:ext>
            </a:extLst>
          </p:cNvPr>
          <p:cNvSpPr>
            <a:spLocks noGrp="1"/>
          </p:cNvSpPr>
          <p:nvPr>
            <p:ph idx="1"/>
          </p:nvPr>
        </p:nvSpPr>
        <p:spPr>
          <a:xfrm>
            <a:off x="1581665" y="2048934"/>
            <a:ext cx="5337295" cy="4801153"/>
          </a:xfrm>
        </p:spPr>
        <p:txBody>
          <a:bodyPr>
            <a:normAutofit/>
          </a:bodyPr>
          <a:lstStyle/>
          <a:p>
            <a:pPr marL="0" indent="0">
              <a:buNone/>
            </a:pPr>
            <a:r>
              <a:rPr lang="en-US" dirty="0"/>
              <a:t>Look at the sensors identified below:</a:t>
            </a:r>
          </a:p>
          <a:p>
            <a:pPr lvl="1"/>
            <a:r>
              <a:rPr lang="en-GB" b="1" dirty="0"/>
              <a:t>Temperature Sensor</a:t>
            </a:r>
            <a:r>
              <a:rPr lang="en-GB" dirty="0"/>
              <a:t>.</a:t>
            </a:r>
          </a:p>
          <a:p>
            <a:pPr lvl="1"/>
            <a:r>
              <a:rPr lang="en-GB" b="1" dirty="0"/>
              <a:t>Proximity Sensor</a:t>
            </a:r>
            <a:r>
              <a:rPr lang="en-GB" dirty="0"/>
              <a:t>.</a:t>
            </a:r>
          </a:p>
          <a:p>
            <a:pPr lvl="1"/>
            <a:r>
              <a:rPr lang="en-GB" dirty="0"/>
              <a:t>Accelerometer.</a:t>
            </a:r>
          </a:p>
          <a:p>
            <a:pPr lvl="1"/>
            <a:r>
              <a:rPr lang="en-GB" dirty="0"/>
              <a:t>IR Sensor (Infrared Sensor)</a:t>
            </a:r>
          </a:p>
          <a:p>
            <a:pPr lvl="1"/>
            <a:r>
              <a:rPr lang="en-GB" b="1" dirty="0"/>
              <a:t>Pressure Sensor</a:t>
            </a:r>
            <a:r>
              <a:rPr lang="en-GB" dirty="0"/>
              <a:t>.</a:t>
            </a:r>
          </a:p>
          <a:p>
            <a:pPr lvl="1"/>
            <a:r>
              <a:rPr lang="en-GB" dirty="0"/>
              <a:t>Light Sensor.</a:t>
            </a:r>
          </a:p>
          <a:p>
            <a:pPr lvl="1"/>
            <a:r>
              <a:rPr lang="en-GB" dirty="0"/>
              <a:t>Ultrasonic Sensor.</a:t>
            </a:r>
          </a:p>
          <a:p>
            <a:pPr lvl="1"/>
            <a:r>
              <a:rPr lang="en-GB" dirty="0"/>
              <a:t>Smoke, Gas and Alcohol Sensor.</a:t>
            </a:r>
          </a:p>
          <a:p>
            <a:endParaRPr lang="en-US" dirty="0"/>
          </a:p>
          <a:p>
            <a:pPr marL="0" indent="0">
              <a:buNone/>
            </a:pPr>
            <a:r>
              <a:rPr lang="en-US" dirty="0"/>
              <a:t>For each sensor list a possible use, and a possible industry this could be used in.</a:t>
            </a:r>
          </a:p>
          <a:p>
            <a:endParaRPr lang="en-US" dirty="0"/>
          </a:p>
        </p:txBody>
      </p:sp>
      <p:pic>
        <p:nvPicPr>
          <p:cNvPr id="9" name="Picture 8" descr="A close up of a logo&#10;&#10;Description automatically generated">
            <a:extLst>
              <a:ext uri="{FF2B5EF4-FFF2-40B4-BE49-F238E27FC236}">
                <a16:creationId xmlns:a16="http://schemas.microsoft.com/office/drawing/2014/main" id="{ED677BAB-DF7F-9745-B661-262CB00575AB}"/>
              </a:ext>
            </a:extLst>
          </p:cNvPr>
          <p:cNvPicPr>
            <a:picLocks noChangeAspect="1"/>
          </p:cNvPicPr>
          <p:nvPr/>
        </p:nvPicPr>
        <p:blipFill>
          <a:blip r:embed="rId5"/>
          <a:stretch>
            <a:fillRect/>
          </a:stretch>
        </p:blipFill>
        <p:spPr>
          <a:xfrm>
            <a:off x="8592670" y="159193"/>
            <a:ext cx="3370729" cy="833969"/>
          </a:xfrm>
          <a:prstGeom prst="rect">
            <a:avLst/>
          </a:prstGeom>
        </p:spPr>
      </p:pic>
    </p:spTree>
    <p:extLst>
      <p:ext uri="{BB962C8B-B14F-4D97-AF65-F5344CB8AC3E}">
        <p14:creationId xmlns:p14="http://schemas.microsoft.com/office/powerpoint/2010/main" val="69138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B0B183-7A48-8717-B6AE-B1F490754FC9}"/>
              </a:ext>
            </a:extLst>
          </p:cNvPr>
          <p:cNvSpPr>
            <a:spLocks noGrp="1"/>
          </p:cNvSpPr>
          <p:nvPr>
            <p:ph idx="1"/>
          </p:nvPr>
        </p:nvSpPr>
        <p:spPr>
          <a:xfrm>
            <a:off x="450780" y="2146859"/>
            <a:ext cx="8853286" cy="4629254"/>
          </a:xfrm>
        </p:spPr>
        <p:txBody>
          <a:bodyPr>
            <a:normAutofit fontScale="62500" lnSpcReduction="20000"/>
          </a:bodyPr>
          <a:lstStyle/>
          <a:p>
            <a:pPr marL="0" indent="0">
              <a:buNone/>
            </a:pPr>
            <a:r>
              <a:rPr lang="en-GB" dirty="0">
                <a:solidFill>
                  <a:schemeClr val="tx1"/>
                </a:solidFill>
              </a:rPr>
              <a:t>Now complete the online test: </a:t>
            </a:r>
            <a:r>
              <a:rPr lang="en-GB" sz="1800" dirty="0">
                <a:solidFill>
                  <a:schemeClr val="tx1"/>
                </a:solidFill>
              </a:rPr>
              <a:t>Hardware and peripherals used in physical computer systems</a:t>
            </a: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r>
              <a:rPr lang="en-GB" sz="1800" dirty="0"/>
              <a:t>Lesson feedback: </a:t>
            </a:r>
            <a:r>
              <a:rPr lang="en-GB" sz="1800" dirty="0">
                <a:solidFill>
                  <a:schemeClr val="tx1"/>
                </a:solidFill>
              </a:rPr>
              <a:t>Now complete the lesson feedback form. </a:t>
            </a:r>
            <a:r>
              <a:rPr lang="en-GB" sz="1800" dirty="0">
                <a:solidFill>
                  <a:schemeClr val="tx1"/>
                </a:solidFill>
                <a:hlinkClick r:id="rId2"/>
              </a:rPr>
              <a:t>Lesson feedback form</a:t>
            </a:r>
            <a:r>
              <a:rPr lang="en-GB" sz="1800" dirty="0">
                <a:solidFill>
                  <a:schemeClr val="tx1"/>
                </a:solidFill>
              </a:rPr>
              <a:t>  </a:t>
            </a:r>
          </a:p>
          <a:p>
            <a:pPr marL="0" indent="0">
              <a:buNone/>
            </a:pPr>
            <a:r>
              <a:rPr lang="en-GB" sz="1800" dirty="0">
                <a:solidFill>
                  <a:schemeClr val="tx1"/>
                </a:solidFill>
              </a:rPr>
              <a:t>Comment on what could be added to make the lesson better</a:t>
            </a:r>
          </a:p>
          <a:p>
            <a:pPr marL="0" indent="0">
              <a:buNone/>
            </a:pPr>
            <a:endParaRPr lang="en-GB" sz="1800" dirty="0"/>
          </a:p>
          <a:p>
            <a:pPr marL="0" indent="0">
              <a:buNone/>
            </a:pPr>
            <a:r>
              <a:rPr lang="en-GB" sz="1800" dirty="0"/>
              <a:t>Homework: </a:t>
            </a:r>
            <a:r>
              <a:rPr lang="en-GB" sz="1800" dirty="0">
                <a:solidFill>
                  <a:schemeClr val="tx1"/>
                </a:solidFill>
              </a:rPr>
              <a:t>Retake the online quiz. </a:t>
            </a:r>
          </a:p>
          <a:p>
            <a:pPr marL="0" indent="0">
              <a:buNone/>
            </a:pPr>
            <a:r>
              <a:rPr lang="en-US" sz="1800" dirty="0">
                <a:solidFill>
                  <a:schemeClr val="tx1"/>
                </a:solidFill>
              </a:rPr>
              <a:t>Complete the Cisco online course: Exploring Internet of Things with Cisco Packet Tracer</a:t>
            </a:r>
          </a:p>
          <a:p>
            <a:pPr marL="0" indent="0">
              <a:buNone/>
            </a:pPr>
            <a:endParaRPr lang="en-GB" sz="1800" dirty="0">
              <a:solidFill>
                <a:schemeClr val="tx1"/>
              </a:solidFill>
            </a:endParaRPr>
          </a:p>
          <a:p>
            <a:pPr marL="0" indent="0">
              <a:buNone/>
            </a:pPr>
            <a:r>
              <a:rPr lang="en-GB" sz="1800" dirty="0"/>
              <a:t>Prepare for the next lesson</a:t>
            </a:r>
          </a:p>
          <a:p>
            <a:pPr marL="0" indent="0">
              <a:buNone/>
            </a:pPr>
            <a:r>
              <a:rPr lang="en-GB" sz="1800" dirty="0"/>
              <a:t>Flipping the classroom</a:t>
            </a:r>
          </a:p>
          <a:p>
            <a:pPr marL="169545" indent="-169545"/>
            <a:r>
              <a:rPr lang="en-GB" sz="1800" dirty="0"/>
              <a:t>Open and preview the following PowerPoint in preparation for the next lesson.</a:t>
            </a:r>
            <a:endParaRPr lang="en-US" sz="1800" dirty="0"/>
          </a:p>
          <a:p>
            <a:pPr marL="0" indent="0">
              <a:buNone/>
            </a:pPr>
            <a:r>
              <a:rPr lang="en-GB" dirty="0"/>
              <a:t>7.2.1 	 Understand the features and use of operating systems 	</a:t>
            </a:r>
          </a:p>
          <a:p>
            <a:pPr marL="0" indent="0">
              <a:buNone/>
            </a:pPr>
            <a:endParaRPr lang="en-GB" sz="1800" dirty="0">
              <a:solidFill>
                <a:schemeClr val="accent2">
                  <a:lumMod val="50000"/>
                  <a:alpha val="75000"/>
                </a:schemeClr>
              </a:solidFill>
              <a:latin typeface="Tahoma"/>
              <a:ea typeface="Tahoma"/>
              <a:cs typeface="Tahoma"/>
            </a:endParaRPr>
          </a:p>
          <a:p>
            <a:pPr marL="0" indent="0">
              <a:buNone/>
            </a:pPr>
            <a:endParaRPr lang="en-GB" sz="1800" dirty="0">
              <a:solidFill>
                <a:schemeClr val="accent2">
                  <a:lumMod val="50000"/>
                  <a:alpha val="75000"/>
                </a:schemeClr>
              </a:solidFill>
              <a:latin typeface="Tahoma"/>
              <a:ea typeface="Tahoma"/>
              <a:cs typeface="Tahoma"/>
            </a:endParaRPr>
          </a:p>
          <a:p>
            <a:pPr marL="0" indent="0">
              <a:buNone/>
            </a:pPr>
            <a:r>
              <a:rPr lang="en-GB" dirty="0"/>
              <a:t>	</a:t>
            </a:r>
          </a:p>
          <a:p>
            <a:pPr marL="0" indent="0">
              <a:buNone/>
            </a:pPr>
            <a:endParaRPr lang="en-GB" sz="1800" dirty="0">
              <a:solidFill>
                <a:schemeClr val="accent2">
                  <a:lumMod val="50000"/>
                  <a:alpha val="75000"/>
                </a:schemeClr>
              </a:solidFill>
              <a:latin typeface="Tahoma"/>
              <a:ea typeface="Tahoma"/>
              <a:cs typeface="Tahoma"/>
            </a:endParaRPr>
          </a:p>
          <a:p>
            <a:endParaRPr lang="en-GB" sz="1200" dirty="0"/>
          </a:p>
          <a:p>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dirty="0">
              <a:solidFill>
                <a:schemeClr val="tx1"/>
              </a:solidFill>
            </a:endParaRPr>
          </a:p>
        </p:txBody>
      </p:sp>
      <p:sp>
        <p:nvSpPr>
          <p:cNvPr id="3" name="Title 2">
            <a:extLst>
              <a:ext uri="{FF2B5EF4-FFF2-40B4-BE49-F238E27FC236}">
                <a16:creationId xmlns:a16="http://schemas.microsoft.com/office/drawing/2014/main" id="{25F2CFEE-1D8D-A177-0057-0F3FFA353D13}"/>
              </a:ext>
            </a:extLst>
          </p:cNvPr>
          <p:cNvSpPr>
            <a:spLocks noGrp="1"/>
          </p:cNvSpPr>
          <p:nvPr>
            <p:ph type="title"/>
          </p:nvPr>
        </p:nvSpPr>
        <p:spPr>
          <a:xfrm>
            <a:off x="450780" y="586036"/>
            <a:ext cx="11029616" cy="581138"/>
          </a:xfrm>
        </p:spPr>
        <p:txBody>
          <a:bodyPr/>
          <a:lstStyle/>
          <a:p>
            <a:r>
              <a:rPr lang="en-GB" dirty="0"/>
              <a:t>Assessment</a:t>
            </a:r>
          </a:p>
        </p:txBody>
      </p:sp>
      <p:sp>
        <p:nvSpPr>
          <p:cNvPr id="10" name="TextBox 9">
            <a:extLst>
              <a:ext uri="{FF2B5EF4-FFF2-40B4-BE49-F238E27FC236}">
                <a16:creationId xmlns:a16="http://schemas.microsoft.com/office/drawing/2014/main" id="{F2F88CBB-D5BD-2B43-E5CA-C1A8CCEB2607}"/>
              </a:ext>
            </a:extLst>
          </p:cNvPr>
          <p:cNvSpPr txBox="1"/>
          <p:nvPr/>
        </p:nvSpPr>
        <p:spPr>
          <a:xfrm>
            <a:off x="9974357" y="5616685"/>
            <a:ext cx="51995" cy="62681"/>
          </a:xfrm>
          <a:prstGeom prst="rect">
            <a:avLst/>
          </a:prstGeom>
          <a:noFill/>
        </p:spPr>
        <p:txBody>
          <a:bodyPr wrap="square" rtlCol="0">
            <a:spAutoFit/>
          </a:bodyPr>
          <a:lstStyle/>
          <a:p>
            <a:endParaRPr lang="en-GB" dirty="0"/>
          </a:p>
        </p:txBody>
      </p:sp>
      <p:pic>
        <p:nvPicPr>
          <p:cNvPr id="1032" name="Picture 8" descr="QRCode for Lesson Feedback Form">
            <a:extLst>
              <a:ext uri="{FF2B5EF4-FFF2-40B4-BE49-F238E27FC236}">
                <a16:creationId xmlns:a16="http://schemas.microsoft.com/office/drawing/2014/main" id="{B176D6FA-EAE4-42E5-3DF2-1BAF7B243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673" y="2693011"/>
            <a:ext cx="1349059" cy="134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88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39105-A254-AE49-D66D-3F1E5F9824C1}"/>
              </a:ext>
            </a:extLst>
          </p:cNvPr>
          <p:cNvSpPr>
            <a:spLocks noGrp="1"/>
          </p:cNvSpPr>
          <p:nvPr>
            <p:ph type="title"/>
          </p:nvPr>
        </p:nvSpPr>
        <p:spPr/>
        <p:txBody>
          <a:bodyPr/>
          <a:lstStyle/>
          <a:p>
            <a:r>
              <a:rPr lang="en-GB" dirty="0"/>
              <a:t>Independent study:</a:t>
            </a:r>
          </a:p>
        </p:txBody>
      </p:sp>
      <p:sp>
        <p:nvSpPr>
          <p:cNvPr id="3" name="Content Placeholder 2">
            <a:extLst>
              <a:ext uri="{FF2B5EF4-FFF2-40B4-BE49-F238E27FC236}">
                <a16:creationId xmlns:a16="http://schemas.microsoft.com/office/drawing/2014/main" id="{6D840037-FAC4-1A6C-28A1-EB63D08726D0}"/>
              </a:ext>
            </a:extLst>
          </p:cNvPr>
          <p:cNvSpPr>
            <a:spLocks noGrp="1"/>
          </p:cNvSpPr>
          <p:nvPr>
            <p:ph idx="1"/>
          </p:nvPr>
        </p:nvSpPr>
        <p:spPr/>
        <p:txBody>
          <a:bodyPr/>
          <a:lstStyle/>
          <a:p>
            <a:r>
              <a:rPr lang="en-GB" dirty="0"/>
              <a:t>The following tasks will get you to understand the features of the hardware devices found in a PC.</a:t>
            </a:r>
          </a:p>
        </p:txBody>
      </p:sp>
    </p:spTree>
    <p:extLst>
      <p:ext uri="{BB962C8B-B14F-4D97-AF65-F5344CB8AC3E}">
        <p14:creationId xmlns:p14="http://schemas.microsoft.com/office/powerpoint/2010/main" val="977385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CC4A-EA90-482A-A6C7-9E69534346E7}"/>
              </a:ext>
            </a:extLst>
          </p:cNvPr>
          <p:cNvSpPr>
            <a:spLocks noGrp="1"/>
          </p:cNvSpPr>
          <p:nvPr>
            <p:ph type="title"/>
          </p:nvPr>
        </p:nvSpPr>
        <p:spPr/>
        <p:txBody>
          <a:bodyPr>
            <a:normAutofit/>
          </a:bodyPr>
          <a:lstStyle/>
          <a:p>
            <a:r>
              <a:rPr lang="en-GB" dirty="0"/>
              <a:t>The purpose, features and uses of internal components used in a computer system</a:t>
            </a:r>
          </a:p>
        </p:txBody>
      </p:sp>
      <p:graphicFrame>
        <p:nvGraphicFramePr>
          <p:cNvPr id="5" name="Content Placeholder 4">
            <a:extLst>
              <a:ext uri="{FF2B5EF4-FFF2-40B4-BE49-F238E27FC236}">
                <a16:creationId xmlns:a16="http://schemas.microsoft.com/office/drawing/2014/main" id="{8100E1CD-A8F3-9492-D165-6B87A290A82A}"/>
              </a:ext>
            </a:extLst>
          </p:cNvPr>
          <p:cNvGraphicFramePr>
            <a:graphicFrameLocks noGrp="1"/>
          </p:cNvGraphicFramePr>
          <p:nvPr>
            <p:ph sz="half" idx="2"/>
          </p:nvPr>
        </p:nvGraphicFramePr>
        <p:xfrm>
          <a:off x="164432" y="1770572"/>
          <a:ext cx="10748209" cy="3332480"/>
        </p:xfrm>
        <a:graphic>
          <a:graphicData uri="http://schemas.openxmlformats.org/drawingml/2006/table">
            <a:tbl>
              <a:tblPr firstRow="1" bandRow="1">
                <a:tableStyleId>{5C22544A-7EE6-4342-B048-85BDC9FD1C3A}</a:tableStyleId>
              </a:tblPr>
              <a:tblGrid>
                <a:gridCol w="2055631">
                  <a:extLst>
                    <a:ext uri="{9D8B030D-6E8A-4147-A177-3AD203B41FA5}">
                      <a16:colId xmlns:a16="http://schemas.microsoft.com/office/drawing/2014/main" val="220003675"/>
                    </a:ext>
                  </a:extLst>
                </a:gridCol>
                <a:gridCol w="5070990">
                  <a:extLst>
                    <a:ext uri="{9D8B030D-6E8A-4147-A177-3AD203B41FA5}">
                      <a16:colId xmlns:a16="http://schemas.microsoft.com/office/drawing/2014/main" val="1186734797"/>
                    </a:ext>
                  </a:extLst>
                </a:gridCol>
                <a:gridCol w="1792789">
                  <a:extLst>
                    <a:ext uri="{9D8B030D-6E8A-4147-A177-3AD203B41FA5}">
                      <a16:colId xmlns:a16="http://schemas.microsoft.com/office/drawing/2014/main" val="3083378173"/>
                    </a:ext>
                  </a:extLst>
                </a:gridCol>
                <a:gridCol w="1828799">
                  <a:extLst>
                    <a:ext uri="{9D8B030D-6E8A-4147-A177-3AD203B41FA5}">
                      <a16:colId xmlns:a16="http://schemas.microsoft.com/office/drawing/2014/main" val="1994658251"/>
                    </a:ext>
                  </a:extLst>
                </a:gridCol>
              </a:tblGrid>
              <a:tr h="308539">
                <a:tc>
                  <a:txBody>
                    <a:bodyPr/>
                    <a:lstStyle/>
                    <a:p>
                      <a:r>
                        <a:rPr lang="en-US" dirty="0"/>
                        <a:t>Component</a:t>
                      </a:r>
                    </a:p>
                  </a:txBody>
                  <a:tcPr/>
                </a:tc>
                <a:tc>
                  <a:txBody>
                    <a:bodyPr/>
                    <a:lstStyle/>
                    <a:p>
                      <a:r>
                        <a:rPr lang="en-US"/>
                        <a:t>Purpose</a:t>
                      </a:r>
                    </a:p>
                  </a:txBody>
                  <a:tcPr/>
                </a:tc>
                <a:tc>
                  <a:txBody>
                    <a:bodyPr/>
                    <a:lstStyle/>
                    <a:p>
                      <a:r>
                        <a:rPr lang="en-US"/>
                        <a:t>Features</a:t>
                      </a:r>
                    </a:p>
                  </a:txBody>
                  <a:tcPr/>
                </a:tc>
                <a:tc>
                  <a:txBody>
                    <a:bodyPr/>
                    <a:lstStyle/>
                    <a:p>
                      <a:r>
                        <a:rPr lang="en-US" dirty="0"/>
                        <a:t>Uses</a:t>
                      </a:r>
                    </a:p>
                  </a:txBody>
                  <a:tcPr/>
                </a:tc>
                <a:extLst>
                  <a:ext uri="{0D108BD9-81ED-4DB2-BD59-A6C34878D82A}">
                    <a16:rowId xmlns:a16="http://schemas.microsoft.com/office/drawing/2014/main" val="3171117292"/>
                  </a:ext>
                </a:extLst>
              </a:tr>
              <a:tr h="370840">
                <a:tc>
                  <a:txBody>
                    <a:bodyPr/>
                    <a:lstStyle/>
                    <a:p>
                      <a:r>
                        <a:rPr lang="en-GB" dirty="0"/>
                        <a:t>Motherboard</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10625939"/>
                  </a:ext>
                </a:extLst>
              </a:tr>
              <a:tr h="370840">
                <a:tc>
                  <a:txBody>
                    <a:bodyPr/>
                    <a:lstStyle/>
                    <a:p>
                      <a:r>
                        <a:rPr lang="en-GB" dirty="0"/>
                        <a:t>CPU</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20482018"/>
                  </a:ext>
                </a:extLst>
              </a:tr>
              <a:tr h="370840">
                <a:tc>
                  <a:txBody>
                    <a:bodyPr/>
                    <a:lstStyle/>
                    <a:p>
                      <a:r>
                        <a:rPr lang="en-GB" dirty="0"/>
                        <a:t>Memory</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87799914"/>
                  </a:ext>
                </a:extLst>
              </a:tr>
              <a:tr h="370840">
                <a:tc>
                  <a:txBody>
                    <a:bodyPr/>
                    <a:lstStyle/>
                    <a:p>
                      <a:r>
                        <a:rPr lang="en-GB" dirty="0"/>
                        <a:t>Storage</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499992750"/>
                  </a:ext>
                </a:extLst>
              </a:tr>
              <a:tr h="370840">
                <a:tc>
                  <a:txBody>
                    <a:bodyPr/>
                    <a:lstStyle/>
                    <a:p>
                      <a:r>
                        <a:rPr lang="en-GB" dirty="0"/>
                        <a:t>Ram</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6964626"/>
                  </a:ext>
                </a:extLst>
              </a:tr>
              <a:tr h="370840">
                <a:tc>
                  <a:txBody>
                    <a:bodyPr/>
                    <a:lstStyle/>
                    <a:p>
                      <a:r>
                        <a:rPr lang="en-GB" dirty="0"/>
                        <a:t>Power supply</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06081575"/>
                  </a:ext>
                </a:extLst>
              </a:tr>
              <a:tr h="370840">
                <a:tc>
                  <a:txBody>
                    <a:bodyPr/>
                    <a:lstStyle/>
                    <a:p>
                      <a:r>
                        <a:rPr lang="en-GB" dirty="0"/>
                        <a:t>Ports</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13403905"/>
                  </a:ext>
                </a:extLst>
              </a:tr>
              <a:tr h="370840">
                <a:tc>
                  <a:txBody>
                    <a:bodyPr/>
                    <a:lstStyle/>
                    <a:p>
                      <a:r>
                        <a:rPr lang="en-GB" dirty="0"/>
                        <a:t>Fan and heat sink</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32599452"/>
                  </a:ext>
                </a:extLst>
              </a:tr>
            </a:tbl>
          </a:graphicData>
        </a:graphic>
      </p:graphicFrame>
      <p:sp>
        <p:nvSpPr>
          <p:cNvPr id="3" name="TextBox 2">
            <a:extLst>
              <a:ext uri="{FF2B5EF4-FFF2-40B4-BE49-F238E27FC236}">
                <a16:creationId xmlns:a16="http://schemas.microsoft.com/office/drawing/2014/main" id="{FE58A1CA-7A9B-410D-86BA-62DB9DC69746}"/>
              </a:ext>
            </a:extLst>
          </p:cNvPr>
          <p:cNvSpPr txBox="1"/>
          <p:nvPr/>
        </p:nvSpPr>
        <p:spPr>
          <a:xfrm>
            <a:off x="1659467" y="5774267"/>
            <a:ext cx="7260642" cy="369332"/>
          </a:xfrm>
          <a:prstGeom prst="rect">
            <a:avLst/>
          </a:prstGeom>
          <a:noFill/>
        </p:spPr>
        <p:txBody>
          <a:bodyPr wrap="none" rtlCol="0">
            <a:spAutoFit/>
          </a:bodyPr>
          <a:lstStyle/>
          <a:p>
            <a:r>
              <a:rPr lang="en-GB" dirty="0"/>
              <a:t>Task2: In small teams complete the Purpose Column in the table above</a:t>
            </a:r>
          </a:p>
        </p:txBody>
      </p:sp>
    </p:spTree>
    <p:extLst>
      <p:ext uri="{BB962C8B-B14F-4D97-AF65-F5344CB8AC3E}">
        <p14:creationId xmlns:p14="http://schemas.microsoft.com/office/powerpoint/2010/main" val="2438499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CC4A-EA90-482A-A6C7-9E69534346E7}"/>
              </a:ext>
            </a:extLst>
          </p:cNvPr>
          <p:cNvSpPr>
            <a:spLocks noGrp="1"/>
          </p:cNvSpPr>
          <p:nvPr>
            <p:ph type="title"/>
          </p:nvPr>
        </p:nvSpPr>
        <p:spPr/>
        <p:txBody>
          <a:bodyPr>
            <a:normAutofit/>
          </a:bodyPr>
          <a:lstStyle/>
          <a:p>
            <a:r>
              <a:rPr lang="en-GB" dirty="0"/>
              <a:t>The purpose, features and uses of internal components used in multi-functional devices </a:t>
            </a:r>
          </a:p>
        </p:txBody>
      </p:sp>
      <p:graphicFrame>
        <p:nvGraphicFramePr>
          <p:cNvPr id="5" name="Content Placeholder 4">
            <a:extLst>
              <a:ext uri="{FF2B5EF4-FFF2-40B4-BE49-F238E27FC236}">
                <a16:creationId xmlns:a16="http://schemas.microsoft.com/office/drawing/2014/main" id="{8100E1CD-A8F3-9492-D165-6B87A290A82A}"/>
              </a:ext>
            </a:extLst>
          </p:cNvPr>
          <p:cNvGraphicFramePr>
            <a:graphicFrameLocks noGrp="1"/>
          </p:cNvGraphicFramePr>
          <p:nvPr>
            <p:ph sz="half" idx="2"/>
          </p:nvPr>
        </p:nvGraphicFramePr>
        <p:xfrm>
          <a:off x="164432" y="1770572"/>
          <a:ext cx="10748209" cy="4414520"/>
        </p:xfrm>
        <a:graphic>
          <a:graphicData uri="http://schemas.openxmlformats.org/drawingml/2006/table">
            <a:tbl>
              <a:tblPr firstRow="1" bandRow="1">
                <a:tableStyleId>{5C22544A-7EE6-4342-B048-85BDC9FD1C3A}</a:tableStyleId>
              </a:tblPr>
              <a:tblGrid>
                <a:gridCol w="2055631">
                  <a:extLst>
                    <a:ext uri="{9D8B030D-6E8A-4147-A177-3AD203B41FA5}">
                      <a16:colId xmlns:a16="http://schemas.microsoft.com/office/drawing/2014/main" val="220003675"/>
                    </a:ext>
                  </a:extLst>
                </a:gridCol>
                <a:gridCol w="5070990">
                  <a:extLst>
                    <a:ext uri="{9D8B030D-6E8A-4147-A177-3AD203B41FA5}">
                      <a16:colId xmlns:a16="http://schemas.microsoft.com/office/drawing/2014/main" val="1186734797"/>
                    </a:ext>
                  </a:extLst>
                </a:gridCol>
                <a:gridCol w="1792789">
                  <a:extLst>
                    <a:ext uri="{9D8B030D-6E8A-4147-A177-3AD203B41FA5}">
                      <a16:colId xmlns:a16="http://schemas.microsoft.com/office/drawing/2014/main" val="3083378173"/>
                    </a:ext>
                  </a:extLst>
                </a:gridCol>
                <a:gridCol w="1828799">
                  <a:extLst>
                    <a:ext uri="{9D8B030D-6E8A-4147-A177-3AD203B41FA5}">
                      <a16:colId xmlns:a16="http://schemas.microsoft.com/office/drawing/2014/main" val="1994658251"/>
                    </a:ext>
                  </a:extLst>
                </a:gridCol>
              </a:tblGrid>
              <a:tr h="308539">
                <a:tc>
                  <a:txBody>
                    <a:bodyPr/>
                    <a:lstStyle/>
                    <a:p>
                      <a:r>
                        <a:rPr lang="en-US" dirty="0"/>
                        <a:t>Component</a:t>
                      </a:r>
                    </a:p>
                  </a:txBody>
                  <a:tcPr/>
                </a:tc>
                <a:tc>
                  <a:txBody>
                    <a:bodyPr/>
                    <a:lstStyle/>
                    <a:p>
                      <a:r>
                        <a:rPr lang="en-US"/>
                        <a:t>Purpose</a:t>
                      </a:r>
                    </a:p>
                  </a:txBody>
                  <a:tcPr/>
                </a:tc>
                <a:tc>
                  <a:txBody>
                    <a:bodyPr/>
                    <a:lstStyle/>
                    <a:p>
                      <a:r>
                        <a:rPr lang="en-US"/>
                        <a:t>Features</a:t>
                      </a:r>
                    </a:p>
                  </a:txBody>
                  <a:tcPr/>
                </a:tc>
                <a:tc>
                  <a:txBody>
                    <a:bodyPr/>
                    <a:lstStyle/>
                    <a:p>
                      <a:r>
                        <a:rPr lang="en-US" dirty="0"/>
                        <a:t>Uses</a:t>
                      </a:r>
                    </a:p>
                  </a:txBody>
                  <a:tcPr/>
                </a:tc>
                <a:extLst>
                  <a:ext uri="{0D108BD9-81ED-4DB2-BD59-A6C34878D82A}">
                    <a16:rowId xmlns:a16="http://schemas.microsoft.com/office/drawing/2014/main" val="3171117292"/>
                  </a:ext>
                </a:extLst>
              </a:tr>
              <a:tr h="370840">
                <a:tc>
                  <a:txBody>
                    <a:bodyPr/>
                    <a:lstStyle/>
                    <a:p>
                      <a:r>
                        <a:rPr lang="en-GB" dirty="0"/>
                        <a:t>Motherboard</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Has main components plus interfaces to external devices (I/O)</a:t>
                      </a:r>
                    </a:p>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10625939"/>
                  </a:ext>
                </a:extLst>
              </a:tr>
              <a:tr h="370840">
                <a:tc>
                  <a:txBody>
                    <a:bodyPr/>
                    <a:lstStyle/>
                    <a:p>
                      <a:r>
                        <a:rPr lang="en-GB" dirty="0"/>
                        <a:t>CPU</a:t>
                      </a:r>
                      <a:endParaRPr lang="en-US" dirty="0"/>
                    </a:p>
                  </a:txBody>
                  <a:tcPr/>
                </a:tc>
                <a:tc>
                  <a:txBody>
                    <a:bodyPr/>
                    <a:lstStyle/>
                    <a:p>
                      <a:r>
                        <a:rPr lang="en-GB" dirty="0"/>
                        <a:t>the boss that controls the whole system</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20482018"/>
                  </a:ext>
                </a:extLst>
              </a:tr>
              <a:tr h="370840">
                <a:tc>
                  <a:txBody>
                    <a:bodyPr/>
                    <a:lstStyle/>
                    <a:p>
                      <a:r>
                        <a:rPr lang="en-GB" dirty="0"/>
                        <a:t>Memory</a:t>
                      </a:r>
                      <a:endParaRPr lang="en-US" dirty="0"/>
                    </a:p>
                  </a:txBody>
                  <a:tcPr/>
                </a:tc>
                <a:tc>
                  <a:txBody>
                    <a:bodyPr/>
                    <a:lstStyle/>
                    <a:p>
                      <a:r>
                        <a:rPr lang="en-GB" dirty="0"/>
                        <a:t>Rom controls the booting of the system and the I/O handling code</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87799914"/>
                  </a:ext>
                </a:extLst>
              </a:tr>
              <a:tr h="370840">
                <a:tc>
                  <a:txBody>
                    <a:bodyPr/>
                    <a:lstStyle/>
                    <a:p>
                      <a:r>
                        <a:rPr lang="en-GB" dirty="0"/>
                        <a:t>Storage</a:t>
                      </a:r>
                      <a:endParaRPr lang="en-US" dirty="0"/>
                    </a:p>
                  </a:txBody>
                  <a:tcPr/>
                </a:tc>
                <a:tc>
                  <a:txBody>
                    <a:bodyPr/>
                    <a:lstStyle/>
                    <a:p>
                      <a:r>
                        <a:rPr lang="en-GB" dirty="0"/>
                        <a:t>HDD/SDD</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499992750"/>
                  </a:ext>
                </a:extLst>
              </a:tr>
              <a:tr h="370840">
                <a:tc>
                  <a:txBody>
                    <a:bodyPr/>
                    <a:lstStyle/>
                    <a:p>
                      <a:r>
                        <a:rPr lang="en-GB" dirty="0"/>
                        <a:t>Ram</a:t>
                      </a:r>
                      <a:endParaRPr lang="en-US" dirty="0"/>
                    </a:p>
                  </a:txBody>
                  <a:tcPr/>
                </a:tc>
                <a:tc>
                  <a:txBody>
                    <a:bodyPr/>
                    <a:lstStyle/>
                    <a:p>
                      <a:r>
                        <a:rPr lang="en-GB" dirty="0"/>
                        <a:t>Stores working programs and data</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6964626"/>
                  </a:ext>
                </a:extLst>
              </a:tr>
              <a:tr h="370840">
                <a:tc>
                  <a:txBody>
                    <a:bodyPr/>
                    <a:lstStyle/>
                    <a:p>
                      <a:r>
                        <a:rPr lang="en-GB" dirty="0"/>
                        <a:t>Power supply</a:t>
                      </a:r>
                      <a:endParaRPr lang="en-US" dirty="0"/>
                    </a:p>
                  </a:txBody>
                  <a:tcPr/>
                </a:tc>
                <a:tc>
                  <a:txBody>
                    <a:bodyPr/>
                    <a:lstStyle/>
                    <a:p>
                      <a:r>
                        <a:rPr lang="en-GB" dirty="0"/>
                        <a:t>Converts AC to DC and supplies current to all attached devices</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06081575"/>
                  </a:ext>
                </a:extLst>
              </a:tr>
              <a:tr h="370840">
                <a:tc>
                  <a:txBody>
                    <a:bodyPr/>
                    <a:lstStyle/>
                    <a:p>
                      <a:r>
                        <a:rPr lang="en-GB" dirty="0"/>
                        <a:t>Ports</a:t>
                      </a:r>
                      <a:endParaRPr lang="en-US" dirty="0"/>
                    </a:p>
                  </a:txBody>
                  <a:tcPr/>
                </a:tc>
                <a:tc>
                  <a:txBody>
                    <a:bodyPr/>
                    <a:lstStyle/>
                    <a:p>
                      <a:r>
                        <a:rPr lang="en-GB" dirty="0"/>
                        <a:t>Connect to the outside world</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13403905"/>
                  </a:ext>
                </a:extLst>
              </a:tr>
              <a:tr h="370840">
                <a:tc>
                  <a:txBody>
                    <a:bodyPr/>
                    <a:lstStyle/>
                    <a:p>
                      <a:r>
                        <a:rPr lang="en-GB" dirty="0"/>
                        <a:t>Fan and heat sink</a:t>
                      </a:r>
                      <a:endParaRPr lang="en-US" dirty="0"/>
                    </a:p>
                  </a:txBody>
                  <a:tcPr/>
                </a:tc>
                <a:tc>
                  <a:txBody>
                    <a:bodyPr/>
                    <a:lstStyle/>
                    <a:p>
                      <a:r>
                        <a:rPr lang="en-GB" dirty="0"/>
                        <a:t>Cools the CPU</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32599452"/>
                  </a:ext>
                </a:extLst>
              </a:tr>
            </a:tbl>
          </a:graphicData>
        </a:graphic>
      </p:graphicFrame>
      <p:sp>
        <p:nvSpPr>
          <p:cNvPr id="4" name="TextBox 3">
            <a:extLst>
              <a:ext uri="{FF2B5EF4-FFF2-40B4-BE49-F238E27FC236}">
                <a16:creationId xmlns:a16="http://schemas.microsoft.com/office/drawing/2014/main" id="{616A9D41-B667-48D3-ACD9-EB8BB031B712}"/>
              </a:ext>
            </a:extLst>
          </p:cNvPr>
          <p:cNvSpPr txBox="1"/>
          <p:nvPr/>
        </p:nvSpPr>
        <p:spPr>
          <a:xfrm>
            <a:off x="1539151" y="6237674"/>
            <a:ext cx="8204554" cy="369332"/>
          </a:xfrm>
          <a:prstGeom prst="rect">
            <a:avLst/>
          </a:prstGeom>
          <a:noFill/>
        </p:spPr>
        <p:txBody>
          <a:bodyPr wrap="none" rtlCol="0">
            <a:spAutoFit/>
          </a:bodyPr>
          <a:lstStyle/>
          <a:p>
            <a:r>
              <a:rPr lang="en-GB" dirty="0"/>
              <a:t>Task3: In small teams complete the Features and Uses Columns in the table above</a:t>
            </a:r>
          </a:p>
        </p:txBody>
      </p:sp>
    </p:spTree>
    <p:extLst>
      <p:ext uri="{BB962C8B-B14F-4D97-AF65-F5344CB8AC3E}">
        <p14:creationId xmlns:p14="http://schemas.microsoft.com/office/powerpoint/2010/main" val="3341962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3FD5-BF77-476E-84B6-BBC282F99E74}"/>
              </a:ext>
            </a:extLst>
          </p:cNvPr>
          <p:cNvSpPr>
            <a:spLocks noGrp="1"/>
          </p:cNvSpPr>
          <p:nvPr>
            <p:ph type="ctrTitle"/>
          </p:nvPr>
        </p:nvSpPr>
        <p:spPr>
          <a:xfrm>
            <a:off x="593886" y="-73617"/>
            <a:ext cx="10728869" cy="2387600"/>
          </a:xfrm>
        </p:spPr>
        <p:txBody>
          <a:bodyPr>
            <a:normAutofit/>
          </a:bodyPr>
          <a:lstStyle/>
          <a:p>
            <a:r>
              <a:rPr lang="en-GB" dirty="0">
                <a:solidFill>
                  <a:schemeClr val="tx1"/>
                </a:solidFill>
              </a:rPr>
              <a:t>Factors affecting the choice, use and performance of internal components</a:t>
            </a:r>
            <a:endParaRPr lang="en-GB" sz="1800" dirty="0">
              <a:solidFill>
                <a:schemeClr val="tx1"/>
              </a:solidFill>
            </a:endParaRPr>
          </a:p>
        </p:txBody>
      </p:sp>
      <p:sp>
        <p:nvSpPr>
          <p:cNvPr id="4" name="TextBox 3">
            <a:extLst>
              <a:ext uri="{FF2B5EF4-FFF2-40B4-BE49-F238E27FC236}">
                <a16:creationId xmlns:a16="http://schemas.microsoft.com/office/drawing/2014/main" id="{11DA8587-1317-148C-C12C-19E83FD5FE15}"/>
              </a:ext>
            </a:extLst>
          </p:cNvPr>
          <p:cNvSpPr txBox="1"/>
          <p:nvPr/>
        </p:nvSpPr>
        <p:spPr>
          <a:xfrm>
            <a:off x="1143001" y="3429000"/>
            <a:ext cx="9674816" cy="461665"/>
          </a:xfrm>
          <a:prstGeom prst="rect">
            <a:avLst/>
          </a:prstGeom>
          <a:noFill/>
        </p:spPr>
        <p:txBody>
          <a:bodyPr wrap="square">
            <a:spAutoFit/>
          </a:bodyPr>
          <a:lstStyle/>
          <a:p>
            <a:r>
              <a:rPr lang="pt-BR" sz="2400" dirty="0">
                <a:solidFill>
                  <a:schemeClr val="bg1"/>
                </a:solidFill>
              </a:rPr>
              <a:t>.</a:t>
            </a:r>
          </a:p>
        </p:txBody>
      </p:sp>
      <p:sp>
        <p:nvSpPr>
          <p:cNvPr id="3" name="TextBox 2">
            <a:extLst>
              <a:ext uri="{FF2B5EF4-FFF2-40B4-BE49-F238E27FC236}">
                <a16:creationId xmlns:a16="http://schemas.microsoft.com/office/drawing/2014/main" id="{941C46EB-7D42-46D8-BEA7-E3BDF7F2977B}"/>
              </a:ext>
            </a:extLst>
          </p:cNvPr>
          <p:cNvSpPr txBox="1"/>
          <p:nvPr/>
        </p:nvSpPr>
        <p:spPr>
          <a:xfrm>
            <a:off x="493294" y="4282408"/>
            <a:ext cx="9888797" cy="461665"/>
          </a:xfrm>
          <a:prstGeom prst="rect">
            <a:avLst/>
          </a:prstGeom>
          <a:noFill/>
        </p:spPr>
        <p:txBody>
          <a:bodyPr wrap="none" rtlCol="0">
            <a:spAutoFit/>
          </a:bodyPr>
          <a:lstStyle/>
          <a:p>
            <a:r>
              <a:rPr lang="en-GB" sz="2400" dirty="0">
                <a:solidFill>
                  <a:srgbClr val="FFFF00"/>
                </a:solidFill>
              </a:rPr>
              <a:t>Group Discussion: What factors affects your choice of Internal Components</a:t>
            </a:r>
          </a:p>
        </p:txBody>
      </p:sp>
    </p:spTree>
    <p:extLst>
      <p:ext uri="{BB962C8B-B14F-4D97-AF65-F5344CB8AC3E}">
        <p14:creationId xmlns:p14="http://schemas.microsoft.com/office/powerpoint/2010/main" val="825990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3FD5-BF77-476E-84B6-BBC282F99E74}"/>
              </a:ext>
            </a:extLst>
          </p:cNvPr>
          <p:cNvSpPr>
            <a:spLocks noGrp="1"/>
          </p:cNvSpPr>
          <p:nvPr>
            <p:ph type="ctrTitle"/>
          </p:nvPr>
        </p:nvSpPr>
        <p:spPr>
          <a:xfrm>
            <a:off x="593886" y="-73617"/>
            <a:ext cx="10728869" cy="2387600"/>
          </a:xfrm>
        </p:spPr>
        <p:txBody>
          <a:bodyPr>
            <a:normAutofit/>
          </a:bodyPr>
          <a:lstStyle/>
          <a:p>
            <a:r>
              <a:rPr lang="en-GB" dirty="0">
                <a:solidFill>
                  <a:schemeClr val="tx1"/>
                </a:solidFill>
              </a:rPr>
              <a:t>Hardware</a:t>
            </a:r>
            <a:br>
              <a:rPr lang="en-GB" dirty="0">
                <a:solidFill>
                  <a:schemeClr val="tx1"/>
                </a:solidFill>
              </a:rPr>
            </a:br>
            <a:r>
              <a:rPr lang="en-GB" sz="1400" dirty="0"/>
              <a:t>Task: Factors affecting the choice, use and performance of internal components.</a:t>
            </a:r>
            <a:br>
              <a:rPr lang="en-GB" sz="1400" dirty="0"/>
            </a:br>
            <a:endParaRPr lang="en-GB" sz="1800" dirty="0">
              <a:solidFill>
                <a:schemeClr val="tx1"/>
              </a:solidFill>
            </a:endParaRPr>
          </a:p>
        </p:txBody>
      </p:sp>
      <p:sp>
        <p:nvSpPr>
          <p:cNvPr id="4" name="TextBox 3">
            <a:extLst>
              <a:ext uri="{FF2B5EF4-FFF2-40B4-BE49-F238E27FC236}">
                <a16:creationId xmlns:a16="http://schemas.microsoft.com/office/drawing/2014/main" id="{11DA8587-1317-148C-C12C-19E83FD5FE15}"/>
              </a:ext>
            </a:extLst>
          </p:cNvPr>
          <p:cNvSpPr txBox="1"/>
          <p:nvPr/>
        </p:nvSpPr>
        <p:spPr>
          <a:xfrm>
            <a:off x="1120912" y="3208071"/>
            <a:ext cx="9674816" cy="3046988"/>
          </a:xfrm>
          <a:prstGeom prst="rect">
            <a:avLst/>
          </a:prstGeom>
          <a:noFill/>
        </p:spPr>
        <p:txBody>
          <a:bodyPr wrap="square">
            <a:spAutoFit/>
          </a:bodyPr>
          <a:lstStyle/>
          <a:p>
            <a:r>
              <a:rPr lang="pt-BR" sz="2400" dirty="0">
                <a:solidFill>
                  <a:schemeClr val="bg1"/>
                </a:solidFill>
              </a:rPr>
              <a:t>Using an online computer retailer, ebuyer.com etc</a:t>
            </a:r>
          </a:p>
          <a:p>
            <a:r>
              <a:rPr lang="pt-BR" sz="2400" dirty="0">
                <a:solidFill>
                  <a:schemeClr val="bg1"/>
                </a:solidFill>
              </a:rPr>
              <a:t>Investigate and select the components for two PC’s</a:t>
            </a:r>
          </a:p>
          <a:p>
            <a:pPr marL="457200" indent="-457200">
              <a:buAutoNum type="arabicPeriod"/>
            </a:pPr>
            <a:r>
              <a:rPr lang="pt-BR" sz="2400" dirty="0">
                <a:solidFill>
                  <a:schemeClr val="bg1"/>
                </a:solidFill>
              </a:rPr>
              <a:t>High End Gaming PC</a:t>
            </a:r>
          </a:p>
          <a:p>
            <a:pPr marL="457200" indent="-457200">
              <a:buAutoNum type="arabicPeriod"/>
            </a:pPr>
            <a:r>
              <a:rPr lang="pt-BR" sz="2400" dirty="0">
                <a:solidFill>
                  <a:schemeClr val="bg1"/>
                </a:solidFill>
              </a:rPr>
              <a:t>General office PC</a:t>
            </a:r>
          </a:p>
          <a:p>
            <a:r>
              <a:rPr lang="pt-BR" sz="2400" dirty="0">
                <a:solidFill>
                  <a:schemeClr val="bg1"/>
                </a:solidFill>
              </a:rPr>
              <a:t>You need to enter the specification for the two PCs plus costings including Vat at 20% and delivery at 1.5%</a:t>
            </a:r>
          </a:p>
          <a:p>
            <a:r>
              <a:rPr lang="pt-BR" sz="2400" dirty="0">
                <a:solidFill>
                  <a:schemeClr val="bg1"/>
                </a:solidFill>
              </a:rPr>
              <a:t>The systems must include: Case, PSU, Mothrboard, CPU, Memory, Storage</a:t>
            </a:r>
          </a:p>
          <a:p>
            <a:r>
              <a:rPr lang="pt-BR" sz="2400" dirty="0">
                <a:solidFill>
                  <a:schemeClr val="bg1"/>
                </a:solidFill>
              </a:rPr>
              <a:t>Please use Task sheet : Hardware choice</a:t>
            </a:r>
          </a:p>
        </p:txBody>
      </p:sp>
    </p:spTree>
    <p:extLst>
      <p:ext uri="{BB962C8B-B14F-4D97-AF65-F5344CB8AC3E}">
        <p14:creationId xmlns:p14="http://schemas.microsoft.com/office/powerpoint/2010/main" val="1945450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Factors affecting the choice, use and performance of internal components</a:t>
            </a:r>
            <a:br>
              <a:rPr lang="en-GB" dirty="0"/>
            </a:br>
            <a:endParaRPr lang="en-GB" dirty="0"/>
          </a:p>
        </p:txBody>
      </p:sp>
      <p:graphicFrame>
        <p:nvGraphicFramePr>
          <p:cNvPr id="4" name="Table 3">
            <a:extLst>
              <a:ext uri="{FF2B5EF4-FFF2-40B4-BE49-F238E27FC236}">
                <a16:creationId xmlns:a16="http://schemas.microsoft.com/office/drawing/2014/main" id="{124EC376-26CA-7446-85D4-2031018AF5D4}"/>
              </a:ext>
            </a:extLst>
          </p:cNvPr>
          <p:cNvGraphicFramePr>
            <a:graphicFrameLocks noGrp="1"/>
          </p:cNvGraphicFramePr>
          <p:nvPr/>
        </p:nvGraphicFramePr>
        <p:xfrm>
          <a:off x="733925" y="1727010"/>
          <a:ext cx="10323096" cy="2865120"/>
        </p:xfrm>
        <a:graphic>
          <a:graphicData uri="http://schemas.openxmlformats.org/drawingml/2006/table">
            <a:tbl>
              <a:tblPr firstRow="1" bandRow="1">
                <a:tableStyleId>{5C22544A-7EE6-4342-B048-85BDC9FD1C3A}</a:tableStyleId>
              </a:tblPr>
              <a:tblGrid>
                <a:gridCol w="2087480">
                  <a:extLst>
                    <a:ext uri="{9D8B030D-6E8A-4147-A177-3AD203B41FA5}">
                      <a16:colId xmlns:a16="http://schemas.microsoft.com/office/drawing/2014/main" val="1206989664"/>
                    </a:ext>
                  </a:extLst>
                </a:gridCol>
                <a:gridCol w="8235616">
                  <a:extLst>
                    <a:ext uri="{9D8B030D-6E8A-4147-A177-3AD203B41FA5}">
                      <a16:colId xmlns:a16="http://schemas.microsoft.com/office/drawing/2014/main" val="1448703286"/>
                    </a:ext>
                  </a:extLst>
                </a:gridCol>
              </a:tblGrid>
              <a:tr h="370840">
                <a:tc>
                  <a:txBody>
                    <a:bodyPr/>
                    <a:lstStyle/>
                    <a:p>
                      <a:endParaRPr lang="en-GB"/>
                    </a:p>
                  </a:txBody>
                  <a:tcPr/>
                </a:tc>
                <a:tc>
                  <a:txBody>
                    <a:bodyPr/>
                    <a:lstStyle/>
                    <a:p>
                      <a:endParaRPr lang="en-GB"/>
                    </a:p>
                  </a:txBody>
                  <a:tcPr/>
                </a:tc>
                <a:extLst>
                  <a:ext uri="{0D108BD9-81ED-4DB2-BD59-A6C34878D82A}">
                    <a16:rowId xmlns:a16="http://schemas.microsoft.com/office/drawing/2014/main" val="4025123899"/>
                  </a:ext>
                </a:extLst>
              </a:tr>
              <a:tr h="370840">
                <a:tc>
                  <a:txBody>
                    <a:bodyPr/>
                    <a:lstStyle/>
                    <a:p>
                      <a:r>
                        <a:rPr lang="en-GB" dirty="0">
                          <a:latin typeface="Tahoma"/>
                          <a:ea typeface="Tahoma"/>
                          <a:cs typeface="Tahoma"/>
                        </a:rPr>
                        <a:t>Users</a:t>
                      </a:r>
                      <a:endParaRPr lang="en-GB" dirty="0"/>
                    </a:p>
                  </a:txBody>
                  <a:tcPr/>
                </a:tc>
                <a:tc>
                  <a:txBody>
                    <a:bodyPr/>
                    <a:lstStyle/>
                    <a:p>
                      <a:r>
                        <a:rPr lang="en-GB" dirty="0">
                          <a:latin typeface="Tahoma"/>
                          <a:ea typeface="Tahoma"/>
                          <a:cs typeface="Tahoma"/>
                        </a:rPr>
                        <a:t>Does it meet the needs of the user and their tasks</a:t>
                      </a:r>
                      <a:endParaRPr lang="en-GB" dirty="0"/>
                    </a:p>
                  </a:txBody>
                  <a:tcPr/>
                </a:tc>
                <a:extLst>
                  <a:ext uri="{0D108BD9-81ED-4DB2-BD59-A6C34878D82A}">
                    <a16:rowId xmlns:a16="http://schemas.microsoft.com/office/drawing/2014/main" val="1939609229"/>
                  </a:ext>
                </a:extLst>
              </a:tr>
              <a:tr h="370840">
                <a:tc>
                  <a:txBody>
                    <a:bodyPr/>
                    <a:lstStyle/>
                    <a:p>
                      <a:r>
                        <a:rPr lang="en-GB" dirty="0"/>
                        <a:t>Performance</a:t>
                      </a:r>
                    </a:p>
                  </a:txBody>
                  <a:tcPr/>
                </a:tc>
                <a:tc>
                  <a:txBody>
                    <a:bodyPr/>
                    <a:lstStyle/>
                    <a:p>
                      <a:r>
                        <a:rPr lang="en-GB" dirty="0"/>
                        <a:t>Has it the right capacity, speed of operation, efficiency and reliability</a:t>
                      </a:r>
                    </a:p>
                  </a:txBody>
                  <a:tcPr/>
                </a:tc>
                <a:extLst>
                  <a:ext uri="{0D108BD9-81ED-4DB2-BD59-A6C34878D82A}">
                    <a16:rowId xmlns:a16="http://schemas.microsoft.com/office/drawing/2014/main" val="3994804186"/>
                  </a:ext>
                </a:extLst>
              </a:tr>
              <a:tr h="370840">
                <a:tc>
                  <a:txBody>
                    <a:bodyPr/>
                    <a:lstStyle/>
                    <a:p>
                      <a:r>
                        <a:rPr lang="en-GB" dirty="0">
                          <a:latin typeface="Tahoma"/>
                          <a:ea typeface="Tahoma"/>
                          <a:cs typeface="Tahoma"/>
                        </a:rPr>
                        <a:t>Cost</a:t>
                      </a:r>
                      <a:endParaRPr lang="en-GB" dirty="0"/>
                    </a:p>
                  </a:txBody>
                  <a:tcPr/>
                </a:tc>
                <a:tc>
                  <a:txBody>
                    <a:bodyPr/>
                    <a:lstStyle/>
                    <a:p>
                      <a:r>
                        <a:rPr lang="en-GB" dirty="0">
                          <a:latin typeface="Tahoma"/>
                          <a:ea typeface="Tahoma"/>
                          <a:cs typeface="Tahoma"/>
                        </a:rPr>
                        <a:t>How much does it cost. How long will it last. Is it in budget. Is training required</a:t>
                      </a:r>
                      <a:endParaRPr lang="en-GB" dirty="0"/>
                    </a:p>
                  </a:txBody>
                  <a:tcPr/>
                </a:tc>
                <a:extLst>
                  <a:ext uri="{0D108BD9-81ED-4DB2-BD59-A6C34878D82A}">
                    <a16:rowId xmlns:a16="http://schemas.microsoft.com/office/drawing/2014/main" val="4040146937"/>
                  </a:ext>
                </a:extLst>
              </a:tr>
              <a:tr h="0">
                <a:tc>
                  <a:txBody>
                    <a:bodyPr/>
                    <a:lstStyle/>
                    <a:p>
                      <a:r>
                        <a:rPr lang="en-GB" dirty="0">
                          <a:latin typeface="Tahoma"/>
                          <a:ea typeface="Tahoma"/>
                          <a:cs typeface="Tahoma"/>
                        </a:rPr>
                        <a:t>Compatibility</a:t>
                      </a:r>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Tahoma"/>
                          <a:ea typeface="Tahoma"/>
                          <a:cs typeface="Tahoma"/>
                        </a:rPr>
                        <a:t>Do the components match the existing devices. Does the operating system support it. Can the required software work.</a:t>
                      </a:r>
                      <a:endParaRPr lang="en-GB" dirty="0"/>
                    </a:p>
                  </a:txBody>
                  <a:tcPr/>
                </a:tc>
                <a:extLst>
                  <a:ext uri="{0D108BD9-81ED-4DB2-BD59-A6C34878D82A}">
                    <a16:rowId xmlns:a16="http://schemas.microsoft.com/office/drawing/2014/main" val="3007749713"/>
                  </a:ext>
                </a:extLst>
              </a:tr>
              <a:tr h="370840">
                <a:tc>
                  <a:txBody>
                    <a:bodyPr/>
                    <a:lstStyle/>
                    <a:p>
                      <a:r>
                        <a:rPr lang="en-GB" dirty="0">
                          <a:latin typeface="Tahoma"/>
                          <a:ea typeface="Tahoma"/>
                          <a:cs typeface="Tahoma"/>
                        </a:rPr>
                        <a:t>Form factor</a:t>
                      </a:r>
                      <a:endParaRPr lang="en-GB" dirty="0"/>
                    </a:p>
                  </a:txBody>
                  <a:tcPr/>
                </a:tc>
                <a:tc>
                  <a:txBody>
                    <a:bodyPr/>
                    <a:lstStyle/>
                    <a:p>
                      <a:r>
                        <a:rPr lang="en-GB" dirty="0">
                          <a:latin typeface="Tahoma"/>
                          <a:ea typeface="Tahoma"/>
                          <a:cs typeface="Tahoma"/>
                        </a:rPr>
                        <a:t>Does it fit</a:t>
                      </a:r>
                      <a:endParaRPr lang="en-GB" dirty="0"/>
                    </a:p>
                  </a:txBody>
                  <a:tcPr/>
                </a:tc>
                <a:extLst>
                  <a:ext uri="{0D108BD9-81ED-4DB2-BD59-A6C34878D82A}">
                    <a16:rowId xmlns:a16="http://schemas.microsoft.com/office/drawing/2014/main" val="1104655261"/>
                  </a:ext>
                </a:extLst>
              </a:tr>
              <a:tr h="370840">
                <a:tc>
                  <a:txBody>
                    <a:bodyPr/>
                    <a:lstStyle/>
                    <a:p>
                      <a:r>
                        <a:rPr lang="en-GB" dirty="0"/>
                        <a:t>Timescale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Lead time. Implementation time.</a:t>
                      </a:r>
                    </a:p>
                  </a:txBody>
                  <a:tcPr/>
                </a:tc>
                <a:extLst>
                  <a:ext uri="{0D108BD9-81ED-4DB2-BD59-A6C34878D82A}">
                    <a16:rowId xmlns:a16="http://schemas.microsoft.com/office/drawing/2014/main" val="2526966420"/>
                  </a:ext>
                </a:extLst>
              </a:tr>
            </a:tbl>
          </a:graphicData>
        </a:graphic>
      </p:graphicFrame>
      <p:sp>
        <p:nvSpPr>
          <p:cNvPr id="3" name="TextBox 2">
            <a:extLst>
              <a:ext uri="{FF2B5EF4-FFF2-40B4-BE49-F238E27FC236}">
                <a16:creationId xmlns:a16="http://schemas.microsoft.com/office/drawing/2014/main" id="{E5E8D1F8-D3AD-2426-FC58-71964429EBC5}"/>
              </a:ext>
            </a:extLst>
          </p:cNvPr>
          <p:cNvSpPr txBox="1"/>
          <p:nvPr/>
        </p:nvSpPr>
        <p:spPr>
          <a:xfrm>
            <a:off x="1110781" y="5136596"/>
            <a:ext cx="5092741" cy="369332"/>
          </a:xfrm>
          <a:prstGeom prst="rect">
            <a:avLst/>
          </a:prstGeom>
          <a:noFill/>
        </p:spPr>
        <p:txBody>
          <a:bodyPr wrap="none" rtlCol="0">
            <a:spAutoFit/>
          </a:bodyPr>
          <a:lstStyle/>
          <a:p>
            <a:r>
              <a:rPr lang="en-GB" dirty="0"/>
              <a:t>Complete Worksheet: Factors Internal components</a:t>
            </a:r>
          </a:p>
        </p:txBody>
      </p:sp>
    </p:spTree>
    <p:extLst>
      <p:ext uri="{BB962C8B-B14F-4D97-AF65-F5344CB8AC3E}">
        <p14:creationId xmlns:p14="http://schemas.microsoft.com/office/powerpoint/2010/main" val="425949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16">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18">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21" name="Rectangle 20">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4" name="Rectangle 23">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4" name="Title 3"/>
          <p:cNvSpPr>
            <a:spLocks noGrp="1"/>
          </p:cNvSpPr>
          <p:nvPr>
            <p:ph type="title"/>
          </p:nvPr>
        </p:nvSpPr>
        <p:spPr>
          <a:xfrm>
            <a:off x="584200" y="1524001"/>
            <a:ext cx="3412067" cy="3478384"/>
          </a:xfrm>
        </p:spPr>
        <p:txBody>
          <a:bodyPr vert="horz" lIns="91440" tIns="45720" rIns="91440" bIns="45720" rtlCol="0" anchor="b">
            <a:normAutofit/>
          </a:bodyPr>
          <a:lstStyle/>
          <a:p>
            <a:r>
              <a:rPr lang="en-US" sz="3600">
                <a:solidFill>
                  <a:srgbClr val="FFFFFF"/>
                </a:solidFill>
              </a:rPr>
              <a:t>Aim</a:t>
            </a:r>
          </a:p>
        </p:txBody>
      </p:sp>
      <p:sp>
        <p:nvSpPr>
          <p:cNvPr id="8" name="Content Placeholder 7"/>
          <p:cNvSpPr>
            <a:spLocks noGrp="1"/>
          </p:cNvSpPr>
          <p:nvPr>
            <p:ph sz="half" idx="1"/>
          </p:nvPr>
        </p:nvSpPr>
        <p:spPr>
          <a:xfrm>
            <a:off x="446534" y="5145513"/>
            <a:ext cx="3693668" cy="738820"/>
          </a:xfrm>
        </p:spPr>
        <p:txBody>
          <a:bodyPr vert="horz" lIns="91440" tIns="45720" rIns="91440" bIns="45720" rtlCol="0" anchor="t">
            <a:normAutofit/>
          </a:bodyPr>
          <a:lstStyle/>
          <a:p>
            <a:pPr marL="0" indent="0">
              <a:buNone/>
            </a:pPr>
            <a:r>
              <a:rPr lang="en-GB" sz="1600" dirty="0">
                <a:solidFill>
                  <a:schemeClr val="bg1"/>
                </a:solidFill>
              </a:rPr>
              <a:t>To understand the features and use of different types of hardware devices</a:t>
            </a:r>
            <a:endParaRPr lang="en-US" sz="1600" kern="1200" cap="all" dirty="0">
              <a:solidFill>
                <a:schemeClr val="bg1"/>
              </a:solidFill>
              <a:latin typeface="+mn-lt"/>
              <a:ea typeface="+mn-ea"/>
              <a:cs typeface="+mn-cs"/>
            </a:endParaRPr>
          </a:p>
        </p:txBody>
      </p:sp>
      <p:pic>
        <p:nvPicPr>
          <p:cNvPr id="2" name="Picture 1">
            <a:extLst>
              <a:ext uri="{FF2B5EF4-FFF2-40B4-BE49-F238E27FC236}">
                <a16:creationId xmlns:a16="http://schemas.microsoft.com/office/drawing/2014/main" id="{EF6427BF-7D5B-E162-8EB0-E28C1241B401}"/>
              </a:ext>
            </a:extLst>
          </p:cNvPr>
          <p:cNvPicPr>
            <a:picLocks noChangeAspect="1"/>
          </p:cNvPicPr>
          <p:nvPr/>
        </p:nvPicPr>
        <p:blipFill>
          <a:blip r:embed="rId2"/>
          <a:stretch>
            <a:fillRect/>
          </a:stretch>
        </p:blipFill>
        <p:spPr>
          <a:xfrm>
            <a:off x="4765053" y="1522984"/>
            <a:ext cx="6764864" cy="3788323"/>
          </a:xfrm>
          <a:prstGeom prst="rect">
            <a:avLst/>
          </a:prstGeom>
        </p:spPr>
      </p:pic>
    </p:spTree>
    <p:extLst>
      <p:ext uri="{BB962C8B-B14F-4D97-AF65-F5344CB8AC3E}">
        <p14:creationId xmlns:p14="http://schemas.microsoft.com/office/powerpoint/2010/main" val="33402361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C810A-BBC1-17D2-30A1-4F45952A6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B3FF9-C4EA-B09D-1862-D8ED123E3A02}"/>
              </a:ext>
            </a:extLst>
          </p:cNvPr>
          <p:cNvSpPr>
            <a:spLocks noGrp="1"/>
          </p:cNvSpPr>
          <p:nvPr>
            <p:ph type="title"/>
          </p:nvPr>
        </p:nvSpPr>
        <p:spPr>
          <a:xfrm>
            <a:off x="581192" y="702156"/>
            <a:ext cx="11029616" cy="1188720"/>
          </a:xfrm>
        </p:spPr>
        <p:txBody>
          <a:bodyPr>
            <a:normAutofit/>
          </a:bodyPr>
          <a:lstStyle/>
          <a:p>
            <a:r>
              <a:rPr lang="en-GB" dirty="0"/>
              <a:t>Factors affecting the choice, use and performance of internal components. Answers from Examiners</a:t>
            </a:r>
          </a:p>
        </p:txBody>
      </p:sp>
      <p:sp>
        <p:nvSpPr>
          <p:cNvPr id="3" name="Content Placeholder 2">
            <a:extLst>
              <a:ext uri="{FF2B5EF4-FFF2-40B4-BE49-F238E27FC236}">
                <a16:creationId xmlns:a16="http://schemas.microsoft.com/office/drawing/2014/main" id="{95CE4FC2-84E5-F9DC-7363-32AFF83DBF9B}"/>
              </a:ext>
            </a:extLst>
          </p:cNvPr>
          <p:cNvSpPr>
            <a:spLocks noGrp="1"/>
          </p:cNvSpPr>
          <p:nvPr>
            <p:ph idx="1"/>
          </p:nvPr>
        </p:nvSpPr>
        <p:spPr>
          <a:xfrm>
            <a:off x="581193" y="2180496"/>
            <a:ext cx="6917210" cy="4045683"/>
          </a:xfrm>
        </p:spPr>
        <p:txBody>
          <a:bodyPr>
            <a:normAutofit/>
          </a:bodyPr>
          <a:lstStyle/>
          <a:p>
            <a:pPr marL="0" indent="0">
              <a:lnSpc>
                <a:spcPct val="100000"/>
              </a:lnSpc>
              <a:buNone/>
            </a:pPr>
            <a:r>
              <a:rPr lang="en-GB" sz="1300" b="1"/>
              <a:t>User experience </a:t>
            </a:r>
          </a:p>
          <a:p>
            <a:pPr>
              <a:lnSpc>
                <a:spcPct val="100000"/>
              </a:lnSpc>
            </a:pPr>
            <a:r>
              <a:rPr lang="en-GB" sz="1300"/>
              <a:t>Performance – A computer will be required that can support multitasking and varied workflow. </a:t>
            </a:r>
          </a:p>
          <a:p>
            <a:pPr>
              <a:lnSpc>
                <a:spcPct val="100000"/>
              </a:lnSpc>
            </a:pPr>
            <a:r>
              <a:rPr lang="en-GB" sz="1300"/>
              <a:t>Accessibility – If the user spends many hours working at the computer it will need to be comfortable to use and consideration of peripherals that are more ergonomic (such as keyboards) </a:t>
            </a:r>
          </a:p>
          <a:p>
            <a:pPr marL="0" indent="0">
              <a:lnSpc>
                <a:spcPct val="100000"/>
              </a:lnSpc>
              <a:buNone/>
            </a:pPr>
            <a:r>
              <a:rPr lang="en-GB" sz="1300" b="1"/>
              <a:t>User needs </a:t>
            </a:r>
          </a:p>
          <a:p>
            <a:pPr>
              <a:lnSpc>
                <a:spcPct val="100000"/>
              </a:lnSpc>
            </a:pPr>
            <a:r>
              <a:rPr lang="en-GB" sz="1300"/>
              <a:t>A large storage capacity is a good idea to store all the various data created. Although cloud storage can make up for shortfalls in local storage using web-based storage for large files that are regularly accessed is inefficient . </a:t>
            </a:r>
          </a:p>
          <a:p>
            <a:pPr>
              <a:lnSpc>
                <a:spcPct val="100000"/>
              </a:lnSpc>
            </a:pPr>
            <a:r>
              <a:rPr lang="en-GB" sz="1300"/>
              <a:t>A large, high-resolution monitor would be beneficial to allow multiple programs, documents etc. to be seen at once and to reduce eyestrain when using the computer. </a:t>
            </a:r>
          </a:p>
          <a:p>
            <a:pPr>
              <a:lnSpc>
                <a:spcPct val="100000"/>
              </a:lnSpc>
            </a:pPr>
            <a:r>
              <a:rPr lang="en-GB" sz="1300"/>
              <a:t> Many expansion ports is advisable to allow connection of different peripherals and devices for testing software. </a:t>
            </a:r>
          </a:p>
          <a:p>
            <a:pPr>
              <a:lnSpc>
                <a:spcPct val="100000"/>
              </a:lnSpc>
            </a:pPr>
            <a:r>
              <a:rPr lang="en-GB" sz="1300"/>
              <a:t>Dedicated high performance GPU </a:t>
            </a:r>
          </a:p>
        </p:txBody>
      </p:sp>
      <p:pic>
        <p:nvPicPr>
          <p:cNvPr id="4" name="Picture 3">
            <a:extLst>
              <a:ext uri="{FF2B5EF4-FFF2-40B4-BE49-F238E27FC236}">
                <a16:creationId xmlns:a16="http://schemas.microsoft.com/office/drawing/2014/main" id="{FD054C37-0055-ADCF-051B-79606FD38F7A}"/>
              </a:ext>
            </a:extLst>
          </p:cNvPr>
          <p:cNvPicPr>
            <a:picLocks noChangeAspect="1"/>
          </p:cNvPicPr>
          <p:nvPr/>
        </p:nvPicPr>
        <p:blipFill>
          <a:blip r:embed="rId2"/>
          <a:stretch>
            <a:fillRect/>
          </a:stretch>
        </p:blipFill>
        <p:spPr>
          <a:xfrm>
            <a:off x="8363915" y="3352940"/>
            <a:ext cx="3059782" cy="1697619"/>
          </a:xfrm>
          <a:prstGeom prst="rect">
            <a:avLst/>
          </a:prstGeom>
        </p:spPr>
      </p:pic>
    </p:spTree>
    <p:extLst>
      <p:ext uri="{BB962C8B-B14F-4D97-AF65-F5344CB8AC3E}">
        <p14:creationId xmlns:p14="http://schemas.microsoft.com/office/powerpoint/2010/main" val="498556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7E24D-67A8-93B4-A2B3-AC6165D7338C}"/>
              </a:ext>
            </a:extLst>
          </p:cNvPr>
          <p:cNvSpPr>
            <a:spLocks noGrp="1"/>
          </p:cNvSpPr>
          <p:nvPr>
            <p:ph type="title"/>
          </p:nvPr>
        </p:nvSpPr>
        <p:spPr>
          <a:xfrm>
            <a:off x="584201" y="702156"/>
            <a:ext cx="7011413" cy="1013800"/>
          </a:xfrm>
        </p:spPr>
        <p:txBody>
          <a:bodyPr>
            <a:normAutofit/>
          </a:bodyPr>
          <a:lstStyle/>
          <a:p>
            <a:pPr>
              <a:lnSpc>
                <a:spcPct val="90000"/>
              </a:lnSpc>
            </a:pPr>
            <a:r>
              <a:rPr lang="en-GB" sz="2200">
                <a:solidFill>
                  <a:schemeClr val="tx2"/>
                </a:solidFill>
              </a:rPr>
              <a:t>Factors affecting the choice, use and performance of internal components. Answers from Examiners</a:t>
            </a:r>
          </a:p>
        </p:txBody>
      </p:sp>
      <p:sp>
        <p:nvSpPr>
          <p:cNvPr id="3" name="Content Placeholder 2">
            <a:extLst>
              <a:ext uri="{FF2B5EF4-FFF2-40B4-BE49-F238E27FC236}">
                <a16:creationId xmlns:a16="http://schemas.microsoft.com/office/drawing/2014/main" id="{1576A3A1-9873-8633-916C-A9C21651C2DF}"/>
              </a:ext>
            </a:extLst>
          </p:cNvPr>
          <p:cNvSpPr>
            <a:spLocks noGrp="1"/>
          </p:cNvSpPr>
          <p:nvPr>
            <p:ph idx="1"/>
          </p:nvPr>
        </p:nvSpPr>
        <p:spPr>
          <a:xfrm>
            <a:off x="584200" y="1896533"/>
            <a:ext cx="7011413" cy="3962266"/>
          </a:xfrm>
        </p:spPr>
        <p:txBody>
          <a:bodyPr>
            <a:normAutofit/>
          </a:bodyPr>
          <a:lstStyle/>
          <a:p>
            <a:pPr marL="0" indent="0">
              <a:lnSpc>
                <a:spcPct val="100000"/>
              </a:lnSpc>
              <a:buNone/>
            </a:pPr>
            <a:r>
              <a:rPr lang="en-GB" sz="1600" b="1"/>
              <a:t>Compatibility </a:t>
            </a:r>
          </a:p>
          <a:p>
            <a:pPr>
              <a:lnSpc>
                <a:spcPct val="100000"/>
              </a:lnSpc>
            </a:pPr>
            <a:r>
              <a:rPr lang="en-GB" sz="1600"/>
              <a:t>A computer would need to be compatible with a range of different environments.. </a:t>
            </a:r>
          </a:p>
          <a:p>
            <a:pPr marL="0" indent="0">
              <a:lnSpc>
                <a:spcPct val="100000"/>
              </a:lnSpc>
              <a:buNone/>
            </a:pPr>
            <a:r>
              <a:rPr lang="en-GB" sz="1600" b="1"/>
              <a:t>Cost</a:t>
            </a:r>
            <a:r>
              <a:rPr lang="en-GB" sz="1600"/>
              <a:t> </a:t>
            </a:r>
          </a:p>
          <a:p>
            <a:pPr>
              <a:lnSpc>
                <a:spcPct val="100000"/>
              </a:lnSpc>
            </a:pPr>
            <a:r>
              <a:rPr lang="en-GB" sz="1600"/>
              <a:t>Ideally you need the best possible performance for the lowest price. Compromise could be higher RAM for smaller storage capacity that could be updated later. </a:t>
            </a:r>
          </a:p>
          <a:p>
            <a:pPr marL="0" indent="0">
              <a:lnSpc>
                <a:spcPct val="100000"/>
              </a:lnSpc>
              <a:buNone/>
            </a:pPr>
            <a:r>
              <a:rPr lang="en-GB" sz="1600" b="1"/>
              <a:t>Implementation </a:t>
            </a:r>
          </a:p>
          <a:p>
            <a:pPr>
              <a:lnSpc>
                <a:spcPct val="100000"/>
              </a:lnSpc>
            </a:pPr>
            <a:r>
              <a:rPr lang="en-GB" sz="1600"/>
              <a:t> For immediate use a prebuilt (with o/s) would be ideal and just the required dedicated software needs to be installed.</a:t>
            </a:r>
          </a:p>
          <a:p>
            <a:pPr>
              <a:lnSpc>
                <a:spcPct val="100000"/>
              </a:lnSpc>
            </a:pPr>
            <a:r>
              <a:rPr lang="en-GB" sz="1600"/>
              <a:t>Building a PC could be more economical and the specification required could be obtained. </a:t>
            </a:r>
          </a:p>
        </p:txBody>
      </p:sp>
      <p:pic>
        <p:nvPicPr>
          <p:cNvPr id="4" name="Picture 3">
            <a:extLst>
              <a:ext uri="{FF2B5EF4-FFF2-40B4-BE49-F238E27FC236}">
                <a16:creationId xmlns:a16="http://schemas.microsoft.com/office/drawing/2014/main" id="{114634B8-B3A0-DE8B-A6C5-CFCE3AF7E98D}"/>
              </a:ext>
            </a:extLst>
          </p:cNvPr>
          <p:cNvPicPr>
            <a:picLocks noChangeAspect="1"/>
          </p:cNvPicPr>
          <p:nvPr/>
        </p:nvPicPr>
        <p:blipFill>
          <a:blip r:embed="rId2"/>
          <a:srcRect l="36720" r="15425"/>
          <a:stretch>
            <a:fillRect/>
          </a:stretch>
        </p:blipFill>
        <p:spPr>
          <a:xfrm>
            <a:off x="8042147" y="601201"/>
            <a:ext cx="3703320" cy="5774200"/>
          </a:xfrm>
          <a:prstGeom prst="rect">
            <a:avLst/>
          </a:prstGeom>
        </p:spPr>
      </p:pic>
    </p:spTree>
    <p:extLst>
      <p:ext uri="{BB962C8B-B14F-4D97-AF65-F5344CB8AC3E}">
        <p14:creationId xmlns:p14="http://schemas.microsoft.com/office/powerpoint/2010/main" val="22356309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25EB-F0BF-C5D5-758B-F351D73EA398}"/>
              </a:ext>
            </a:extLst>
          </p:cNvPr>
          <p:cNvSpPr>
            <a:spLocks noGrp="1"/>
          </p:cNvSpPr>
          <p:nvPr>
            <p:ph type="title"/>
          </p:nvPr>
        </p:nvSpPr>
        <p:spPr>
          <a:xfrm>
            <a:off x="466892" y="629966"/>
            <a:ext cx="11029616" cy="627333"/>
          </a:xfrm>
        </p:spPr>
        <p:txBody>
          <a:bodyPr/>
          <a:lstStyle/>
          <a:p>
            <a:r>
              <a:rPr lang="en-GB" dirty="0"/>
              <a:t>CPU’s</a:t>
            </a:r>
          </a:p>
        </p:txBody>
      </p:sp>
      <p:sp>
        <p:nvSpPr>
          <p:cNvPr id="3" name="Content Placeholder 2">
            <a:extLst>
              <a:ext uri="{FF2B5EF4-FFF2-40B4-BE49-F238E27FC236}">
                <a16:creationId xmlns:a16="http://schemas.microsoft.com/office/drawing/2014/main" id="{E574699C-AD51-80BE-F5DE-676E0C602F0B}"/>
              </a:ext>
            </a:extLst>
          </p:cNvPr>
          <p:cNvSpPr>
            <a:spLocks noGrp="1"/>
          </p:cNvSpPr>
          <p:nvPr>
            <p:ph idx="1"/>
          </p:nvPr>
        </p:nvSpPr>
        <p:spPr>
          <a:xfrm>
            <a:off x="581192" y="2340864"/>
            <a:ext cx="11438355" cy="3634486"/>
          </a:xfrm>
        </p:spPr>
        <p:txBody>
          <a:bodyPr/>
          <a:lstStyle/>
          <a:p>
            <a:r>
              <a:rPr lang="en-GB" dirty="0"/>
              <a:t>They can have a number of cores which increases the number of instructions that can be executed at the same time </a:t>
            </a:r>
          </a:p>
          <a:p>
            <a:r>
              <a:rPr lang="en-GB" dirty="0"/>
              <a:t>They have various cache sizes which results in fewer read operations from main memory  </a:t>
            </a:r>
          </a:p>
          <a:p>
            <a:r>
              <a:rPr lang="en-GB" dirty="0"/>
              <a:t>They have various clock speeds where faster clock cycles mean that more instructions can be executed per unit of time  </a:t>
            </a:r>
          </a:p>
          <a:p>
            <a:r>
              <a:rPr lang="en-GB" dirty="0"/>
              <a:t>They are affected by temperature as overheating </a:t>
            </a:r>
            <a:r>
              <a:rPr lang="en-GB"/>
              <a:t>causes a CPU </a:t>
            </a:r>
            <a:r>
              <a:rPr lang="en-GB" dirty="0"/>
              <a:t>to slow down </a:t>
            </a:r>
          </a:p>
          <a:p>
            <a:pPr marL="0" indent="0">
              <a:buNone/>
            </a:pPr>
            <a:endParaRPr lang="en-GB" dirty="0"/>
          </a:p>
        </p:txBody>
      </p:sp>
    </p:spTree>
    <p:extLst>
      <p:ext uri="{BB962C8B-B14F-4D97-AF65-F5344CB8AC3E}">
        <p14:creationId xmlns:p14="http://schemas.microsoft.com/office/powerpoint/2010/main" val="98938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3FD5-BF77-476E-84B6-BBC282F99E74}"/>
              </a:ext>
            </a:extLst>
          </p:cNvPr>
          <p:cNvSpPr>
            <a:spLocks noGrp="1"/>
          </p:cNvSpPr>
          <p:nvPr>
            <p:ph type="ctrTitle"/>
          </p:nvPr>
        </p:nvSpPr>
        <p:spPr>
          <a:xfrm>
            <a:off x="593886" y="-73617"/>
            <a:ext cx="10728869" cy="1429875"/>
          </a:xfrm>
        </p:spPr>
        <p:txBody>
          <a:bodyPr>
            <a:normAutofit/>
          </a:bodyPr>
          <a:lstStyle/>
          <a:p>
            <a:r>
              <a:rPr lang="en-GB" dirty="0">
                <a:solidFill>
                  <a:schemeClr val="tx1"/>
                </a:solidFill>
              </a:rPr>
              <a:t>CPU </a:t>
            </a:r>
            <a:br>
              <a:rPr lang="en-GB" dirty="0">
                <a:solidFill>
                  <a:schemeClr val="tx1"/>
                </a:solidFill>
              </a:rPr>
            </a:br>
            <a:r>
              <a:rPr lang="en-GB" sz="1400" dirty="0"/>
              <a:t>Task: Choice of CPU</a:t>
            </a:r>
            <a:endParaRPr lang="en-GB" sz="1800" dirty="0">
              <a:solidFill>
                <a:schemeClr val="tx1"/>
              </a:solidFill>
            </a:endParaRPr>
          </a:p>
        </p:txBody>
      </p:sp>
      <p:sp>
        <p:nvSpPr>
          <p:cNvPr id="4" name="TextBox 3">
            <a:extLst>
              <a:ext uri="{FF2B5EF4-FFF2-40B4-BE49-F238E27FC236}">
                <a16:creationId xmlns:a16="http://schemas.microsoft.com/office/drawing/2014/main" id="{11DA8587-1317-148C-C12C-19E83FD5FE15}"/>
              </a:ext>
            </a:extLst>
          </p:cNvPr>
          <p:cNvSpPr txBox="1"/>
          <p:nvPr/>
        </p:nvSpPr>
        <p:spPr>
          <a:xfrm>
            <a:off x="1120912" y="3234962"/>
            <a:ext cx="9674816" cy="3621504"/>
          </a:xfrm>
          <a:prstGeom prst="rect">
            <a:avLst/>
          </a:prstGeom>
          <a:noFill/>
        </p:spPr>
        <p:txBody>
          <a:bodyPr wrap="square">
            <a:spAutoFit/>
          </a:bodyPr>
          <a:lstStyle/>
          <a:p>
            <a:r>
              <a:rPr lang="pt-BR" sz="2400" dirty="0">
                <a:solidFill>
                  <a:schemeClr val="bg1"/>
                </a:solidFill>
              </a:rPr>
              <a:t>Using the Internet.</a:t>
            </a:r>
          </a:p>
          <a:p>
            <a:r>
              <a:rPr lang="pt-BR" sz="2400" dirty="0">
                <a:solidFill>
                  <a:schemeClr val="bg1"/>
                </a:solidFill>
              </a:rPr>
              <a:t>Investigate and Identify the CPUs available for the following types of Computers</a:t>
            </a:r>
          </a:p>
          <a:p>
            <a:pPr marL="342900" indent="-342900">
              <a:buFont typeface="Arial" panose="020B0604020202020204" pitchFamily="34" charset="0"/>
              <a:buChar char="•"/>
            </a:pPr>
            <a:r>
              <a:rPr lang="en-GB" sz="2400" dirty="0">
                <a:solidFill>
                  <a:srgbClr val="FFFF00"/>
                </a:solidFill>
              </a:rPr>
              <a:t>mobile</a:t>
            </a:r>
            <a:endParaRPr lang="pt-BR" sz="2400" dirty="0">
              <a:solidFill>
                <a:schemeClr val="bg1"/>
              </a:solidFill>
            </a:endParaRPr>
          </a:p>
          <a:p>
            <a:pPr marL="342900" indent="-342900">
              <a:lnSpc>
                <a:spcPct val="100000"/>
              </a:lnSpc>
              <a:buFont typeface="Arial" panose="020B0604020202020204" pitchFamily="34" charset="0"/>
              <a:buChar char="•"/>
            </a:pPr>
            <a:r>
              <a:rPr lang="en-GB" sz="2400" dirty="0">
                <a:solidFill>
                  <a:srgbClr val="FFFF00"/>
                </a:solidFill>
              </a:rPr>
              <a:t>microcomputer </a:t>
            </a:r>
          </a:p>
          <a:p>
            <a:pPr marL="342900" indent="-342900">
              <a:lnSpc>
                <a:spcPct val="100000"/>
              </a:lnSpc>
              <a:buFont typeface="Arial" panose="020B0604020202020204" pitchFamily="34" charset="0"/>
              <a:buChar char="•"/>
            </a:pPr>
            <a:r>
              <a:rPr lang="en-GB" sz="2400" dirty="0">
                <a:solidFill>
                  <a:srgbClr val="FFFF00"/>
                </a:solidFill>
              </a:rPr>
              <a:t>server</a:t>
            </a:r>
            <a:endParaRPr lang="en-GB" sz="2400" dirty="0">
              <a:solidFill>
                <a:srgbClr val="FFFFFF"/>
              </a:solidFill>
            </a:endParaRPr>
          </a:p>
          <a:p>
            <a:pPr marL="342900" indent="-342900">
              <a:lnSpc>
                <a:spcPct val="100000"/>
              </a:lnSpc>
              <a:spcAft>
                <a:spcPts val="800"/>
              </a:spcAft>
              <a:buFont typeface="Arial" panose="020B0604020202020204" pitchFamily="34" charset="0"/>
              <a:buChar char="•"/>
            </a:pPr>
            <a:r>
              <a:rPr lang="en-GB" sz="2400" kern="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handheld gaming device</a:t>
            </a:r>
          </a:p>
          <a:p>
            <a:pPr>
              <a:lnSpc>
                <a:spcPct val="100000"/>
              </a:lnSpc>
              <a:spcAft>
                <a:spcPts val="800"/>
              </a:spcAft>
            </a:pPr>
            <a:r>
              <a:rPr lang="en-GB" sz="2400" kern="0" dirty="0">
                <a:solidFill>
                  <a:schemeClr val="bg1"/>
                </a:solidFill>
                <a:latin typeface="Arial" panose="020B0604020202020204" pitchFamily="34" charset="0"/>
                <a:ea typeface="Calibri" panose="020F0502020204030204" pitchFamily="34" charset="0"/>
                <a:cs typeface="Times New Roman" panose="02020603050405020304" pitchFamily="18" charset="0"/>
              </a:rPr>
              <a:t>You should identify and state the key features</a:t>
            </a:r>
            <a:r>
              <a:rPr lang="en-GB" sz="2400" kern="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endParaRPr lang="pt-BR" sz="2400" dirty="0">
              <a:solidFill>
                <a:schemeClr val="bg1"/>
              </a:solidFill>
            </a:endParaRPr>
          </a:p>
        </p:txBody>
      </p:sp>
      <p:sp>
        <p:nvSpPr>
          <p:cNvPr id="3" name="TextBox 2">
            <a:extLst>
              <a:ext uri="{FF2B5EF4-FFF2-40B4-BE49-F238E27FC236}">
                <a16:creationId xmlns:a16="http://schemas.microsoft.com/office/drawing/2014/main" id="{D59A76BB-6C8F-858E-4D04-90CF69CE6691}"/>
              </a:ext>
            </a:extLst>
          </p:cNvPr>
          <p:cNvSpPr txBox="1"/>
          <p:nvPr/>
        </p:nvSpPr>
        <p:spPr>
          <a:xfrm>
            <a:off x="1620145" y="6370115"/>
            <a:ext cx="3680431" cy="369332"/>
          </a:xfrm>
          <a:prstGeom prst="rect">
            <a:avLst/>
          </a:prstGeom>
          <a:noFill/>
        </p:spPr>
        <p:txBody>
          <a:bodyPr wrap="none" rtlCol="0">
            <a:spAutoFit/>
          </a:bodyPr>
          <a:lstStyle/>
          <a:p>
            <a:r>
              <a:rPr lang="en-GB" dirty="0"/>
              <a:t>Complete Worksheet: </a:t>
            </a:r>
            <a:r>
              <a:rPr lang="en-GB" sz="1800" dirty="0"/>
              <a:t>Choice of CPU</a:t>
            </a:r>
            <a:endParaRPr lang="en-GB" dirty="0"/>
          </a:p>
        </p:txBody>
      </p:sp>
    </p:spTree>
    <p:extLst>
      <p:ext uri="{BB962C8B-B14F-4D97-AF65-F5344CB8AC3E}">
        <p14:creationId xmlns:p14="http://schemas.microsoft.com/office/powerpoint/2010/main" val="4177721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3FD5-BF77-476E-84B6-BBC282F99E74}"/>
              </a:ext>
            </a:extLst>
          </p:cNvPr>
          <p:cNvSpPr>
            <a:spLocks noGrp="1"/>
          </p:cNvSpPr>
          <p:nvPr>
            <p:ph type="ctrTitle"/>
          </p:nvPr>
        </p:nvSpPr>
        <p:spPr>
          <a:xfrm>
            <a:off x="593886" y="-73617"/>
            <a:ext cx="10728869" cy="1429875"/>
          </a:xfrm>
        </p:spPr>
        <p:txBody>
          <a:bodyPr>
            <a:normAutofit/>
          </a:bodyPr>
          <a:lstStyle/>
          <a:p>
            <a:r>
              <a:rPr lang="en-GB" dirty="0">
                <a:solidFill>
                  <a:schemeClr val="tx1"/>
                </a:solidFill>
              </a:rPr>
              <a:t>SoC</a:t>
            </a:r>
            <a:endParaRPr lang="en-GB" sz="1800" dirty="0">
              <a:solidFill>
                <a:schemeClr val="tx1"/>
              </a:solidFill>
            </a:endParaRPr>
          </a:p>
        </p:txBody>
      </p:sp>
      <p:sp>
        <p:nvSpPr>
          <p:cNvPr id="4" name="TextBox 3">
            <a:extLst>
              <a:ext uri="{FF2B5EF4-FFF2-40B4-BE49-F238E27FC236}">
                <a16:creationId xmlns:a16="http://schemas.microsoft.com/office/drawing/2014/main" id="{11DA8587-1317-148C-C12C-19E83FD5FE15}"/>
              </a:ext>
            </a:extLst>
          </p:cNvPr>
          <p:cNvSpPr txBox="1"/>
          <p:nvPr/>
        </p:nvSpPr>
        <p:spPr>
          <a:xfrm>
            <a:off x="1120912" y="3234962"/>
            <a:ext cx="9674816" cy="830997"/>
          </a:xfrm>
          <a:prstGeom prst="rect">
            <a:avLst/>
          </a:prstGeom>
          <a:noFill/>
        </p:spPr>
        <p:txBody>
          <a:bodyPr wrap="square">
            <a:spAutoFit/>
          </a:bodyPr>
          <a:lstStyle/>
          <a:p>
            <a:r>
              <a:rPr lang="en-GB" sz="2400" dirty="0">
                <a:solidFill>
                  <a:schemeClr val="bg1"/>
                </a:solidFill>
              </a:rPr>
              <a:t>Attempt the online Quiz: SoC</a:t>
            </a:r>
            <a:endParaRPr lang="en-GB" sz="2400" kern="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p>
            <a:endParaRPr lang="pt-BR" sz="2400" dirty="0">
              <a:solidFill>
                <a:schemeClr val="bg1"/>
              </a:solidFill>
            </a:endParaRPr>
          </a:p>
        </p:txBody>
      </p:sp>
      <p:pic>
        <p:nvPicPr>
          <p:cNvPr id="3" name="Picture 2">
            <a:extLst>
              <a:ext uri="{FF2B5EF4-FFF2-40B4-BE49-F238E27FC236}">
                <a16:creationId xmlns:a16="http://schemas.microsoft.com/office/drawing/2014/main" id="{A11EC394-A538-7443-2627-262ABAF01C50}"/>
              </a:ext>
            </a:extLst>
          </p:cNvPr>
          <p:cNvPicPr>
            <a:picLocks noChangeAspect="1"/>
          </p:cNvPicPr>
          <p:nvPr/>
        </p:nvPicPr>
        <p:blipFill>
          <a:blip r:embed="rId3"/>
          <a:stretch>
            <a:fillRect/>
          </a:stretch>
        </p:blipFill>
        <p:spPr>
          <a:xfrm>
            <a:off x="5549783" y="1781909"/>
            <a:ext cx="5403576" cy="2710311"/>
          </a:xfrm>
          <a:prstGeom prst="rect">
            <a:avLst/>
          </a:prstGeom>
        </p:spPr>
      </p:pic>
    </p:spTree>
    <p:extLst>
      <p:ext uri="{BB962C8B-B14F-4D97-AF65-F5344CB8AC3E}">
        <p14:creationId xmlns:p14="http://schemas.microsoft.com/office/powerpoint/2010/main" val="3452743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33084-8092-16B3-43EF-DA9F33F671AC}"/>
              </a:ext>
            </a:extLst>
          </p:cNvPr>
          <p:cNvSpPr>
            <a:spLocks noGrp="1"/>
          </p:cNvSpPr>
          <p:nvPr>
            <p:ph type="title"/>
          </p:nvPr>
        </p:nvSpPr>
        <p:spPr>
          <a:xfrm>
            <a:off x="7796504" y="548639"/>
            <a:ext cx="3568661" cy="525364"/>
          </a:xfrm>
        </p:spPr>
        <p:txBody>
          <a:bodyPr>
            <a:normAutofit/>
          </a:bodyPr>
          <a:lstStyle/>
          <a:p>
            <a:r>
              <a:rPr lang="en-GB" dirty="0"/>
              <a:t>Input devices</a:t>
            </a:r>
          </a:p>
        </p:txBody>
      </p:sp>
      <p:pic>
        <p:nvPicPr>
          <p:cNvPr id="5" name="Picture 4" descr="Neon Coloured Gadgets">
            <a:extLst>
              <a:ext uri="{FF2B5EF4-FFF2-40B4-BE49-F238E27FC236}">
                <a16:creationId xmlns:a16="http://schemas.microsoft.com/office/drawing/2014/main" id="{B746BF60-EE12-64F7-D8A0-72F4759AF86B}"/>
              </a:ext>
            </a:extLst>
          </p:cNvPr>
          <p:cNvPicPr>
            <a:picLocks noChangeAspect="1"/>
          </p:cNvPicPr>
          <p:nvPr/>
        </p:nvPicPr>
        <p:blipFill>
          <a:blip r:embed="rId2"/>
          <a:srcRect r="21964" b="1"/>
          <a:stretch/>
        </p:blipFill>
        <p:spPr>
          <a:xfrm>
            <a:off x="20" y="10"/>
            <a:ext cx="7537685" cy="6857990"/>
          </a:xfrm>
          <a:prstGeom prst="rect">
            <a:avLst/>
          </a:prstGeom>
        </p:spPr>
      </p:pic>
      <p:sp>
        <p:nvSpPr>
          <p:cNvPr id="3" name="Content Placeholder 2">
            <a:extLst>
              <a:ext uri="{FF2B5EF4-FFF2-40B4-BE49-F238E27FC236}">
                <a16:creationId xmlns:a16="http://schemas.microsoft.com/office/drawing/2014/main" id="{891A260E-B37C-030B-E15B-C74EBF9B32B2}"/>
              </a:ext>
            </a:extLst>
          </p:cNvPr>
          <p:cNvSpPr>
            <a:spLocks noGrp="1"/>
          </p:cNvSpPr>
          <p:nvPr>
            <p:ph idx="1"/>
          </p:nvPr>
        </p:nvSpPr>
        <p:spPr>
          <a:xfrm>
            <a:off x="7888743" y="1454173"/>
            <a:ext cx="3568661" cy="4648754"/>
          </a:xfrm>
        </p:spPr>
        <p:txBody>
          <a:bodyPr>
            <a:normAutofit fontScale="92500" lnSpcReduction="10000"/>
          </a:bodyPr>
          <a:lstStyle/>
          <a:p>
            <a:pPr>
              <a:lnSpc>
                <a:spcPct val="100000"/>
              </a:lnSpc>
            </a:pPr>
            <a:r>
              <a:rPr lang="en-GB" sz="2000" dirty="0"/>
              <a:t>Keyboards</a:t>
            </a:r>
          </a:p>
          <a:p>
            <a:pPr>
              <a:lnSpc>
                <a:spcPct val="100000"/>
              </a:lnSpc>
            </a:pPr>
            <a:r>
              <a:rPr lang="en-GB" sz="2000" dirty="0"/>
              <a:t>Button Keypad</a:t>
            </a:r>
          </a:p>
          <a:p>
            <a:pPr>
              <a:lnSpc>
                <a:spcPct val="100000"/>
              </a:lnSpc>
            </a:pPr>
            <a:r>
              <a:rPr lang="en-GB" sz="2000" dirty="0"/>
              <a:t>Mouse</a:t>
            </a:r>
          </a:p>
          <a:p>
            <a:pPr>
              <a:lnSpc>
                <a:spcPct val="100000"/>
              </a:lnSpc>
            </a:pPr>
            <a:r>
              <a:rPr lang="en-GB" sz="2000" dirty="0"/>
              <a:t>Trackpad</a:t>
            </a:r>
          </a:p>
          <a:p>
            <a:pPr>
              <a:lnSpc>
                <a:spcPct val="100000"/>
              </a:lnSpc>
            </a:pPr>
            <a:r>
              <a:rPr lang="en-GB" sz="2000" dirty="0"/>
              <a:t>Stylus</a:t>
            </a:r>
          </a:p>
          <a:p>
            <a:pPr>
              <a:lnSpc>
                <a:spcPct val="100000"/>
              </a:lnSpc>
            </a:pPr>
            <a:r>
              <a:rPr lang="en-GB" sz="2000" dirty="0"/>
              <a:t>Touchscreen</a:t>
            </a:r>
          </a:p>
          <a:p>
            <a:pPr>
              <a:lnSpc>
                <a:spcPct val="100000"/>
              </a:lnSpc>
            </a:pPr>
            <a:r>
              <a:rPr lang="en-GB" sz="2000" dirty="0"/>
              <a:t>Microphone</a:t>
            </a:r>
          </a:p>
          <a:p>
            <a:pPr>
              <a:lnSpc>
                <a:spcPct val="100000"/>
              </a:lnSpc>
            </a:pPr>
            <a:r>
              <a:rPr lang="en-GB" sz="2000" dirty="0"/>
              <a:t>Telephone (VOIP)</a:t>
            </a:r>
          </a:p>
          <a:p>
            <a:pPr>
              <a:lnSpc>
                <a:spcPct val="100000"/>
              </a:lnSpc>
            </a:pPr>
            <a:r>
              <a:rPr lang="en-GB" sz="2000" dirty="0"/>
              <a:t>Camera</a:t>
            </a:r>
          </a:p>
          <a:p>
            <a:pPr>
              <a:lnSpc>
                <a:spcPct val="100000"/>
              </a:lnSpc>
            </a:pPr>
            <a:r>
              <a:rPr lang="en-GB" sz="2000" dirty="0"/>
              <a:t>Motion sensor</a:t>
            </a:r>
          </a:p>
          <a:p>
            <a:pPr>
              <a:lnSpc>
                <a:spcPct val="100000"/>
              </a:lnSpc>
            </a:pPr>
            <a:r>
              <a:rPr lang="en-GB" sz="2000" dirty="0"/>
              <a:t>GPS</a:t>
            </a:r>
          </a:p>
          <a:p>
            <a:pPr>
              <a:lnSpc>
                <a:spcPct val="100000"/>
              </a:lnSpc>
            </a:pPr>
            <a:endParaRPr lang="en-GB" sz="1300" dirty="0"/>
          </a:p>
          <a:p>
            <a:pPr>
              <a:lnSpc>
                <a:spcPct val="100000"/>
              </a:lnSpc>
            </a:pPr>
            <a:endParaRPr lang="en-GB" sz="1300" dirty="0"/>
          </a:p>
        </p:txBody>
      </p:sp>
    </p:spTree>
    <p:extLst>
      <p:ext uri="{BB962C8B-B14F-4D97-AF65-F5344CB8AC3E}">
        <p14:creationId xmlns:p14="http://schemas.microsoft.com/office/powerpoint/2010/main" val="302714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dio sound board">
            <a:extLst>
              <a:ext uri="{FF2B5EF4-FFF2-40B4-BE49-F238E27FC236}">
                <a16:creationId xmlns:a16="http://schemas.microsoft.com/office/drawing/2014/main" id="{CD702E17-1FD4-3120-1B40-C97BBE366840}"/>
              </a:ext>
            </a:extLst>
          </p:cNvPr>
          <p:cNvPicPr>
            <a:picLocks noChangeAspect="1"/>
          </p:cNvPicPr>
          <p:nvPr/>
        </p:nvPicPr>
        <p:blipFill>
          <a:blip r:embed="rId2"/>
          <a:srcRect t="15730"/>
          <a:stretch/>
        </p:blipFill>
        <p:spPr>
          <a:xfrm>
            <a:off x="20" y="10"/>
            <a:ext cx="12191980" cy="6857988"/>
          </a:xfrm>
          <a:prstGeom prst="rect">
            <a:avLst/>
          </a:prstGeom>
        </p:spPr>
      </p:pic>
      <p:sp>
        <p:nvSpPr>
          <p:cNvPr id="2" name="Title 1">
            <a:extLst>
              <a:ext uri="{FF2B5EF4-FFF2-40B4-BE49-F238E27FC236}">
                <a16:creationId xmlns:a16="http://schemas.microsoft.com/office/drawing/2014/main" id="{128B11BE-E294-C7E8-9C14-3167B30EC085}"/>
              </a:ext>
            </a:extLst>
          </p:cNvPr>
          <p:cNvSpPr>
            <a:spLocks noGrp="1"/>
          </p:cNvSpPr>
          <p:nvPr>
            <p:ph type="title"/>
          </p:nvPr>
        </p:nvSpPr>
        <p:spPr>
          <a:xfrm>
            <a:off x="6751438" y="757868"/>
            <a:ext cx="4389261" cy="495923"/>
          </a:xfrm>
        </p:spPr>
        <p:txBody>
          <a:bodyPr>
            <a:normAutofit fontScale="90000"/>
          </a:bodyPr>
          <a:lstStyle/>
          <a:p>
            <a:r>
              <a:rPr lang="en-GB" dirty="0">
                <a:solidFill>
                  <a:schemeClr val="bg1"/>
                </a:solidFill>
              </a:rPr>
              <a:t>Output devices</a:t>
            </a:r>
          </a:p>
        </p:txBody>
      </p:sp>
      <p:sp>
        <p:nvSpPr>
          <p:cNvPr id="3" name="Content Placeholder 2">
            <a:extLst>
              <a:ext uri="{FF2B5EF4-FFF2-40B4-BE49-F238E27FC236}">
                <a16:creationId xmlns:a16="http://schemas.microsoft.com/office/drawing/2014/main" id="{C5236743-B21B-E866-9FFE-A8E0B30ECA96}"/>
              </a:ext>
            </a:extLst>
          </p:cNvPr>
          <p:cNvSpPr>
            <a:spLocks noGrp="1"/>
          </p:cNvSpPr>
          <p:nvPr>
            <p:ph idx="1"/>
          </p:nvPr>
        </p:nvSpPr>
        <p:spPr>
          <a:xfrm>
            <a:off x="6751438" y="1306351"/>
            <a:ext cx="4796326" cy="3788474"/>
          </a:xfrm>
        </p:spPr>
        <p:txBody>
          <a:bodyPr>
            <a:normAutofit/>
          </a:bodyPr>
          <a:lstStyle/>
          <a:p>
            <a:r>
              <a:rPr lang="en-GB" sz="2000" dirty="0">
                <a:solidFill>
                  <a:schemeClr val="bg1"/>
                </a:solidFill>
              </a:rPr>
              <a:t>Monitor: </a:t>
            </a:r>
          </a:p>
          <a:p>
            <a:pPr marL="0" indent="0">
              <a:buNone/>
            </a:pPr>
            <a:r>
              <a:rPr lang="en-GB" sz="2000" dirty="0">
                <a:solidFill>
                  <a:schemeClr val="bg1"/>
                </a:solidFill>
              </a:rPr>
              <a:t>Video, projector, ATM, EPOS, Satnav</a:t>
            </a:r>
          </a:p>
          <a:p>
            <a:r>
              <a:rPr lang="en-GB" sz="2000" dirty="0">
                <a:solidFill>
                  <a:schemeClr val="bg1"/>
                </a:solidFill>
              </a:rPr>
              <a:t>Printers:</a:t>
            </a:r>
          </a:p>
          <a:p>
            <a:pPr marL="0" indent="0">
              <a:buNone/>
            </a:pPr>
            <a:r>
              <a:rPr lang="en-GB" sz="2000" dirty="0">
                <a:solidFill>
                  <a:schemeClr val="bg1"/>
                </a:solidFill>
              </a:rPr>
              <a:t> Laser, inkjet, 3D, Plotter</a:t>
            </a:r>
          </a:p>
          <a:p>
            <a:r>
              <a:rPr lang="en-GB" sz="2000" dirty="0">
                <a:solidFill>
                  <a:schemeClr val="bg1"/>
                </a:solidFill>
              </a:rPr>
              <a:t>Audio:</a:t>
            </a:r>
          </a:p>
          <a:p>
            <a:pPr marL="0" indent="0">
              <a:buNone/>
            </a:pPr>
            <a:r>
              <a:rPr lang="en-GB" sz="2000" dirty="0">
                <a:solidFill>
                  <a:schemeClr val="bg1"/>
                </a:solidFill>
              </a:rPr>
              <a:t> Speakers, headphones</a:t>
            </a:r>
          </a:p>
          <a:p>
            <a:r>
              <a:rPr lang="en-GB" sz="2000" dirty="0">
                <a:solidFill>
                  <a:schemeClr val="bg1"/>
                </a:solidFill>
              </a:rPr>
              <a:t>Control:</a:t>
            </a:r>
          </a:p>
        </p:txBody>
      </p:sp>
    </p:spTree>
    <p:extLst>
      <p:ext uri="{BB962C8B-B14F-4D97-AF65-F5344CB8AC3E}">
        <p14:creationId xmlns:p14="http://schemas.microsoft.com/office/powerpoint/2010/main" val="2015926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rcuit board background">
            <a:extLst>
              <a:ext uri="{FF2B5EF4-FFF2-40B4-BE49-F238E27FC236}">
                <a16:creationId xmlns:a16="http://schemas.microsoft.com/office/drawing/2014/main" id="{8CC18C56-49EE-62A3-4B3E-47872573151F}"/>
              </a:ext>
            </a:extLst>
          </p:cNvPr>
          <p:cNvPicPr>
            <a:picLocks noChangeAspect="1"/>
          </p:cNvPicPr>
          <p:nvPr/>
        </p:nvPicPr>
        <p:blipFill>
          <a:blip r:embed="rId2"/>
          <a:srcRect t="1039" r="9091" b="22065"/>
          <a:stretch>
            <a:fillRect/>
          </a:stretch>
        </p:blipFill>
        <p:spPr>
          <a:xfrm>
            <a:off x="446334" y="690716"/>
            <a:ext cx="12191980" cy="6857990"/>
          </a:xfrm>
          <a:prstGeom prst="rect">
            <a:avLst/>
          </a:prstGeom>
        </p:spPr>
      </p:pic>
      <p:sp>
        <p:nvSpPr>
          <p:cNvPr id="2" name="Title 1">
            <a:extLst>
              <a:ext uri="{FF2B5EF4-FFF2-40B4-BE49-F238E27FC236}">
                <a16:creationId xmlns:a16="http://schemas.microsoft.com/office/drawing/2014/main" id="{097EB956-9F73-0CEC-9146-8A26EA0E7EF1}"/>
              </a:ext>
            </a:extLst>
          </p:cNvPr>
          <p:cNvSpPr>
            <a:spLocks noGrp="1"/>
          </p:cNvSpPr>
          <p:nvPr>
            <p:ph type="title"/>
          </p:nvPr>
        </p:nvSpPr>
        <p:spPr>
          <a:xfrm>
            <a:off x="8245131" y="1125396"/>
            <a:ext cx="3730810" cy="1247938"/>
          </a:xfrm>
        </p:spPr>
        <p:txBody>
          <a:bodyPr anchor="ctr">
            <a:normAutofit/>
          </a:bodyPr>
          <a:lstStyle/>
          <a:p>
            <a:pPr>
              <a:lnSpc>
                <a:spcPct val="90000"/>
              </a:lnSpc>
            </a:pPr>
            <a:r>
              <a:rPr lang="en-GB" sz="1600" dirty="0">
                <a:solidFill>
                  <a:srgbClr val="FFFFFF"/>
                </a:solidFill>
              </a:rPr>
              <a:t>How the features of hardware can affect their performance and the performance of a computer system - Input</a:t>
            </a:r>
          </a:p>
        </p:txBody>
      </p:sp>
      <p:sp>
        <p:nvSpPr>
          <p:cNvPr id="3" name="Content Placeholder 2">
            <a:extLst>
              <a:ext uri="{FF2B5EF4-FFF2-40B4-BE49-F238E27FC236}">
                <a16:creationId xmlns:a16="http://schemas.microsoft.com/office/drawing/2014/main" id="{B7CD56C1-AD0B-5753-2665-A4229EB5C25B}"/>
              </a:ext>
            </a:extLst>
          </p:cNvPr>
          <p:cNvSpPr>
            <a:spLocks noGrp="1"/>
          </p:cNvSpPr>
          <p:nvPr>
            <p:ph idx="1"/>
          </p:nvPr>
        </p:nvSpPr>
        <p:spPr>
          <a:xfrm>
            <a:off x="8461190" y="2808014"/>
            <a:ext cx="3730810" cy="4317213"/>
          </a:xfrm>
        </p:spPr>
        <p:txBody>
          <a:bodyPr>
            <a:normAutofit/>
          </a:bodyPr>
          <a:lstStyle/>
          <a:p>
            <a:pPr>
              <a:lnSpc>
                <a:spcPct val="100000"/>
              </a:lnSpc>
            </a:pPr>
            <a:r>
              <a:rPr lang="en-GB" dirty="0">
                <a:solidFill>
                  <a:srgbClr val="FFFFFF"/>
                </a:solidFill>
              </a:rPr>
              <a:t>Faster response times</a:t>
            </a:r>
          </a:p>
          <a:p>
            <a:pPr>
              <a:lnSpc>
                <a:spcPct val="100000"/>
              </a:lnSpc>
            </a:pPr>
            <a:r>
              <a:rPr lang="en-GB" dirty="0">
                <a:solidFill>
                  <a:srgbClr val="FFFFFF"/>
                </a:solidFill>
              </a:rPr>
              <a:t>More accurate resolutions</a:t>
            </a:r>
          </a:p>
          <a:p>
            <a:pPr>
              <a:lnSpc>
                <a:spcPct val="100000"/>
              </a:lnSpc>
            </a:pPr>
            <a:r>
              <a:rPr lang="en-GB" dirty="0">
                <a:solidFill>
                  <a:srgbClr val="FFFFFF"/>
                </a:solidFill>
              </a:rPr>
              <a:t>More </a:t>
            </a:r>
            <a:r>
              <a:rPr lang="en-GB" dirty="0" err="1">
                <a:solidFill>
                  <a:srgbClr val="FFFFFF"/>
                </a:solidFill>
              </a:rPr>
              <a:t>controlabity</a:t>
            </a:r>
            <a:r>
              <a:rPr lang="en-GB" dirty="0">
                <a:solidFill>
                  <a:srgbClr val="FFFFFF"/>
                </a:solidFill>
              </a:rPr>
              <a:t> /smoothness</a:t>
            </a:r>
          </a:p>
          <a:p>
            <a:pPr>
              <a:lnSpc>
                <a:spcPct val="100000"/>
              </a:lnSpc>
            </a:pPr>
            <a:r>
              <a:rPr lang="en-GB" dirty="0">
                <a:solidFill>
                  <a:srgbClr val="FFFFFF"/>
                </a:solidFill>
              </a:rPr>
              <a:t>More feedback</a:t>
            </a:r>
          </a:p>
          <a:p>
            <a:pPr>
              <a:lnSpc>
                <a:spcPct val="100000"/>
              </a:lnSpc>
            </a:pPr>
            <a:r>
              <a:rPr lang="en-GB" dirty="0">
                <a:solidFill>
                  <a:srgbClr val="FFFFFF"/>
                </a:solidFill>
              </a:rPr>
              <a:t>Accuracy</a:t>
            </a:r>
          </a:p>
          <a:p>
            <a:pPr>
              <a:lnSpc>
                <a:spcPct val="100000"/>
              </a:lnSpc>
            </a:pPr>
            <a:r>
              <a:rPr lang="en-GB" dirty="0">
                <a:solidFill>
                  <a:srgbClr val="FFFFFF"/>
                </a:solidFill>
              </a:rPr>
              <a:t>Improved ease of use through ergonomics/ form factor</a:t>
            </a:r>
          </a:p>
          <a:p>
            <a:pPr>
              <a:lnSpc>
                <a:spcPct val="100000"/>
              </a:lnSpc>
            </a:pPr>
            <a:r>
              <a:rPr lang="en-GB" dirty="0">
                <a:solidFill>
                  <a:srgbClr val="FFFFFF"/>
                </a:solidFill>
              </a:rPr>
              <a:t>Able to configure</a:t>
            </a:r>
          </a:p>
          <a:p>
            <a:pPr>
              <a:lnSpc>
                <a:spcPct val="100000"/>
              </a:lnSpc>
            </a:pPr>
            <a:r>
              <a:rPr lang="en-GB" dirty="0">
                <a:solidFill>
                  <a:srgbClr val="FFFFFF"/>
                </a:solidFill>
              </a:rPr>
              <a:t>Using the best interface/connector </a:t>
            </a:r>
          </a:p>
        </p:txBody>
      </p:sp>
    </p:spTree>
    <p:extLst>
      <p:ext uri="{BB962C8B-B14F-4D97-AF65-F5344CB8AC3E}">
        <p14:creationId xmlns:p14="http://schemas.microsoft.com/office/powerpoint/2010/main" val="3293437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B956-9F73-0CEC-9146-8A26EA0E7EF1}"/>
              </a:ext>
            </a:extLst>
          </p:cNvPr>
          <p:cNvSpPr>
            <a:spLocks noGrp="1"/>
          </p:cNvSpPr>
          <p:nvPr>
            <p:ph type="title"/>
          </p:nvPr>
        </p:nvSpPr>
        <p:spPr>
          <a:xfrm>
            <a:off x="446533" y="723898"/>
            <a:ext cx="3054091" cy="4709131"/>
          </a:xfrm>
        </p:spPr>
        <p:txBody>
          <a:bodyPr anchor="ctr">
            <a:normAutofit/>
          </a:bodyPr>
          <a:lstStyle/>
          <a:p>
            <a:r>
              <a:rPr lang="en-GB" dirty="0">
                <a:solidFill>
                  <a:schemeClr val="bg1">
                    <a:lumMod val="85000"/>
                    <a:lumOff val="15000"/>
                  </a:schemeClr>
                </a:solidFill>
              </a:rPr>
              <a:t>How the features of hardware can affect their performance and the performance of a computer system - </a:t>
            </a:r>
            <a:br>
              <a:rPr lang="en-GB" dirty="0">
                <a:solidFill>
                  <a:schemeClr val="bg1">
                    <a:lumMod val="85000"/>
                    <a:lumOff val="15000"/>
                  </a:schemeClr>
                </a:solidFill>
              </a:rPr>
            </a:br>
            <a:r>
              <a:rPr lang="en-GB" sz="4400" dirty="0">
                <a:solidFill>
                  <a:srgbClr val="FF0000"/>
                </a:solidFill>
              </a:rPr>
              <a:t>Output</a:t>
            </a:r>
          </a:p>
        </p:txBody>
      </p:sp>
      <p:graphicFrame>
        <p:nvGraphicFramePr>
          <p:cNvPr id="5" name="Content Placeholder 2">
            <a:extLst>
              <a:ext uri="{FF2B5EF4-FFF2-40B4-BE49-F238E27FC236}">
                <a16:creationId xmlns:a16="http://schemas.microsoft.com/office/drawing/2014/main" id="{A37CBA34-7F4D-B683-2F45-2ACE0DE578FD}"/>
              </a:ext>
            </a:extLst>
          </p:cNvPr>
          <p:cNvGraphicFramePr>
            <a:graphicFrameLocks noGrp="1"/>
          </p:cNvGraphicFramePr>
          <p:nvPr>
            <p:ph idx="1"/>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12689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B956-9F73-0CEC-9146-8A26EA0E7EF1}"/>
              </a:ext>
            </a:extLst>
          </p:cNvPr>
          <p:cNvSpPr>
            <a:spLocks noGrp="1"/>
          </p:cNvSpPr>
          <p:nvPr>
            <p:ph type="title"/>
          </p:nvPr>
        </p:nvSpPr>
        <p:spPr>
          <a:xfrm>
            <a:off x="746228" y="1037967"/>
            <a:ext cx="3054091" cy="4709131"/>
          </a:xfrm>
        </p:spPr>
        <p:txBody>
          <a:bodyPr anchor="ctr">
            <a:normAutofit/>
          </a:bodyPr>
          <a:lstStyle/>
          <a:p>
            <a:r>
              <a:rPr lang="en-GB" dirty="0">
                <a:solidFill>
                  <a:schemeClr val="bg1">
                    <a:lumMod val="85000"/>
                    <a:lumOff val="15000"/>
                  </a:schemeClr>
                </a:solidFill>
              </a:rPr>
              <a:t>How the features of hardware can affect their performance and the performance of a computer system - </a:t>
            </a:r>
            <a:r>
              <a:rPr lang="en-GB" sz="4400" dirty="0">
                <a:solidFill>
                  <a:srgbClr val="FF0000"/>
                </a:solidFill>
              </a:rPr>
              <a:t>Storage</a:t>
            </a:r>
          </a:p>
        </p:txBody>
      </p:sp>
      <p:graphicFrame>
        <p:nvGraphicFramePr>
          <p:cNvPr id="5" name="Content Placeholder 2">
            <a:extLst>
              <a:ext uri="{FF2B5EF4-FFF2-40B4-BE49-F238E27FC236}">
                <a16:creationId xmlns:a16="http://schemas.microsoft.com/office/drawing/2014/main" id="{4FA88B72-6362-D5E5-5CEC-13DDC24D44C6}"/>
              </a:ext>
            </a:extLst>
          </p:cNvPr>
          <p:cNvGraphicFramePr>
            <a:graphicFrameLocks noGrp="1"/>
          </p:cNvGraphicFramePr>
          <p:nvPr>
            <p:ph idx="1"/>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6484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3483-D64B-FE40-A6E3-949B9EF5B458}"/>
              </a:ext>
            </a:extLst>
          </p:cNvPr>
          <p:cNvSpPr>
            <a:spLocks noGrp="1"/>
          </p:cNvSpPr>
          <p:nvPr>
            <p:ph type="title"/>
          </p:nvPr>
        </p:nvSpPr>
        <p:spPr>
          <a:xfrm>
            <a:off x="454862" y="693563"/>
            <a:ext cx="11029616" cy="401310"/>
          </a:xfrm>
        </p:spPr>
        <p:txBody>
          <a:bodyPr>
            <a:normAutofit fontScale="90000"/>
          </a:bodyPr>
          <a:lstStyle/>
          <a:p>
            <a:r>
              <a:rPr lang="en-GB" dirty="0"/>
              <a:t>7.1.2</a:t>
            </a:r>
          </a:p>
        </p:txBody>
      </p:sp>
      <p:sp>
        <p:nvSpPr>
          <p:cNvPr id="3" name="Content Placeholder 2">
            <a:extLst>
              <a:ext uri="{FF2B5EF4-FFF2-40B4-BE49-F238E27FC236}">
                <a16:creationId xmlns:a16="http://schemas.microsoft.com/office/drawing/2014/main" id="{E9F9A9D8-C15C-9D13-FC8B-FB6A7EAFC375}"/>
              </a:ext>
            </a:extLst>
          </p:cNvPr>
          <p:cNvSpPr>
            <a:spLocks noGrp="1"/>
          </p:cNvSpPr>
          <p:nvPr>
            <p:ph sz="half" idx="1"/>
          </p:nvPr>
        </p:nvSpPr>
        <p:spPr/>
        <p:txBody>
          <a:bodyPr>
            <a:normAutofit fontScale="77500" lnSpcReduction="20000"/>
          </a:bodyPr>
          <a:lstStyle/>
          <a:p>
            <a:r>
              <a:rPr lang="en-GB" dirty="0"/>
              <a:t>Students will need to understand the features and uses of different types of hardware devices. </a:t>
            </a:r>
          </a:p>
          <a:p>
            <a:r>
              <a:rPr lang="en-GB" dirty="0"/>
              <a:t>They will need to know that input devices allow data to be entered into a system, output devices present information, and processors perform computations, with features such as number of cores, clock speed, cache size, and mobile processors and how these affect processor performance. </a:t>
            </a:r>
          </a:p>
          <a:p>
            <a:r>
              <a:rPr lang="en-GB" dirty="0"/>
              <a:t>Students will need to understand that main memory includes RAM for temporary storage and ROM for permanent instructions, and that secondary storage can be magnetic, solid state, or optical. </a:t>
            </a:r>
          </a:p>
          <a:p>
            <a:r>
              <a:rPr lang="en-GB" dirty="0"/>
              <a:t>They will need to know the role of motherboards, graphics processing units, and network interface devices (PCI and USB), as well as cooling methods (air and liquid) and sensors.  </a:t>
            </a:r>
          </a:p>
          <a:p>
            <a:r>
              <a:rPr lang="en-GB" dirty="0"/>
              <a:t>Students will need to be able to explain the purpose of each device and identify which device is needed in a given situation. </a:t>
            </a:r>
          </a:p>
        </p:txBody>
      </p:sp>
      <p:sp>
        <p:nvSpPr>
          <p:cNvPr id="4" name="Content Placeholder 3">
            <a:extLst>
              <a:ext uri="{FF2B5EF4-FFF2-40B4-BE49-F238E27FC236}">
                <a16:creationId xmlns:a16="http://schemas.microsoft.com/office/drawing/2014/main" id="{026F606D-013F-2A6D-E323-407E11620ECD}"/>
              </a:ext>
            </a:extLst>
          </p:cNvPr>
          <p:cNvSpPr>
            <a:spLocks noGrp="1"/>
          </p:cNvSpPr>
          <p:nvPr>
            <p:ph sz="half" idx="2"/>
          </p:nvPr>
        </p:nvSpPr>
        <p:spPr/>
        <p:txBody>
          <a:bodyPr>
            <a:normAutofit fontScale="77500" lnSpcReduction="20000"/>
          </a:bodyPr>
          <a:lstStyle/>
          <a:p>
            <a:endParaRPr lang="en-GB"/>
          </a:p>
        </p:txBody>
      </p:sp>
    </p:spTree>
    <p:extLst>
      <p:ext uri="{BB962C8B-B14F-4D97-AF65-F5344CB8AC3E}">
        <p14:creationId xmlns:p14="http://schemas.microsoft.com/office/powerpoint/2010/main" val="39371610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0787-29D6-A74B-F0C1-28178ECE62D7}"/>
              </a:ext>
            </a:extLst>
          </p:cNvPr>
          <p:cNvSpPr>
            <a:spLocks noGrp="1"/>
          </p:cNvSpPr>
          <p:nvPr>
            <p:ph type="title"/>
          </p:nvPr>
        </p:nvSpPr>
        <p:spPr/>
        <p:txBody>
          <a:bodyPr/>
          <a:lstStyle/>
          <a:p>
            <a:r>
              <a:rPr lang="en-GB" dirty="0"/>
              <a:t>Task: How the features of hardware can affect their performance and the performance of a computer system </a:t>
            </a:r>
          </a:p>
        </p:txBody>
      </p:sp>
      <p:sp>
        <p:nvSpPr>
          <p:cNvPr id="3" name="Content Placeholder 2">
            <a:extLst>
              <a:ext uri="{FF2B5EF4-FFF2-40B4-BE49-F238E27FC236}">
                <a16:creationId xmlns:a16="http://schemas.microsoft.com/office/drawing/2014/main" id="{55ADB29C-EDC8-3A0B-6D5C-ED955D949832}"/>
              </a:ext>
            </a:extLst>
          </p:cNvPr>
          <p:cNvSpPr>
            <a:spLocks noGrp="1"/>
          </p:cNvSpPr>
          <p:nvPr>
            <p:ph idx="1"/>
          </p:nvPr>
        </p:nvSpPr>
        <p:spPr>
          <a:xfrm>
            <a:off x="581192" y="2340864"/>
            <a:ext cx="5758239" cy="3634486"/>
          </a:xfrm>
        </p:spPr>
        <p:txBody>
          <a:bodyPr/>
          <a:lstStyle/>
          <a:p>
            <a:r>
              <a:rPr lang="en-GB" sz="2000" dirty="0"/>
              <a:t>How does the features of Ram affect performance?</a:t>
            </a:r>
          </a:p>
          <a:p>
            <a:r>
              <a:rPr lang="en-GB" sz="2000" dirty="0"/>
              <a:t>How does the features of Storage affect performance?</a:t>
            </a:r>
          </a:p>
          <a:p>
            <a:r>
              <a:rPr lang="en-GB" sz="2000" dirty="0"/>
              <a:t>How does the features of a CPU affect performance?</a:t>
            </a:r>
          </a:p>
          <a:p>
            <a:pPr marL="0" indent="0">
              <a:buNone/>
            </a:pPr>
            <a:r>
              <a:rPr lang="en-GB" sz="2000" dirty="0"/>
              <a:t>Task: Visit a computer retailer. Ebuyer.com etc and complete worksheet Performance 3</a:t>
            </a:r>
          </a:p>
          <a:p>
            <a:endParaRPr lang="en-GB" dirty="0"/>
          </a:p>
          <a:p>
            <a:endParaRPr lang="en-GB" dirty="0"/>
          </a:p>
          <a:p>
            <a:endParaRPr lang="en-GB" dirty="0"/>
          </a:p>
        </p:txBody>
      </p:sp>
      <p:pic>
        <p:nvPicPr>
          <p:cNvPr id="4" name="Picture 3">
            <a:extLst>
              <a:ext uri="{FF2B5EF4-FFF2-40B4-BE49-F238E27FC236}">
                <a16:creationId xmlns:a16="http://schemas.microsoft.com/office/drawing/2014/main" id="{D8B1E057-5325-4A99-9DBD-C151C297CC3F}"/>
              </a:ext>
            </a:extLst>
          </p:cNvPr>
          <p:cNvPicPr>
            <a:picLocks noChangeAspect="1"/>
          </p:cNvPicPr>
          <p:nvPr/>
        </p:nvPicPr>
        <p:blipFill>
          <a:blip r:embed="rId2"/>
          <a:srcRect l="1631" t="17223" r="-766" b="7198"/>
          <a:stretch>
            <a:fillRect/>
          </a:stretch>
        </p:blipFill>
        <p:spPr>
          <a:xfrm>
            <a:off x="7088134" y="2884349"/>
            <a:ext cx="3768065" cy="2190877"/>
          </a:xfrm>
          <a:prstGeom prst="rect">
            <a:avLst/>
          </a:prstGeom>
        </p:spPr>
      </p:pic>
    </p:spTree>
    <p:extLst>
      <p:ext uri="{BB962C8B-B14F-4D97-AF65-F5344CB8AC3E}">
        <p14:creationId xmlns:p14="http://schemas.microsoft.com/office/powerpoint/2010/main" val="3098882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0787-29D6-A74B-F0C1-28178ECE62D7}"/>
              </a:ext>
            </a:extLst>
          </p:cNvPr>
          <p:cNvSpPr>
            <a:spLocks noGrp="1"/>
          </p:cNvSpPr>
          <p:nvPr>
            <p:ph type="title"/>
          </p:nvPr>
        </p:nvSpPr>
        <p:spPr>
          <a:xfrm>
            <a:off x="950679" y="1293719"/>
            <a:ext cx="4320227" cy="2395117"/>
          </a:xfrm>
        </p:spPr>
        <p:txBody>
          <a:bodyPr vert="horz" lIns="91440" tIns="45720" rIns="91440" bIns="45720" rtlCol="0" anchor="b">
            <a:normAutofit/>
          </a:bodyPr>
          <a:lstStyle/>
          <a:p>
            <a:pPr>
              <a:lnSpc>
                <a:spcPct val="90000"/>
              </a:lnSpc>
            </a:pPr>
            <a:r>
              <a:rPr lang="en-US" sz="4000" dirty="0">
                <a:solidFill>
                  <a:schemeClr val="tx1"/>
                </a:solidFill>
              </a:rPr>
              <a:t>Task: Factors affecting choice of hardware</a:t>
            </a:r>
          </a:p>
        </p:txBody>
      </p:sp>
      <p:sp>
        <p:nvSpPr>
          <p:cNvPr id="3" name="Content Placeholder 2">
            <a:extLst>
              <a:ext uri="{FF2B5EF4-FFF2-40B4-BE49-F238E27FC236}">
                <a16:creationId xmlns:a16="http://schemas.microsoft.com/office/drawing/2014/main" id="{55ADB29C-EDC8-3A0B-6D5C-ED955D949832}"/>
              </a:ext>
            </a:extLst>
          </p:cNvPr>
          <p:cNvSpPr>
            <a:spLocks noGrp="1"/>
          </p:cNvSpPr>
          <p:nvPr>
            <p:ph idx="1"/>
          </p:nvPr>
        </p:nvSpPr>
        <p:spPr>
          <a:xfrm>
            <a:off x="837126" y="3824577"/>
            <a:ext cx="4320228" cy="1614198"/>
          </a:xfrm>
        </p:spPr>
        <p:txBody>
          <a:bodyPr vert="horz" lIns="91440" tIns="45720" rIns="91440" bIns="45720" rtlCol="0" anchor="t">
            <a:normAutofit/>
          </a:bodyPr>
          <a:lstStyle/>
          <a:p>
            <a:pPr marL="0" indent="0">
              <a:buNone/>
            </a:pPr>
            <a:r>
              <a:rPr lang="en-US" sz="1800" cap="all" dirty="0">
                <a:solidFill>
                  <a:schemeClr val="tx1">
                    <a:alpha val="75000"/>
                  </a:schemeClr>
                </a:solidFill>
              </a:rPr>
              <a:t>What do you think are the Factors when </a:t>
            </a:r>
            <a:r>
              <a:rPr lang="en-US" sz="1800" b="1" cap="all" dirty="0">
                <a:solidFill>
                  <a:schemeClr val="tx1">
                    <a:alpha val="75000"/>
                  </a:schemeClr>
                </a:solidFill>
              </a:rPr>
              <a:t>you</a:t>
            </a:r>
            <a:r>
              <a:rPr lang="en-US" sz="1800" cap="all" dirty="0">
                <a:solidFill>
                  <a:schemeClr val="tx1">
                    <a:alpha val="75000"/>
                  </a:schemeClr>
                </a:solidFill>
              </a:rPr>
              <a:t> buy hardware?</a:t>
            </a:r>
          </a:p>
        </p:txBody>
      </p:sp>
      <p:pic>
        <p:nvPicPr>
          <p:cNvPr id="5" name="Picture 4">
            <a:extLst>
              <a:ext uri="{FF2B5EF4-FFF2-40B4-BE49-F238E27FC236}">
                <a16:creationId xmlns:a16="http://schemas.microsoft.com/office/drawing/2014/main" id="{75D56F01-CD1F-5AC6-2CA0-B04B8AFE0091}"/>
              </a:ext>
            </a:extLst>
          </p:cNvPr>
          <p:cNvPicPr>
            <a:picLocks noChangeAspect="1"/>
          </p:cNvPicPr>
          <p:nvPr/>
        </p:nvPicPr>
        <p:blipFill>
          <a:blip r:embed="rId2"/>
          <a:stretch>
            <a:fillRect/>
          </a:stretch>
        </p:blipFill>
        <p:spPr>
          <a:xfrm>
            <a:off x="6255371" y="607245"/>
            <a:ext cx="4871017" cy="2727770"/>
          </a:xfrm>
          <a:prstGeom prst="rect">
            <a:avLst/>
          </a:prstGeom>
        </p:spPr>
      </p:pic>
      <p:pic>
        <p:nvPicPr>
          <p:cNvPr id="4" name="Picture 3">
            <a:extLst>
              <a:ext uri="{FF2B5EF4-FFF2-40B4-BE49-F238E27FC236}">
                <a16:creationId xmlns:a16="http://schemas.microsoft.com/office/drawing/2014/main" id="{762BB815-5565-5E7C-A9C6-38EA57D27466}"/>
              </a:ext>
            </a:extLst>
          </p:cNvPr>
          <p:cNvPicPr>
            <a:picLocks noChangeAspect="1"/>
          </p:cNvPicPr>
          <p:nvPr/>
        </p:nvPicPr>
        <p:blipFill>
          <a:blip r:embed="rId3"/>
          <a:stretch>
            <a:fillRect/>
          </a:stretch>
        </p:blipFill>
        <p:spPr>
          <a:xfrm>
            <a:off x="6612283" y="3640668"/>
            <a:ext cx="4132360" cy="2749898"/>
          </a:xfrm>
          <a:prstGeom prst="rect">
            <a:avLst/>
          </a:prstGeom>
        </p:spPr>
      </p:pic>
    </p:spTree>
    <p:extLst>
      <p:ext uri="{BB962C8B-B14F-4D97-AF65-F5344CB8AC3E}">
        <p14:creationId xmlns:p14="http://schemas.microsoft.com/office/powerpoint/2010/main" val="1753240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CA0A6-AEDE-B000-43E5-F439F129F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30ECF6-B25D-C6E4-4180-77F80BEA6116}"/>
              </a:ext>
            </a:extLst>
          </p:cNvPr>
          <p:cNvSpPr>
            <a:spLocks noGrp="1"/>
          </p:cNvSpPr>
          <p:nvPr>
            <p:ph type="title"/>
          </p:nvPr>
        </p:nvSpPr>
        <p:spPr>
          <a:xfrm>
            <a:off x="837126" y="1419225"/>
            <a:ext cx="4320227" cy="2395117"/>
          </a:xfrm>
        </p:spPr>
        <p:txBody>
          <a:bodyPr vert="horz" lIns="91440" tIns="45720" rIns="91440" bIns="45720" rtlCol="0" anchor="b">
            <a:normAutofit/>
          </a:bodyPr>
          <a:lstStyle/>
          <a:p>
            <a:pPr>
              <a:lnSpc>
                <a:spcPct val="90000"/>
              </a:lnSpc>
            </a:pPr>
            <a:r>
              <a:rPr lang="en-US" sz="4000" dirty="0">
                <a:solidFill>
                  <a:schemeClr val="tx1"/>
                </a:solidFill>
              </a:rPr>
              <a:t>Task: Factors affecting choice of hardware</a:t>
            </a:r>
          </a:p>
        </p:txBody>
      </p:sp>
      <p:sp>
        <p:nvSpPr>
          <p:cNvPr id="3" name="Content Placeholder 2">
            <a:extLst>
              <a:ext uri="{FF2B5EF4-FFF2-40B4-BE49-F238E27FC236}">
                <a16:creationId xmlns:a16="http://schemas.microsoft.com/office/drawing/2014/main" id="{B4F40F67-D060-D111-5BE8-4721842AC40B}"/>
              </a:ext>
            </a:extLst>
          </p:cNvPr>
          <p:cNvSpPr>
            <a:spLocks noGrp="1"/>
          </p:cNvSpPr>
          <p:nvPr>
            <p:ph idx="1"/>
          </p:nvPr>
        </p:nvSpPr>
        <p:spPr>
          <a:xfrm>
            <a:off x="837126" y="3824577"/>
            <a:ext cx="4320228" cy="1614198"/>
          </a:xfrm>
        </p:spPr>
        <p:txBody>
          <a:bodyPr vert="horz" lIns="91440" tIns="45720" rIns="91440" bIns="45720" rtlCol="0" anchor="t">
            <a:normAutofit/>
          </a:bodyPr>
          <a:lstStyle/>
          <a:p>
            <a:r>
              <a:rPr lang="en-GB" sz="1800" dirty="0"/>
              <a:t>Cost</a:t>
            </a:r>
          </a:p>
          <a:p>
            <a:r>
              <a:rPr lang="en-GB" sz="1800" dirty="0"/>
              <a:t>Speed</a:t>
            </a:r>
          </a:p>
        </p:txBody>
      </p:sp>
      <p:pic>
        <p:nvPicPr>
          <p:cNvPr id="5" name="Picture 4">
            <a:extLst>
              <a:ext uri="{FF2B5EF4-FFF2-40B4-BE49-F238E27FC236}">
                <a16:creationId xmlns:a16="http://schemas.microsoft.com/office/drawing/2014/main" id="{AEC82E34-E07B-780F-353E-93D8066AB375}"/>
              </a:ext>
            </a:extLst>
          </p:cNvPr>
          <p:cNvPicPr>
            <a:picLocks noChangeAspect="1"/>
          </p:cNvPicPr>
          <p:nvPr/>
        </p:nvPicPr>
        <p:blipFill>
          <a:blip r:embed="rId2"/>
          <a:stretch>
            <a:fillRect/>
          </a:stretch>
        </p:blipFill>
        <p:spPr>
          <a:xfrm>
            <a:off x="6255371" y="607245"/>
            <a:ext cx="4871017" cy="2727770"/>
          </a:xfrm>
          <a:prstGeom prst="rect">
            <a:avLst/>
          </a:prstGeom>
        </p:spPr>
      </p:pic>
      <p:pic>
        <p:nvPicPr>
          <p:cNvPr id="4" name="Picture 3">
            <a:extLst>
              <a:ext uri="{FF2B5EF4-FFF2-40B4-BE49-F238E27FC236}">
                <a16:creationId xmlns:a16="http://schemas.microsoft.com/office/drawing/2014/main" id="{5F6F3A35-9179-F844-92EE-C04C934D4B2A}"/>
              </a:ext>
            </a:extLst>
          </p:cNvPr>
          <p:cNvPicPr>
            <a:picLocks noChangeAspect="1"/>
          </p:cNvPicPr>
          <p:nvPr/>
        </p:nvPicPr>
        <p:blipFill>
          <a:blip r:embed="rId3"/>
          <a:stretch>
            <a:fillRect/>
          </a:stretch>
        </p:blipFill>
        <p:spPr>
          <a:xfrm>
            <a:off x="6612283" y="3640668"/>
            <a:ext cx="4132360" cy="2749898"/>
          </a:xfrm>
          <a:prstGeom prst="rect">
            <a:avLst/>
          </a:prstGeom>
        </p:spPr>
      </p:pic>
    </p:spTree>
    <p:extLst>
      <p:ext uri="{BB962C8B-B14F-4D97-AF65-F5344CB8AC3E}">
        <p14:creationId xmlns:p14="http://schemas.microsoft.com/office/powerpoint/2010/main" val="34402245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1255" y="702155"/>
            <a:ext cx="3409783" cy="1300365"/>
          </a:xfrm>
        </p:spPr>
        <p:txBody>
          <a:bodyPr>
            <a:normAutofit/>
          </a:bodyPr>
          <a:lstStyle/>
          <a:p>
            <a:r>
              <a:rPr lang="en-GB" altLang="en-US">
                <a:solidFill>
                  <a:srgbClr val="FFFFFF"/>
                </a:solidFill>
              </a:rPr>
              <a:t>Increasing Clock Speed</a:t>
            </a:r>
          </a:p>
        </p:txBody>
      </p:sp>
      <p:sp>
        <p:nvSpPr>
          <p:cNvPr id="2" name="Content Placeholder 1"/>
          <p:cNvSpPr>
            <a:spLocks noGrp="1"/>
          </p:cNvSpPr>
          <p:nvPr>
            <p:ph idx="1"/>
          </p:nvPr>
        </p:nvSpPr>
        <p:spPr>
          <a:xfrm>
            <a:off x="601255" y="2177142"/>
            <a:ext cx="3409782" cy="3823607"/>
          </a:xfrm>
        </p:spPr>
        <p:txBody>
          <a:bodyPr>
            <a:normAutofit/>
          </a:bodyPr>
          <a:lstStyle/>
          <a:p>
            <a:r>
              <a:rPr lang="en-GB" altLang="en-US" dirty="0">
                <a:solidFill>
                  <a:schemeClr val="tx1"/>
                </a:solidFill>
              </a:rPr>
              <a:t>A processor with a clock speed or frequency of 2GHz should work twice as fast as a processor with a clock speed of 1GHz. </a:t>
            </a:r>
          </a:p>
          <a:p>
            <a:r>
              <a:rPr lang="en-GB" altLang="en-US" dirty="0">
                <a:solidFill>
                  <a:schemeClr val="tx1"/>
                </a:solidFill>
              </a:rPr>
              <a:t>As a 2GHz processor’s clock cycle is half the duration of the 1GHz processor, it will take half the time to execute an instruction. </a:t>
            </a:r>
          </a:p>
        </p:txBody>
      </p:sp>
      <p:pic>
        <p:nvPicPr>
          <p:cNvPr id="3" name="Picture 2">
            <a:extLst>
              <a:ext uri="{FF2B5EF4-FFF2-40B4-BE49-F238E27FC236}">
                <a16:creationId xmlns:a16="http://schemas.microsoft.com/office/drawing/2014/main" id="{81F425F5-8086-4BF2-8478-1F9B30B8E8DE}"/>
              </a:ext>
            </a:extLst>
          </p:cNvPr>
          <p:cNvPicPr>
            <a:picLocks noChangeAspect="1"/>
          </p:cNvPicPr>
          <p:nvPr/>
        </p:nvPicPr>
        <p:blipFill>
          <a:blip r:embed="rId2"/>
          <a:stretch>
            <a:fillRect/>
          </a:stretch>
        </p:blipFill>
        <p:spPr>
          <a:xfrm>
            <a:off x="4592231" y="1176369"/>
            <a:ext cx="6831503" cy="4487848"/>
          </a:xfrm>
          <a:prstGeom prst="rect">
            <a:avLst/>
          </a:prstGeom>
        </p:spPr>
      </p:pic>
      <p:sp>
        <p:nvSpPr>
          <p:cNvPr id="14340" name="TextBox 4"/>
          <p:cNvSpPr txBox="1">
            <a:spLocks noChangeArrowheads="1"/>
          </p:cNvSpPr>
          <p:nvPr/>
        </p:nvSpPr>
        <p:spPr bwMode="auto">
          <a:xfrm>
            <a:off x="2909890" y="2187178"/>
            <a:ext cx="63186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pPr>
            <a:endParaRPr lang="en-GB" altLang="en-US" sz="1350">
              <a:solidFill>
                <a:srgbClr val="000000"/>
              </a:solidFill>
            </a:endParaRPr>
          </a:p>
        </p:txBody>
      </p:sp>
    </p:spTree>
    <p:extLst>
      <p:ext uri="{BB962C8B-B14F-4D97-AF65-F5344CB8AC3E}">
        <p14:creationId xmlns:p14="http://schemas.microsoft.com/office/powerpoint/2010/main" val="765787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042147" y="653061"/>
            <a:ext cx="3568661" cy="868894"/>
          </a:xfrm>
        </p:spPr>
        <p:txBody>
          <a:bodyPr>
            <a:normAutofit fontScale="90000"/>
          </a:bodyPr>
          <a:lstStyle/>
          <a:p>
            <a:r>
              <a:rPr lang="en-GB" altLang="en-US" dirty="0"/>
              <a:t>Limits on Clock Speed</a:t>
            </a:r>
          </a:p>
        </p:txBody>
      </p:sp>
      <p:pic>
        <p:nvPicPr>
          <p:cNvPr id="16388" name="Picture 16387" descr="Stopwatch with time motion blur">
            <a:extLst>
              <a:ext uri="{FF2B5EF4-FFF2-40B4-BE49-F238E27FC236}">
                <a16:creationId xmlns:a16="http://schemas.microsoft.com/office/drawing/2014/main" id="{A115D54D-40C9-FE30-7BF4-D3D91BF8866D}"/>
              </a:ext>
            </a:extLst>
          </p:cNvPr>
          <p:cNvPicPr>
            <a:picLocks noChangeAspect="1"/>
          </p:cNvPicPr>
          <p:nvPr/>
        </p:nvPicPr>
        <p:blipFill>
          <a:blip r:embed="rId2"/>
          <a:srcRect r="-1" b="39344"/>
          <a:stretch/>
        </p:blipFill>
        <p:spPr>
          <a:xfrm>
            <a:off x="20" y="10"/>
            <a:ext cx="7537685" cy="6857990"/>
          </a:xfrm>
          <a:prstGeom prst="rect">
            <a:avLst/>
          </a:prstGeom>
        </p:spPr>
      </p:pic>
      <p:sp>
        <p:nvSpPr>
          <p:cNvPr id="2" name="Content Placeholder 1"/>
          <p:cNvSpPr>
            <a:spLocks noGrp="1"/>
          </p:cNvSpPr>
          <p:nvPr>
            <p:ph idx="1"/>
          </p:nvPr>
        </p:nvSpPr>
        <p:spPr>
          <a:xfrm>
            <a:off x="7628183" y="1521954"/>
            <a:ext cx="4363345" cy="5161143"/>
          </a:xfrm>
        </p:spPr>
        <p:txBody>
          <a:bodyPr>
            <a:normAutofit/>
          </a:bodyPr>
          <a:lstStyle/>
          <a:p>
            <a:pPr>
              <a:lnSpc>
                <a:spcPct val="100000"/>
              </a:lnSpc>
            </a:pPr>
            <a:r>
              <a:rPr lang="en-GB" altLang="en-US" sz="1800" dirty="0"/>
              <a:t>Clock speed has to be limited, otherwise, the heat generated in the chip by higher clock frequencies can’t be removed quickly enough. The problem is made worse when more transistors are packed into the same amount of room in the chip. </a:t>
            </a:r>
          </a:p>
          <a:p>
            <a:pPr>
              <a:lnSpc>
                <a:spcPct val="100000"/>
              </a:lnSpc>
            </a:pPr>
            <a:r>
              <a:rPr lang="en-GB" altLang="en-US" sz="1800" dirty="0"/>
              <a:t>Increasing the number of transistors into the same amount of area increases the power consumption which results in more heat. This also happens when the clock speed is increased.</a:t>
            </a:r>
          </a:p>
          <a:p>
            <a:pPr>
              <a:lnSpc>
                <a:spcPct val="100000"/>
              </a:lnSpc>
            </a:pPr>
            <a:r>
              <a:rPr lang="en-GB" altLang="en-US" sz="1800" dirty="0"/>
              <a:t>If transistor density and clock frequency continued to increase, it would eventually generate more heat per square centimetre than is generated on the surface of the sun.  </a:t>
            </a:r>
          </a:p>
          <a:p>
            <a:pPr>
              <a:lnSpc>
                <a:spcPct val="100000"/>
              </a:lnSpc>
            </a:pPr>
            <a:endParaRPr lang="en-GB" sz="1300" dirty="0"/>
          </a:p>
        </p:txBody>
      </p:sp>
    </p:spTree>
    <p:extLst>
      <p:ext uri="{BB962C8B-B14F-4D97-AF65-F5344CB8AC3E}">
        <p14:creationId xmlns:p14="http://schemas.microsoft.com/office/powerpoint/2010/main" val="2265283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BAA0-E902-52D4-CB27-D6AECF02C90B}"/>
              </a:ext>
            </a:extLst>
          </p:cNvPr>
          <p:cNvSpPr>
            <a:spLocks noGrp="1"/>
          </p:cNvSpPr>
          <p:nvPr>
            <p:ph type="title"/>
          </p:nvPr>
        </p:nvSpPr>
        <p:spPr>
          <a:xfrm>
            <a:off x="581192" y="702156"/>
            <a:ext cx="11029616" cy="576725"/>
          </a:xfrm>
        </p:spPr>
        <p:txBody>
          <a:bodyPr>
            <a:normAutofit fontScale="90000"/>
          </a:bodyPr>
          <a:lstStyle/>
          <a:p>
            <a:r>
              <a:rPr lang="en-GB" dirty="0"/>
              <a:t>Factors affecting choice of hardware: </a:t>
            </a:r>
            <a:r>
              <a:rPr lang="en-GB" sz="4000" dirty="0">
                <a:solidFill>
                  <a:srgbClr val="FF0000"/>
                </a:solidFill>
              </a:rPr>
              <a:t>Monitor</a:t>
            </a:r>
          </a:p>
        </p:txBody>
      </p:sp>
      <p:graphicFrame>
        <p:nvGraphicFramePr>
          <p:cNvPr id="4" name="Content Placeholder 3">
            <a:extLst>
              <a:ext uri="{FF2B5EF4-FFF2-40B4-BE49-F238E27FC236}">
                <a16:creationId xmlns:a16="http://schemas.microsoft.com/office/drawing/2014/main" id="{D5595169-E49D-2F3D-80AE-A7E6209088ED}"/>
              </a:ext>
            </a:extLst>
          </p:cNvPr>
          <p:cNvGraphicFramePr>
            <a:graphicFrameLocks noGrp="1"/>
          </p:cNvGraphicFramePr>
          <p:nvPr>
            <p:ph idx="1"/>
          </p:nvPr>
        </p:nvGraphicFramePr>
        <p:xfrm>
          <a:off x="382598" y="1278881"/>
          <a:ext cx="11426804" cy="5400040"/>
        </p:xfrm>
        <a:graphic>
          <a:graphicData uri="http://schemas.openxmlformats.org/drawingml/2006/table">
            <a:tbl>
              <a:tblPr firstRow="1" bandRow="1">
                <a:tableStyleId>{5C22544A-7EE6-4342-B048-85BDC9FD1C3A}</a:tableStyleId>
              </a:tblPr>
              <a:tblGrid>
                <a:gridCol w="1743134">
                  <a:extLst>
                    <a:ext uri="{9D8B030D-6E8A-4147-A177-3AD203B41FA5}">
                      <a16:colId xmlns:a16="http://schemas.microsoft.com/office/drawing/2014/main" val="2695550946"/>
                    </a:ext>
                  </a:extLst>
                </a:gridCol>
                <a:gridCol w="3970268">
                  <a:extLst>
                    <a:ext uri="{9D8B030D-6E8A-4147-A177-3AD203B41FA5}">
                      <a16:colId xmlns:a16="http://schemas.microsoft.com/office/drawing/2014/main" val="2495313686"/>
                    </a:ext>
                  </a:extLst>
                </a:gridCol>
                <a:gridCol w="2856701">
                  <a:extLst>
                    <a:ext uri="{9D8B030D-6E8A-4147-A177-3AD203B41FA5}">
                      <a16:colId xmlns:a16="http://schemas.microsoft.com/office/drawing/2014/main" val="2309091435"/>
                    </a:ext>
                  </a:extLst>
                </a:gridCol>
                <a:gridCol w="2856701">
                  <a:extLst>
                    <a:ext uri="{9D8B030D-6E8A-4147-A177-3AD203B41FA5}">
                      <a16:colId xmlns:a16="http://schemas.microsoft.com/office/drawing/2014/main" val="2660535487"/>
                    </a:ext>
                  </a:extLst>
                </a:gridCol>
              </a:tblGrid>
              <a:tr h="370840">
                <a:tc>
                  <a:txBody>
                    <a:bodyPr/>
                    <a:lstStyle/>
                    <a:p>
                      <a:r>
                        <a:rPr lang="en-GB" dirty="0"/>
                        <a:t>Factor</a:t>
                      </a:r>
                    </a:p>
                  </a:txBody>
                  <a:tcPr/>
                </a:tc>
                <a:tc>
                  <a:txBody>
                    <a:bodyPr/>
                    <a:lstStyle/>
                    <a:p>
                      <a:r>
                        <a:rPr lang="en-GB" dirty="0"/>
                        <a:t>Description</a:t>
                      </a:r>
                    </a:p>
                  </a:txBody>
                  <a:tcPr/>
                </a:tc>
                <a:tc>
                  <a:txBody>
                    <a:bodyPr/>
                    <a:lstStyle/>
                    <a:p>
                      <a:r>
                        <a:rPr lang="en-GB" dirty="0"/>
                        <a:t>Units</a:t>
                      </a:r>
                    </a:p>
                  </a:txBody>
                  <a:tcPr/>
                </a:tc>
                <a:tc>
                  <a:txBody>
                    <a:bodyPr/>
                    <a:lstStyle/>
                    <a:p>
                      <a:r>
                        <a:rPr lang="en-GB" dirty="0"/>
                        <a:t>Best Performance</a:t>
                      </a:r>
                    </a:p>
                  </a:txBody>
                  <a:tcPr/>
                </a:tc>
                <a:extLst>
                  <a:ext uri="{0D108BD9-81ED-4DB2-BD59-A6C34878D82A}">
                    <a16:rowId xmlns:a16="http://schemas.microsoft.com/office/drawing/2014/main" val="3813846151"/>
                  </a:ext>
                </a:extLst>
              </a:tr>
              <a:tr h="370840">
                <a:tc>
                  <a:txBody>
                    <a:bodyPr/>
                    <a:lstStyle/>
                    <a:p>
                      <a:r>
                        <a:rPr lang="en-GB" dirty="0"/>
                        <a:t>Refresh rate</a:t>
                      </a:r>
                    </a:p>
                  </a:txBody>
                  <a:tcPr/>
                </a:tc>
                <a:tc>
                  <a:txBody>
                    <a:bodyPr/>
                    <a:lstStyle/>
                    <a:p>
                      <a:r>
                        <a:rPr lang="en-GB" dirty="0"/>
                        <a:t>How often the complete screen is displayed</a:t>
                      </a:r>
                    </a:p>
                  </a:txBody>
                  <a:tcPr/>
                </a:tc>
                <a:tc>
                  <a:txBody>
                    <a:bodyPr/>
                    <a:lstStyle/>
                    <a:p>
                      <a:r>
                        <a:rPr lang="en-GB" dirty="0"/>
                        <a:t>Hertz (Hz). Most monitors have a 60Hz refresh rate.</a:t>
                      </a:r>
                    </a:p>
                  </a:txBody>
                  <a:tcPr/>
                </a:tc>
                <a:tc>
                  <a:txBody>
                    <a:bodyPr/>
                    <a:lstStyle/>
                    <a:p>
                      <a:r>
                        <a:rPr lang="en-GB" dirty="0"/>
                        <a:t>A lower refresh rate will give you visible flicker and less smooth movement.</a:t>
                      </a:r>
                    </a:p>
                  </a:txBody>
                  <a:tcPr/>
                </a:tc>
                <a:extLst>
                  <a:ext uri="{0D108BD9-81ED-4DB2-BD59-A6C34878D82A}">
                    <a16:rowId xmlns:a16="http://schemas.microsoft.com/office/drawing/2014/main" val="2829778798"/>
                  </a:ext>
                </a:extLst>
              </a:tr>
              <a:tr h="370840">
                <a:tc>
                  <a:txBody>
                    <a:bodyPr/>
                    <a:lstStyle/>
                    <a:p>
                      <a:r>
                        <a:rPr lang="en-GB" dirty="0"/>
                        <a:t>Response time</a:t>
                      </a:r>
                    </a:p>
                  </a:txBody>
                  <a:tcPr/>
                </a:tc>
                <a:tc>
                  <a:txBody>
                    <a:bodyPr/>
                    <a:lstStyle/>
                    <a:p>
                      <a:r>
                        <a:rPr lang="en-GB" dirty="0"/>
                        <a:t>A measure of how quickly each pixel of the display can change from one state to another Change of colour/brightness.</a:t>
                      </a:r>
                    </a:p>
                  </a:txBody>
                  <a:tcPr/>
                </a:tc>
                <a:tc>
                  <a:txBody>
                    <a:bodyPr/>
                    <a:lstStyle/>
                    <a:p>
                      <a:r>
                        <a:rPr lang="en-GB" dirty="0"/>
                        <a:t>Milliseconds</a:t>
                      </a:r>
                    </a:p>
                  </a:txBody>
                  <a:tcPr/>
                </a:tc>
                <a:tc>
                  <a:txBody>
                    <a:bodyPr/>
                    <a:lstStyle/>
                    <a:p>
                      <a:r>
                        <a:rPr lang="en-GB" dirty="0"/>
                        <a:t>Faster responses produce images with less trailing or ghosting which makes moving images seem blurred.</a:t>
                      </a:r>
                    </a:p>
                  </a:txBody>
                  <a:tcPr/>
                </a:tc>
                <a:extLst>
                  <a:ext uri="{0D108BD9-81ED-4DB2-BD59-A6C34878D82A}">
                    <a16:rowId xmlns:a16="http://schemas.microsoft.com/office/drawing/2014/main" val="3421200491"/>
                  </a:ext>
                </a:extLst>
              </a:tr>
              <a:tr h="370840">
                <a:tc>
                  <a:txBody>
                    <a:bodyPr/>
                    <a:lstStyle/>
                    <a:p>
                      <a:r>
                        <a:rPr lang="en-GB" dirty="0"/>
                        <a:t>Brightness</a:t>
                      </a:r>
                    </a:p>
                  </a:txBody>
                  <a:tcPr/>
                </a:tc>
                <a:tc>
                  <a:txBody>
                    <a:bodyPr/>
                    <a:lstStyle/>
                    <a:p>
                      <a:r>
                        <a:rPr lang="en-GB" dirty="0"/>
                        <a:t>The light output of a monitor</a:t>
                      </a:r>
                    </a:p>
                  </a:txBody>
                  <a:tcPr/>
                </a:tc>
                <a:tc>
                  <a:txBody>
                    <a:bodyPr/>
                    <a:lstStyle/>
                    <a:p>
                      <a:r>
                        <a:rPr lang="en-GB" dirty="0"/>
                        <a:t>Candela per square metre. The larger the value, the brighter the monitor.</a:t>
                      </a:r>
                    </a:p>
                  </a:txBody>
                  <a:tcPr/>
                </a:tc>
                <a:tc>
                  <a:txBody>
                    <a:bodyPr/>
                    <a:lstStyle/>
                    <a:p>
                      <a:r>
                        <a:rPr lang="en-GB" dirty="0"/>
                        <a:t>The brighter the monitor the easier it will be to see in bright ambient light or sunshine.</a:t>
                      </a:r>
                    </a:p>
                  </a:txBody>
                  <a:tcPr/>
                </a:tc>
                <a:extLst>
                  <a:ext uri="{0D108BD9-81ED-4DB2-BD59-A6C34878D82A}">
                    <a16:rowId xmlns:a16="http://schemas.microsoft.com/office/drawing/2014/main" val="2693696801"/>
                  </a:ext>
                </a:extLst>
              </a:tr>
              <a:tr h="370840">
                <a:tc>
                  <a:txBody>
                    <a:bodyPr/>
                    <a:lstStyle/>
                    <a:p>
                      <a:r>
                        <a:rPr lang="en-GB" dirty="0"/>
                        <a:t>Contrast</a:t>
                      </a:r>
                    </a:p>
                  </a:txBody>
                  <a:tcPr/>
                </a:tc>
                <a:tc>
                  <a:txBody>
                    <a:bodyPr/>
                    <a:lstStyle/>
                    <a:p>
                      <a:r>
                        <a:rPr lang="en-GB" dirty="0"/>
                        <a:t>A measure of the light and dark areas of an image. </a:t>
                      </a:r>
                    </a:p>
                  </a:txBody>
                  <a:tcPr/>
                </a:tc>
                <a:tc>
                  <a:txBody>
                    <a:bodyPr/>
                    <a:lstStyle/>
                    <a:p>
                      <a:r>
                        <a:rPr lang="en-GB" dirty="0"/>
                        <a:t>A ratio such as 600:1. The larger the first value, the higher contrast the monitor has.</a:t>
                      </a:r>
                    </a:p>
                  </a:txBody>
                  <a:tcPr/>
                </a:tc>
                <a:tc>
                  <a:txBody>
                    <a:bodyPr/>
                    <a:lstStyle/>
                    <a:p>
                      <a:r>
                        <a:rPr lang="en-GB" dirty="0"/>
                        <a:t>Higher contract ratio will generally give you a higher quality image with the ability to distinguish between more colours.</a:t>
                      </a:r>
                    </a:p>
                  </a:txBody>
                  <a:tcPr/>
                </a:tc>
                <a:extLst>
                  <a:ext uri="{0D108BD9-81ED-4DB2-BD59-A6C34878D82A}">
                    <a16:rowId xmlns:a16="http://schemas.microsoft.com/office/drawing/2014/main" val="4057064733"/>
                  </a:ext>
                </a:extLst>
              </a:tr>
            </a:tbl>
          </a:graphicData>
        </a:graphic>
      </p:graphicFrame>
    </p:spTree>
    <p:extLst>
      <p:ext uri="{BB962C8B-B14F-4D97-AF65-F5344CB8AC3E}">
        <p14:creationId xmlns:p14="http://schemas.microsoft.com/office/powerpoint/2010/main" val="30971279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BAA0-E902-52D4-CB27-D6AECF02C90B}"/>
              </a:ext>
            </a:extLst>
          </p:cNvPr>
          <p:cNvSpPr>
            <a:spLocks noGrp="1"/>
          </p:cNvSpPr>
          <p:nvPr>
            <p:ph type="title"/>
          </p:nvPr>
        </p:nvSpPr>
        <p:spPr>
          <a:xfrm>
            <a:off x="581192" y="702156"/>
            <a:ext cx="11029616" cy="576725"/>
          </a:xfrm>
        </p:spPr>
        <p:txBody>
          <a:bodyPr>
            <a:normAutofit fontScale="90000"/>
          </a:bodyPr>
          <a:lstStyle/>
          <a:p>
            <a:r>
              <a:rPr lang="en-GB" dirty="0"/>
              <a:t>Factors affecting choice of hardware: </a:t>
            </a:r>
            <a:r>
              <a:rPr lang="en-GB" sz="4000" dirty="0">
                <a:solidFill>
                  <a:srgbClr val="FF0000"/>
                </a:solidFill>
              </a:rPr>
              <a:t>Printer</a:t>
            </a:r>
          </a:p>
        </p:txBody>
      </p:sp>
      <p:graphicFrame>
        <p:nvGraphicFramePr>
          <p:cNvPr id="4" name="Content Placeholder 3">
            <a:extLst>
              <a:ext uri="{FF2B5EF4-FFF2-40B4-BE49-F238E27FC236}">
                <a16:creationId xmlns:a16="http://schemas.microsoft.com/office/drawing/2014/main" id="{D5595169-E49D-2F3D-80AE-A7E6209088ED}"/>
              </a:ext>
            </a:extLst>
          </p:cNvPr>
          <p:cNvGraphicFramePr>
            <a:graphicFrameLocks noGrp="1"/>
          </p:cNvGraphicFramePr>
          <p:nvPr>
            <p:ph idx="1"/>
          </p:nvPr>
        </p:nvGraphicFramePr>
        <p:xfrm>
          <a:off x="580860" y="1804433"/>
          <a:ext cx="11029948" cy="3479800"/>
        </p:xfrm>
        <a:graphic>
          <a:graphicData uri="http://schemas.openxmlformats.org/drawingml/2006/table">
            <a:tbl>
              <a:tblPr firstRow="1" bandRow="1">
                <a:tableStyleId>{5C22544A-7EE6-4342-B048-85BDC9FD1C3A}</a:tableStyleId>
              </a:tblPr>
              <a:tblGrid>
                <a:gridCol w="2034287">
                  <a:extLst>
                    <a:ext uri="{9D8B030D-6E8A-4147-A177-3AD203B41FA5}">
                      <a16:colId xmlns:a16="http://schemas.microsoft.com/office/drawing/2014/main" val="2695550946"/>
                    </a:ext>
                  </a:extLst>
                </a:gridCol>
                <a:gridCol w="3480687">
                  <a:extLst>
                    <a:ext uri="{9D8B030D-6E8A-4147-A177-3AD203B41FA5}">
                      <a16:colId xmlns:a16="http://schemas.microsoft.com/office/drawing/2014/main" val="2495313686"/>
                    </a:ext>
                  </a:extLst>
                </a:gridCol>
                <a:gridCol w="2757487">
                  <a:extLst>
                    <a:ext uri="{9D8B030D-6E8A-4147-A177-3AD203B41FA5}">
                      <a16:colId xmlns:a16="http://schemas.microsoft.com/office/drawing/2014/main" val="2309091435"/>
                    </a:ext>
                  </a:extLst>
                </a:gridCol>
                <a:gridCol w="2757487">
                  <a:extLst>
                    <a:ext uri="{9D8B030D-6E8A-4147-A177-3AD203B41FA5}">
                      <a16:colId xmlns:a16="http://schemas.microsoft.com/office/drawing/2014/main" val="2660535487"/>
                    </a:ext>
                  </a:extLst>
                </a:gridCol>
              </a:tblGrid>
              <a:tr h="370840">
                <a:tc>
                  <a:txBody>
                    <a:bodyPr/>
                    <a:lstStyle/>
                    <a:p>
                      <a:r>
                        <a:rPr lang="en-GB" dirty="0"/>
                        <a:t>Factor</a:t>
                      </a:r>
                    </a:p>
                  </a:txBody>
                  <a:tcPr/>
                </a:tc>
                <a:tc>
                  <a:txBody>
                    <a:bodyPr/>
                    <a:lstStyle/>
                    <a:p>
                      <a:r>
                        <a:rPr lang="en-GB" dirty="0"/>
                        <a:t>Description</a:t>
                      </a:r>
                    </a:p>
                  </a:txBody>
                  <a:tcPr/>
                </a:tc>
                <a:tc>
                  <a:txBody>
                    <a:bodyPr/>
                    <a:lstStyle/>
                    <a:p>
                      <a:r>
                        <a:rPr lang="en-GB" dirty="0"/>
                        <a:t>Units</a:t>
                      </a:r>
                    </a:p>
                  </a:txBody>
                  <a:tcPr/>
                </a:tc>
                <a:tc>
                  <a:txBody>
                    <a:bodyPr/>
                    <a:lstStyle/>
                    <a:p>
                      <a:r>
                        <a:rPr lang="en-GB" dirty="0"/>
                        <a:t>Best Performance</a:t>
                      </a:r>
                    </a:p>
                  </a:txBody>
                  <a:tcPr/>
                </a:tc>
                <a:extLst>
                  <a:ext uri="{0D108BD9-81ED-4DB2-BD59-A6C34878D82A}">
                    <a16:rowId xmlns:a16="http://schemas.microsoft.com/office/drawing/2014/main" val="3813846151"/>
                  </a:ext>
                </a:extLst>
              </a:tr>
              <a:tr h="370840">
                <a:tc>
                  <a:txBody>
                    <a:bodyPr/>
                    <a:lstStyle/>
                    <a:p>
                      <a:r>
                        <a:rPr lang="en-GB" dirty="0"/>
                        <a:t>Printing speed</a:t>
                      </a:r>
                    </a:p>
                  </a:txBody>
                  <a:tcPr/>
                </a:tc>
                <a:tc>
                  <a:txBody>
                    <a:bodyPr/>
                    <a:lstStyle/>
                    <a:p>
                      <a:r>
                        <a:rPr lang="en-GB" dirty="0"/>
                        <a:t>How quickly pages can be printed</a:t>
                      </a:r>
                    </a:p>
                  </a:txBody>
                  <a:tcPr/>
                </a:tc>
                <a:tc>
                  <a:txBody>
                    <a:bodyPr/>
                    <a:lstStyle/>
                    <a:p>
                      <a:r>
                        <a:rPr lang="en-GB" dirty="0"/>
                        <a:t>Pages per minute (ppm).</a:t>
                      </a:r>
                    </a:p>
                  </a:txBody>
                  <a:tcPr/>
                </a:tc>
                <a:tc>
                  <a:txBody>
                    <a:bodyPr/>
                    <a:lstStyle/>
                    <a:p>
                      <a:r>
                        <a:rPr lang="en-GB" dirty="0"/>
                        <a:t>Larger number indicates a faster printer</a:t>
                      </a:r>
                    </a:p>
                  </a:txBody>
                  <a:tcPr/>
                </a:tc>
                <a:extLst>
                  <a:ext uri="{0D108BD9-81ED-4DB2-BD59-A6C34878D82A}">
                    <a16:rowId xmlns:a16="http://schemas.microsoft.com/office/drawing/2014/main" val="2829778798"/>
                  </a:ext>
                </a:extLst>
              </a:tr>
              <a:tr h="370840">
                <a:tc>
                  <a:txBody>
                    <a:bodyPr/>
                    <a:lstStyle/>
                    <a:p>
                      <a:r>
                        <a:rPr lang="en-GB" dirty="0"/>
                        <a:t>First out time</a:t>
                      </a:r>
                    </a:p>
                  </a:txBody>
                  <a:tcPr/>
                </a:tc>
                <a:tc>
                  <a:txBody>
                    <a:bodyPr/>
                    <a:lstStyle/>
                    <a:p>
                      <a:r>
                        <a:rPr lang="en-GB" dirty="0"/>
                        <a:t>How long a delay before the first page starts to print.</a:t>
                      </a:r>
                    </a:p>
                  </a:txBody>
                  <a:tcPr/>
                </a:tc>
                <a:tc>
                  <a:txBody>
                    <a:bodyPr/>
                    <a:lstStyle/>
                    <a:p>
                      <a:r>
                        <a:rPr lang="en-GB" dirty="0"/>
                        <a:t>Seconds</a:t>
                      </a:r>
                    </a:p>
                  </a:txBody>
                  <a:tcPr/>
                </a:tc>
                <a:tc>
                  <a:txBody>
                    <a:bodyPr/>
                    <a:lstStyle/>
                    <a:p>
                      <a:r>
                        <a:rPr lang="en-GB" dirty="0"/>
                        <a:t>Smaller numbers shows that the first page starts printing more quickly.</a:t>
                      </a:r>
                    </a:p>
                  </a:txBody>
                  <a:tcPr/>
                </a:tc>
                <a:extLst>
                  <a:ext uri="{0D108BD9-81ED-4DB2-BD59-A6C34878D82A}">
                    <a16:rowId xmlns:a16="http://schemas.microsoft.com/office/drawing/2014/main" val="3421200491"/>
                  </a:ext>
                </a:extLst>
              </a:tr>
              <a:tr h="370840">
                <a:tc>
                  <a:txBody>
                    <a:bodyPr/>
                    <a:lstStyle/>
                    <a:p>
                      <a:r>
                        <a:rPr lang="en-GB" dirty="0"/>
                        <a:t>Maximum printing resolution</a:t>
                      </a:r>
                    </a:p>
                  </a:txBody>
                  <a:tcPr/>
                </a:tc>
                <a:tc>
                  <a:txBody>
                    <a:bodyPr/>
                    <a:lstStyle/>
                    <a:p>
                      <a:r>
                        <a:rPr lang="en-GB" dirty="0"/>
                        <a:t>How detailed the printed image is.</a:t>
                      </a:r>
                    </a:p>
                  </a:txBody>
                  <a:tcPr/>
                </a:tc>
                <a:tc>
                  <a:txBody>
                    <a:bodyPr/>
                    <a:lstStyle/>
                    <a:p>
                      <a:r>
                        <a:rPr lang="en-GB" dirty="0"/>
                        <a:t>Dots per inch, often shown as across x down.</a:t>
                      </a:r>
                    </a:p>
                    <a:p>
                      <a:r>
                        <a:rPr lang="en-GB" dirty="0"/>
                        <a:t>e.g. 4800 x 1200</a:t>
                      </a:r>
                    </a:p>
                  </a:txBody>
                  <a:tcPr/>
                </a:tc>
                <a:tc>
                  <a:txBody>
                    <a:bodyPr/>
                    <a:lstStyle/>
                    <a:p>
                      <a:r>
                        <a:rPr lang="en-GB" dirty="0"/>
                        <a:t>Large numbers show a more detailed image.</a:t>
                      </a:r>
                    </a:p>
                  </a:txBody>
                  <a:tcPr/>
                </a:tc>
                <a:extLst>
                  <a:ext uri="{0D108BD9-81ED-4DB2-BD59-A6C34878D82A}">
                    <a16:rowId xmlns:a16="http://schemas.microsoft.com/office/drawing/2014/main" val="2693696801"/>
                  </a:ext>
                </a:extLst>
              </a:tr>
              <a:tr h="370840">
                <a:tc>
                  <a:txBody>
                    <a:bodyPr/>
                    <a:lstStyle/>
                    <a:p>
                      <a:r>
                        <a:rPr lang="en-GB" dirty="0"/>
                        <a:t>Monthly duty cycle</a:t>
                      </a:r>
                    </a:p>
                  </a:txBody>
                  <a:tcPr/>
                </a:tc>
                <a:tc>
                  <a:txBody>
                    <a:bodyPr/>
                    <a:lstStyle/>
                    <a:p>
                      <a:r>
                        <a:rPr lang="en-GB" dirty="0"/>
                        <a:t>How many pages the printer can easily print a month.</a:t>
                      </a:r>
                    </a:p>
                  </a:txBody>
                  <a:tcPr/>
                </a:tc>
                <a:tc>
                  <a:txBody>
                    <a:bodyPr/>
                    <a:lstStyle/>
                    <a:p>
                      <a:r>
                        <a:rPr lang="en-GB" dirty="0"/>
                        <a:t>Pages</a:t>
                      </a:r>
                    </a:p>
                  </a:txBody>
                  <a:tcPr/>
                </a:tc>
                <a:tc>
                  <a:txBody>
                    <a:bodyPr/>
                    <a:lstStyle/>
                    <a:p>
                      <a:r>
                        <a:rPr lang="en-GB" dirty="0"/>
                        <a:t>Large numbers show a more robust design.</a:t>
                      </a:r>
                    </a:p>
                  </a:txBody>
                  <a:tcPr/>
                </a:tc>
                <a:extLst>
                  <a:ext uri="{0D108BD9-81ED-4DB2-BD59-A6C34878D82A}">
                    <a16:rowId xmlns:a16="http://schemas.microsoft.com/office/drawing/2014/main" val="4057064733"/>
                  </a:ext>
                </a:extLst>
              </a:tr>
            </a:tbl>
          </a:graphicData>
        </a:graphic>
      </p:graphicFrame>
    </p:spTree>
    <p:extLst>
      <p:ext uri="{BB962C8B-B14F-4D97-AF65-F5344CB8AC3E}">
        <p14:creationId xmlns:p14="http://schemas.microsoft.com/office/powerpoint/2010/main" val="21503894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BAA0-E902-52D4-CB27-D6AECF02C90B}"/>
              </a:ext>
            </a:extLst>
          </p:cNvPr>
          <p:cNvSpPr>
            <a:spLocks noGrp="1"/>
          </p:cNvSpPr>
          <p:nvPr>
            <p:ph type="title"/>
          </p:nvPr>
        </p:nvSpPr>
        <p:spPr>
          <a:xfrm>
            <a:off x="581191" y="890514"/>
            <a:ext cx="11029616" cy="576725"/>
          </a:xfrm>
        </p:spPr>
        <p:txBody>
          <a:bodyPr>
            <a:normAutofit fontScale="90000"/>
          </a:bodyPr>
          <a:lstStyle/>
          <a:p>
            <a:r>
              <a:rPr lang="en-GB" dirty="0"/>
              <a:t>Factors affecting choice of hardware: </a:t>
            </a:r>
            <a:r>
              <a:rPr lang="en-GB" sz="4400" dirty="0">
                <a:solidFill>
                  <a:srgbClr val="FF0000"/>
                </a:solidFill>
              </a:rPr>
              <a:t>Computer</a:t>
            </a:r>
            <a:br>
              <a:rPr lang="en-GB" dirty="0"/>
            </a:br>
            <a:r>
              <a:rPr lang="en-GB" dirty="0"/>
              <a:t>download and Complete the following table</a:t>
            </a:r>
          </a:p>
        </p:txBody>
      </p:sp>
      <p:graphicFrame>
        <p:nvGraphicFramePr>
          <p:cNvPr id="4" name="Content Placeholder 3">
            <a:extLst>
              <a:ext uri="{FF2B5EF4-FFF2-40B4-BE49-F238E27FC236}">
                <a16:creationId xmlns:a16="http://schemas.microsoft.com/office/drawing/2014/main" id="{D5595169-E49D-2F3D-80AE-A7E6209088ED}"/>
              </a:ext>
            </a:extLst>
          </p:cNvPr>
          <p:cNvGraphicFramePr>
            <a:graphicFrameLocks noGrp="1"/>
          </p:cNvGraphicFramePr>
          <p:nvPr>
            <p:ph idx="1"/>
          </p:nvPr>
        </p:nvGraphicFramePr>
        <p:xfrm>
          <a:off x="583007" y="2341563"/>
          <a:ext cx="11027966" cy="3337560"/>
        </p:xfrm>
        <a:graphic>
          <a:graphicData uri="http://schemas.openxmlformats.org/drawingml/2006/table">
            <a:tbl>
              <a:tblPr firstRow="1" bandRow="1">
                <a:tableStyleId>{5C22544A-7EE6-4342-B048-85BDC9FD1C3A}</a:tableStyleId>
              </a:tblPr>
              <a:tblGrid>
                <a:gridCol w="1885234">
                  <a:extLst>
                    <a:ext uri="{9D8B030D-6E8A-4147-A177-3AD203B41FA5}">
                      <a16:colId xmlns:a16="http://schemas.microsoft.com/office/drawing/2014/main" val="2695550946"/>
                    </a:ext>
                  </a:extLst>
                </a:gridCol>
                <a:gridCol w="3293118">
                  <a:extLst>
                    <a:ext uri="{9D8B030D-6E8A-4147-A177-3AD203B41FA5}">
                      <a16:colId xmlns:a16="http://schemas.microsoft.com/office/drawing/2014/main" val="2495313686"/>
                    </a:ext>
                  </a:extLst>
                </a:gridCol>
                <a:gridCol w="3092127">
                  <a:extLst>
                    <a:ext uri="{9D8B030D-6E8A-4147-A177-3AD203B41FA5}">
                      <a16:colId xmlns:a16="http://schemas.microsoft.com/office/drawing/2014/main" val="2309091435"/>
                    </a:ext>
                  </a:extLst>
                </a:gridCol>
                <a:gridCol w="2757487">
                  <a:extLst>
                    <a:ext uri="{9D8B030D-6E8A-4147-A177-3AD203B41FA5}">
                      <a16:colId xmlns:a16="http://schemas.microsoft.com/office/drawing/2014/main" val="2660535487"/>
                    </a:ext>
                  </a:extLst>
                </a:gridCol>
              </a:tblGrid>
              <a:tr h="370840">
                <a:tc>
                  <a:txBody>
                    <a:bodyPr/>
                    <a:lstStyle/>
                    <a:p>
                      <a:r>
                        <a:rPr lang="en-GB" dirty="0"/>
                        <a:t>Factor</a:t>
                      </a:r>
                    </a:p>
                  </a:txBody>
                  <a:tcPr/>
                </a:tc>
                <a:tc>
                  <a:txBody>
                    <a:bodyPr/>
                    <a:lstStyle/>
                    <a:p>
                      <a:r>
                        <a:rPr lang="en-GB" dirty="0"/>
                        <a:t>Description</a:t>
                      </a:r>
                    </a:p>
                  </a:txBody>
                  <a:tcPr/>
                </a:tc>
                <a:tc>
                  <a:txBody>
                    <a:bodyPr/>
                    <a:lstStyle/>
                    <a:p>
                      <a:r>
                        <a:rPr lang="en-GB" dirty="0"/>
                        <a:t>Units</a:t>
                      </a:r>
                    </a:p>
                  </a:txBody>
                  <a:tcPr/>
                </a:tc>
                <a:tc>
                  <a:txBody>
                    <a:bodyPr/>
                    <a:lstStyle/>
                    <a:p>
                      <a:r>
                        <a:rPr lang="en-GB" dirty="0"/>
                        <a:t>Best Performance</a:t>
                      </a:r>
                    </a:p>
                  </a:txBody>
                  <a:tcPr/>
                </a:tc>
                <a:extLst>
                  <a:ext uri="{0D108BD9-81ED-4DB2-BD59-A6C34878D82A}">
                    <a16:rowId xmlns:a16="http://schemas.microsoft.com/office/drawing/2014/main" val="3813846151"/>
                  </a:ext>
                </a:extLst>
              </a:tr>
              <a:tr h="370840">
                <a:tc>
                  <a:txBody>
                    <a:bodyPr/>
                    <a:lstStyle/>
                    <a:p>
                      <a:endParaRPr lang="en-GB" dirty="0"/>
                    </a:p>
                  </a:txBody>
                  <a:tcPr/>
                </a:tc>
                <a:tc>
                  <a:txBody>
                    <a:bodyPr/>
                    <a:lstStyle/>
                    <a:p>
                      <a:r>
                        <a:rPr lang="en-GB" dirty="0"/>
                        <a:t>Processor</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29778798"/>
                  </a:ext>
                </a:extLst>
              </a:tr>
              <a:tr h="370840">
                <a:tc>
                  <a:txBody>
                    <a:bodyPr/>
                    <a:lstStyle/>
                    <a:p>
                      <a:endParaRPr lang="en-GB" dirty="0"/>
                    </a:p>
                  </a:txBody>
                  <a:tcPr/>
                </a:tc>
                <a:tc>
                  <a:txBody>
                    <a:bodyPr/>
                    <a:lstStyle/>
                    <a:p>
                      <a:r>
                        <a:rPr lang="en-GB" dirty="0"/>
                        <a:t>Hard drive</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21200491"/>
                  </a:ext>
                </a:extLst>
              </a:tr>
              <a:tr h="370840">
                <a:tc>
                  <a:txBody>
                    <a:bodyPr/>
                    <a:lstStyle/>
                    <a:p>
                      <a:endParaRPr lang="en-GB" dirty="0"/>
                    </a:p>
                  </a:txBody>
                  <a:tcPr/>
                </a:tc>
                <a:tc>
                  <a:txBody>
                    <a:bodyPr/>
                    <a:lstStyle/>
                    <a:p>
                      <a:r>
                        <a:rPr lang="en-GB" dirty="0"/>
                        <a:t>Memory</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693696801"/>
                  </a:ext>
                </a:extLst>
              </a:tr>
              <a:tr h="370840">
                <a:tc>
                  <a:txBody>
                    <a:bodyPr/>
                    <a:lstStyle/>
                    <a:p>
                      <a:endParaRPr lang="en-GB" dirty="0"/>
                    </a:p>
                  </a:txBody>
                  <a:tcPr/>
                </a:tc>
                <a:tc>
                  <a:txBody>
                    <a:bodyPr/>
                    <a:lstStyle/>
                    <a:p>
                      <a:r>
                        <a:rPr lang="en-GB" dirty="0"/>
                        <a:t>Graphics card</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057064733"/>
                  </a:ext>
                </a:extLst>
              </a:tr>
              <a:tr h="370840">
                <a:tc>
                  <a:txBody>
                    <a:bodyPr/>
                    <a:lstStyle/>
                    <a:p>
                      <a:endParaRPr lang="en-GB" dirty="0"/>
                    </a:p>
                  </a:txBody>
                  <a:tcPr/>
                </a:tc>
                <a:tc>
                  <a:txBody>
                    <a:bodyPr/>
                    <a:lstStyle/>
                    <a:p>
                      <a:r>
                        <a:rPr lang="en-GB" dirty="0"/>
                        <a:t>Operating system</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186878831"/>
                  </a:ext>
                </a:extLst>
              </a:tr>
              <a:tr h="370840">
                <a:tc>
                  <a:txBody>
                    <a:bodyPr/>
                    <a:lstStyle/>
                    <a:p>
                      <a:endParaRPr lang="en-GB" dirty="0"/>
                    </a:p>
                  </a:txBody>
                  <a:tcPr/>
                </a:tc>
                <a:tc>
                  <a:txBody>
                    <a:bodyPr/>
                    <a:lstStyle/>
                    <a:p>
                      <a:r>
                        <a:rPr lang="en-GB" dirty="0"/>
                        <a:t>Size</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40934671"/>
                  </a:ext>
                </a:extLst>
              </a:tr>
              <a:tr h="370840">
                <a:tc>
                  <a:txBody>
                    <a:bodyPr/>
                    <a:lstStyle/>
                    <a:p>
                      <a:endParaRPr lang="en-GB" dirty="0"/>
                    </a:p>
                  </a:txBody>
                  <a:tcPr/>
                </a:tc>
                <a:tc>
                  <a:txBody>
                    <a:bodyPr/>
                    <a:lstStyle/>
                    <a:p>
                      <a:r>
                        <a:rPr lang="en-GB" dirty="0"/>
                        <a:t>Cost</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51724715"/>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966541833"/>
                  </a:ext>
                </a:extLst>
              </a:tr>
            </a:tbl>
          </a:graphicData>
        </a:graphic>
      </p:graphicFrame>
    </p:spTree>
    <p:extLst>
      <p:ext uri="{BB962C8B-B14F-4D97-AF65-F5344CB8AC3E}">
        <p14:creationId xmlns:p14="http://schemas.microsoft.com/office/powerpoint/2010/main" val="7989515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BAA0-E902-52D4-CB27-D6AECF02C90B}"/>
              </a:ext>
            </a:extLst>
          </p:cNvPr>
          <p:cNvSpPr>
            <a:spLocks noGrp="1"/>
          </p:cNvSpPr>
          <p:nvPr>
            <p:ph type="title"/>
          </p:nvPr>
        </p:nvSpPr>
        <p:spPr>
          <a:xfrm>
            <a:off x="581357" y="870598"/>
            <a:ext cx="11029616" cy="576725"/>
          </a:xfrm>
        </p:spPr>
        <p:txBody>
          <a:bodyPr>
            <a:normAutofit fontScale="90000"/>
          </a:bodyPr>
          <a:lstStyle/>
          <a:p>
            <a:r>
              <a:rPr lang="en-GB" dirty="0"/>
              <a:t>Factors affecting choice of hardware: </a:t>
            </a:r>
            <a:r>
              <a:rPr lang="en-GB" sz="4400" dirty="0">
                <a:solidFill>
                  <a:srgbClr val="FF0000"/>
                </a:solidFill>
              </a:rPr>
              <a:t>Mobile device</a:t>
            </a:r>
            <a:br>
              <a:rPr lang="en-GB" dirty="0"/>
            </a:br>
            <a:r>
              <a:rPr lang="en-GB" dirty="0"/>
              <a:t>download and Complete the following table</a:t>
            </a:r>
          </a:p>
        </p:txBody>
      </p:sp>
      <p:graphicFrame>
        <p:nvGraphicFramePr>
          <p:cNvPr id="4" name="Content Placeholder 3">
            <a:extLst>
              <a:ext uri="{FF2B5EF4-FFF2-40B4-BE49-F238E27FC236}">
                <a16:creationId xmlns:a16="http://schemas.microsoft.com/office/drawing/2014/main" id="{D5595169-E49D-2F3D-80AE-A7E6209088ED}"/>
              </a:ext>
            </a:extLst>
          </p:cNvPr>
          <p:cNvGraphicFramePr>
            <a:graphicFrameLocks noGrp="1"/>
          </p:cNvGraphicFramePr>
          <p:nvPr>
            <p:ph idx="1"/>
          </p:nvPr>
        </p:nvGraphicFramePr>
        <p:xfrm>
          <a:off x="581025" y="2341563"/>
          <a:ext cx="11029948" cy="3606800"/>
        </p:xfrm>
        <a:graphic>
          <a:graphicData uri="http://schemas.openxmlformats.org/drawingml/2006/table">
            <a:tbl>
              <a:tblPr firstRow="1" bandRow="1">
                <a:tableStyleId>{5C22544A-7EE6-4342-B048-85BDC9FD1C3A}</a:tableStyleId>
              </a:tblPr>
              <a:tblGrid>
                <a:gridCol w="2757487">
                  <a:extLst>
                    <a:ext uri="{9D8B030D-6E8A-4147-A177-3AD203B41FA5}">
                      <a16:colId xmlns:a16="http://schemas.microsoft.com/office/drawing/2014/main" val="2695550946"/>
                    </a:ext>
                  </a:extLst>
                </a:gridCol>
                <a:gridCol w="2757487">
                  <a:extLst>
                    <a:ext uri="{9D8B030D-6E8A-4147-A177-3AD203B41FA5}">
                      <a16:colId xmlns:a16="http://schemas.microsoft.com/office/drawing/2014/main" val="2495313686"/>
                    </a:ext>
                  </a:extLst>
                </a:gridCol>
                <a:gridCol w="2757487">
                  <a:extLst>
                    <a:ext uri="{9D8B030D-6E8A-4147-A177-3AD203B41FA5}">
                      <a16:colId xmlns:a16="http://schemas.microsoft.com/office/drawing/2014/main" val="2309091435"/>
                    </a:ext>
                  </a:extLst>
                </a:gridCol>
                <a:gridCol w="2757487">
                  <a:extLst>
                    <a:ext uri="{9D8B030D-6E8A-4147-A177-3AD203B41FA5}">
                      <a16:colId xmlns:a16="http://schemas.microsoft.com/office/drawing/2014/main" val="2660535487"/>
                    </a:ext>
                  </a:extLst>
                </a:gridCol>
              </a:tblGrid>
              <a:tr h="370840">
                <a:tc>
                  <a:txBody>
                    <a:bodyPr/>
                    <a:lstStyle/>
                    <a:p>
                      <a:r>
                        <a:rPr lang="en-GB" dirty="0"/>
                        <a:t>Factor</a:t>
                      </a:r>
                    </a:p>
                  </a:txBody>
                  <a:tcPr/>
                </a:tc>
                <a:tc>
                  <a:txBody>
                    <a:bodyPr/>
                    <a:lstStyle/>
                    <a:p>
                      <a:r>
                        <a:rPr lang="en-GB" dirty="0"/>
                        <a:t>Description</a:t>
                      </a:r>
                    </a:p>
                  </a:txBody>
                  <a:tcPr/>
                </a:tc>
                <a:tc>
                  <a:txBody>
                    <a:bodyPr/>
                    <a:lstStyle/>
                    <a:p>
                      <a:r>
                        <a:rPr lang="en-GB" dirty="0"/>
                        <a:t>Units</a:t>
                      </a:r>
                    </a:p>
                  </a:txBody>
                  <a:tcPr/>
                </a:tc>
                <a:tc>
                  <a:txBody>
                    <a:bodyPr/>
                    <a:lstStyle/>
                    <a:p>
                      <a:r>
                        <a:rPr lang="en-GB" dirty="0"/>
                        <a:t>Best Performance</a:t>
                      </a:r>
                    </a:p>
                  </a:txBody>
                  <a:tcPr/>
                </a:tc>
                <a:extLst>
                  <a:ext uri="{0D108BD9-81ED-4DB2-BD59-A6C34878D82A}">
                    <a16:rowId xmlns:a16="http://schemas.microsoft.com/office/drawing/2014/main" val="3813846151"/>
                  </a:ext>
                </a:extLst>
              </a:tr>
              <a:tr h="370840">
                <a:tc>
                  <a:txBody>
                    <a:bodyPr/>
                    <a:lstStyle/>
                    <a:p>
                      <a:endParaRPr lang="en-GB" dirty="0"/>
                    </a:p>
                  </a:txBody>
                  <a:tcPr/>
                </a:tc>
                <a:tc>
                  <a:txBody>
                    <a:bodyPr/>
                    <a:lstStyle/>
                    <a:p>
                      <a:r>
                        <a:rPr lang="en-GB" dirty="0"/>
                        <a:t>Central Processing Unit</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29778798"/>
                  </a:ext>
                </a:extLst>
              </a:tr>
              <a:tr h="370840">
                <a:tc>
                  <a:txBody>
                    <a:bodyPr/>
                    <a:lstStyle/>
                    <a:p>
                      <a:endParaRPr lang="en-GB"/>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Batteries</a:t>
                      </a:r>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21200491"/>
                  </a:ext>
                </a:extLst>
              </a:tr>
              <a:tr h="370840">
                <a:tc>
                  <a:txBody>
                    <a:bodyPr/>
                    <a:lstStyle/>
                    <a:p>
                      <a:endParaRPr lang="en-GB"/>
                    </a:p>
                  </a:txBody>
                  <a:tcPr/>
                </a:tc>
                <a:tc>
                  <a:txBody>
                    <a:bodyPr/>
                    <a:lstStyle/>
                    <a:p>
                      <a:r>
                        <a:rPr lang="en-GB" dirty="0"/>
                        <a:t>Ram</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93696801"/>
                  </a:ext>
                </a:extLst>
              </a:tr>
              <a:tr h="370840">
                <a:tc>
                  <a:txBody>
                    <a:bodyPr/>
                    <a:lstStyle/>
                    <a:p>
                      <a:endParaRPr lang="en-GB"/>
                    </a:p>
                  </a:txBody>
                  <a:tcPr/>
                </a:tc>
                <a:tc>
                  <a:txBody>
                    <a:bodyPr/>
                    <a:lstStyle/>
                    <a:p>
                      <a:r>
                        <a:rPr lang="en-GB" dirty="0"/>
                        <a:t>ROM</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057064733"/>
                  </a:ext>
                </a:extLst>
              </a:tr>
              <a:tr h="370840">
                <a:tc>
                  <a:txBody>
                    <a:bodyPr/>
                    <a:lstStyle/>
                    <a:p>
                      <a:endParaRPr lang="en-GB"/>
                    </a:p>
                  </a:txBody>
                  <a:tcPr/>
                </a:tc>
                <a:tc>
                  <a:txBody>
                    <a:bodyPr/>
                    <a:lstStyle/>
                    <a:p>
                      <a:r>
                        <a:rPr lang="en-GB" sz="1800" b="0" i="0" kern="1200" dirty="0">
                          <a:solidFill>
                            <a:schemeClr val="dk1"/>
                          </a:solidFill>
                          <a:effectLst/>
                          <a:latin typeface="+mn-lt"/>
                          <a:ea typeface="+mn-ea"/>
                          <a:cs typeface="+mn-cs"/>
                        </a:rPr>
                        <a:t>Removable storage</a:t>
                      </a:r>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540912734"/>
                  </a:ext>
                </a:extLst>
              </a:tr>
              <a:tr h="370840">
                <a:tc>
                  <a:txBody>
                    <a:bodyPr/>
                    <a:lstStyle/>
                    <a:p>
                      <a:endParaRPr lang="en-GB"/>
                    </a:p>
                  </a:txBody>
                  <a:tcPr/>
                </a:tc>
                <a:tc>
                  <a:txBody>
                    <a:bodyPr/>
                    <a:lstStyle/>
                    <a:p>
                      <a:r>
                        <a:rPr lang="en-GB" dirty="0"/>
                        <a:t>Input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706567039"/>
                  </a:ext>
                </a:extLst>
              </a:tr>
              <a:tr h="370840">
                <a:tc>
                  <a:txBody>
                    <a:bodyPr/>
                    <a:lstStyle/>
                    <a:p>
                      <a:endParaRPr lang="en-GB"/>
                    </a:p>
                  </a:txBody>
                  <a:tcPr/>
                </a:tc>
                <a:tc>
                  <a:txBody>
                    <a:bodyPr/>
                    <a:lstStyle/>
                    <a:p>
                      <a:r>
                        <a:rPr lang="en-GB" dirty="0"/>
                        <a:t>Output</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73000761"/>
                  </a:ext>
                </a:extLst>
              </a:tr>
              <a:tr h="370840">
                <a:tc>
                  <a:txBody>
                    <a:bodyPr/>
                    <a:lstStyle/>
                    <a:p>
                      <a:endParaRPr lang="en-GB"/>
                    </a:p>
                  </a:txBody>
                  <a:tcPr/>
                </a:tc>
                <a:tc>
                  <a:txBody>
                    <a:bodyPr/>
                    <a:lstStyle/>
                    <a:p>
                      <a:r>
                        <a:rPr lang="en-GB" dirty="0"/>
                        <a:t>Form Factor</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259441668"/>
                  </a:ext>
                </a:extLst>
              </a:tr>
            </a:tbl>
          </a:graphicData>
        </a:graphic>
      </p:graphicFrame>
      <p:sp>
        <p:nvSpPr>
          <p:cNvPr id="5" name="TextBox 4">
            <a:extLst>
              <a:ext uri="{FF2B5EF4-FFF2-40B4-BE49-F238E27FC236}">
                <a16:creationId xmlns:a16="http://schemas.microsoft.com/office/drawing/2014/main" id="{E494C139-6CE6-1FAA-6C8B-64C96CF46459}"/>
              </a:ext>
            </a:extLst>
          </p:cNvPr>
          <p:cNvSpPr txBox="1"/>
          <p:nvPr/>
        </p:nvSpPr>
        <p:spPr>
          <a:xfrm>
            <a:off x="894456" y="5893527"/>
            <a:ext cx="6097022" cy="646331"/>
          </a:xfrm>
          <a:prstGeom prst="rect">
            <a:avLst/>
          </a:prstGeom>
          <a:noFill/>
        </p:spPr>
        <p:txBody>
          <a:bodyPr wrap="square">
            <a:spAutoFit/>
          </a:bodyPr>
          <a:lstStyle/>
          <a:p>
            <a:r>
              <a:rPr lang="en-GB" dirty="0"/>
              <a:t>https://fossbytes.com/whats-inside-smartphone-depth-look-parts-powering-everyday-gadget/</a:t>
            </a:r>
          </a:p>
        </p:txBody>
      </p:sp>
    </p:spTree>
    <p:extLst>
      <p:ext uri="{BB962C8B-B14F-4D97-AF65-F5344CB8AC3E}">
        <p14:creationId xmlns:p14="http://schemas.microsoft.com/office/powerpoint/2010/main" val="41884190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BAA0-E902-52D4-CB27-D6AECF02C90B}"/>
              </a:ext>
            </a:extLst>
          </p:cNvPr>
          <p:cNvSpPr>
            <a:spLocks noGrp="1"/>
          </p:cNvSpPr>
          <p:nvPr>
            <p:ph type="title"/>
          </p:nvPr>
        </p:nvSpPr>
        <p:spPr>
          <a:xfrm>
            <a:off x="581357" y="870598"/>
            <a:ext cx="11029616" cy="576725"/>
          </a:xfrm>
        </p:spPr>
        <p:txBody>
          <a:bodyPr>
            <a:normAutofit fontScale="90000"/>
          </a:bodyPr>
          <a:lstStyle/>
          <a:p>
            <a:r>
              <a:rPr lang="en-GB" dirty="0"/>
              <a:t>Factors affecting choice of hardware: </a:t>
            </a:r>
            <a:r>
              <a:rPr lang="en-GB" sz="4400" dirty="0">
                <a:solidFill>
                  <a:srgbClr val="FF0000"/>
                </a:solidFill>
              </a:rPr>
              <a:t>Mobile device</a:t>
            </a:r>
            <a:br>
              <a:rPr lang="en-GB" dirty="0"/>
            </a:br>
            <a:r>
              <a:rPr lang="en-GB" dirty="0"/>
              <a:t>download and Complete the following table</a:t>
            </a:r>
          </a:p>
        </p:txBody>
      </p:sp>
      <p:graphicFrame>
        <p:nvGraphicFramePr>
          <p:cNvPr id="4" name="Content Placeholder 3">
            <a:extLst>
              <a:ext uri="{FF2B5EF4-FFF2-40B4-BE49-F238E27FC236}">
                <a16:creationId xmlns:a16="http://schemas.microsoft.com/office/drawing/2014/main" id="{D5595169-E49D-2F3D-80AE-A7E6209088ED}"/>
              </a:ext>
            </a:extLst>
          </p:cNvPr>
          <p:cNvGraphicFramePr>
            <a:graphicFrameLocks noGrp="1"/>
          </p:cNvGraphicFramePr>
          <p:nvPr>
            <p:ph idx="1"/>
          </p:nvPr>
        </p:nvGraphicFramePr>
        <p:xfrm>
          <a:off x="581025" y="2341563"/>
          <a:ext cx="11029948" cy="3337560"/>
        </p:xfrm>
        <a:graphic>
          <a:graphicData uri="http://schemas.openxmlformats.org/drawingml/2006/table">
            <a:tbl>
              <a:tblPr firstRow="1" bandRow="1">
                <a:tableStyleId>{5C22544A-7EE6-4342-B048-85BDC9FD1C3A}</a:tableStyleId>
              </a:tblPr>
              <a:tblGrid>
                <a:gridCol w="2757487">
                  <a:extLst>
                    <a:ext uri="{9D8B030D-6E8A-4147-A177-3AD203B41FA5}">
                      <a16:colId xmlns:a16="http://schemas.microsoft.com/office/drawing/2014/main" val="2695550946"/>
                    </a:ext>
                  </a:extLst>
                </a:gridCol>
                <a:gridCol w="2757487">
                  <a:extLst>
                    <a:ext uri="{9D8B030D-6E8A-4147-A177-3AD203B41FA5}">
                      <a16:colId xmlns:a16="http://schemas.microsoft.com/office/drawing/2014/main" val="2495313686"/>
                    </a:ext>
                  </a:extLst>
                </a:gridCol>
                <a:gridCol w="2757487">
                  <a:extLst>
                    <a:ext uri="{9D8B030D-6E8A-4147-A177-3AD203B41FA5}">
                      <a16:colId xmlns:a16="http://schemas.microsoft.com/office/drawing/2014/main" val="2309091435"/>
                    </a:ext>
                  </a:extLst>
                </a:gridCol>
                <a:gridCol w="2757487">
                  <a:extLst>
                    <a:ext uri="{9D8B030D-6E8A-4147-A177-3AD203B41FA5}">
                      <a16:colId xmlns:a16="http://schemas.microsoft.com/office/drawing/2014/main" val="2660535487"/>
                    </a:ext>
                  </a:extLst>
                </a:gridCol>
              </a:tblGrid>
              <a:tr h="370840">
                <a:tc>
                  <a:txBody>
                    <a:bodyPr/>
                    <a:lstStyle/>
                    <a:p>
                      <a:r>
                        <a:rPr lang="en-GB" dirty="0"/>
                        <a:t>Factor</a:t>
                      </a:r>
                    </a:p>
                  </a:txBody>
                  <a:tcPr/>
                </a:tc>
                <a:tc>
                  <a:txBody>
                    <a:bodyPr/>
                    <a:lstStyle/>
                    <a:p>
                      <a:r>
                        <a:rPr lang="en-GB" dirty="0"/>
                        <a:t>Description</a:t>
                      </a:r>
                    </a:p>
                  </a:txBody>
                  <a:tcPr/>
                </a:tc>
                <a:tc>
                  <a:txBody>
                    <a:bodyPr/>
                    <a:lstStyle/>
                    <a:p>
                      <a:r>
                        <a:rPr lang="en-GB" dirty="0"/>
                        <a:t>Units</a:t>
                      </a:r>
                    </a:p>
                  </a:txBody>
                  <a:tcPr/>
                </a:tc>
                <a:tc>
                  <a:txBody>
                    <a:bodyPr/>
                    <a:lstStyle/>
                    <a:p>
                      <a:r>
                        <a:rPr lang="en-GB" dirty="0"/>
                        <a:t>Best Performance</a:t>
                      </a:r>
                    </a:p>
                  </a:txBody>
                  <a:tcPr/>
                </a:tc>
                <a:extLst>
                  <a:ext uri="{0D108BD9-81ED-4DB2-BD59-A6C34878D82A}">
                    <a16:rowId xmlns:a16="http://schemas.microsoft.com/office/drawing/2014/main" val="3813846151"/>
                  </a:ext>
                </a:extLst>
              </a:tr>
              <a:tr h="370840">
                <a:tc>
                  <a:txBody>
                    <a:bodyPr/>
                    <a:lstStyle/>
                    <a:p>
                      <a:r>
                        <a:rPr lang="en-GB" dirty="0"/>
                        <a:t>Speed, Cost</a:t>
                      </a:r>
                    </a:p>
                  </a:txBody>
                  <a:tcPr/>
                </a:tc>
                <a:tc>
                  <a:txBody>
                    <a:bodyPr/>
                    <a:lstStyle/>
                    <a:p>
                      <a:r>
                        <a:rPr lang="en-GB" dirty="0"/>
                        <a:t>Central Processing Unit</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29778798"/>
                  </a:ext>
                </a:extLst>
              </a:tr>
              <a:tr h="370840">
                <a:tc>
                  <a:txBody>
                    <a:bodyPr/>
                    <a:lstStyle/>
                    <a:p>
                      <a:r>
                        <a:rPr lang="en-GB" dirty="0"/>
                        <a:t>Voltage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Batteries</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21200491"/>
                  </a:ext>
                </a:extLst>
              </a:tr>
              <a:tr h="370840">
                <a:tc>
                  <a:txBody>
                    <a:bodyPr/>
                    <a:lstStyle/>
                    <a:p>
                      <a:r>
                        <a:rPr lang="en-GB" dirty="0"/>
                        <a:t>Capacity, Speed</a:t>
                      </a:r>
                    </a:p>
                  </a:txBody>
                  <a:tcPr/>
                </a:tc>
                <a:tc>
                  <a:txBody>
                    <a:bodyPr/>
                    <a:lstStyle/>
                    <a:p>
                      <a:r>
                        <a:rPr lang="en-GB" dirty="0"/>
                        <a:t>Ram</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936968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Capacity, Speed</a:t>
                      </a:r>
                    </a:p>
                  </a:txBody>
                  <a:tcPr/>
                </a:tc>
                <a:tc>
                  <a:txBody>
                    <a:bodyPr/>
                    <a:lstStyle/>
                    <a:p>
                      <a:r>
                        <a:rPr lang="en-GB" dirty="0"/>
                        <a:t>ROM</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05706473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Capacity, Speed</a:t>
                      </a:r>
                    </a:p>
                  </a:txBody>
                  <a:tcPr/>
                </a:tc>
                <a:tc>
                  <a:txBody>
                    <a:bodyPr/>
                    <a:lstStyle/>
                    <a:p>
                      <a:r>
                        <a:rPr lang="en-GB" sz="1800" b="0" i="0" kern="1200" dirty="0">
                          <a:solidFill>
                            <a:schemeClr val="dk1"/>
                          </a:solidFill>
                          <a:effectLst/>
                          <a:latin typeface="+mn-lt"/>
                          <a:ea typeface="+mn-ea"/>
                          <a:cs typeface="+mn-cs"/>
                        </a:rPr>
                        <a:t>Removable storage</a:t>
                      </a:r>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540912734"/>
                  </a:ext>
                </a:extLst>
              </a:tr>
              <a:tr h="370840">
                <a:tc>
                  <a:txBody>
                    <a:bodyPr/>
                    <a:lstStyle/>
                    <a:p>
                      <a:endParaRPr lang="en-GB"/>
                    </a:p>
                  </a:txBody>
                  <a:tcPr/>
                </a:tc>
                <a:tc>
                  <a:txBody>
                    <a:bodyPr/>
                    <a:lstStyle/>
                    <a:p>
                      <a:r>
                        <a:rPr lang="en-GB" dirty="0"/>
                        <a:t>Input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706567039"/>
                  </a:ext>
                </a:extLst>
              </a:tr>
              <a:tr h="370840">
                <a:tc>
                  <a:txBody>
                    <a:bodyPr/>
                    <a:lstStyle/>
                    <a:p>
                      <a:endParaRPr lang="en-GB"/>
                    </a:p>
                  </a:txBody>
                  <a:tcPr/>
                </a:tc>
                <a:tc>
                  <a:txBody>
                    <a:bodyPr/>
                    <a:lstStyle/>
                    <a:p>
                      <a:r>
                        <a:rPr lang="en-GB" dirty="0"/>
                        <a:t>Output</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73000761"/>
                  </a:ext>
                </a:extLst>
              </a:tr>
              <a:tr h="370840">
                <a:tc>
                  <a:txBody>
                    <a:bodyPr/>
                    <a:lstStyle/>
                    <a:p>
                      <a:r>
                        <a:rPr lang="en-GB" dirty="0"/>
                        <a:t>Size</a:t>
                      </a:r>
                    </a:p>
                  </a:txBody>
                  <a:tcPr/>
                </a:tc>
                <a:tc>
                  <a:txBody>
                    <a:bodyPr/>
                    <a:lstStyle/>
                    <a:p>
                      <a:r>
                        <a:rPr lang="en-GB" dirty="0"/>
                        <a:t>Form Factor</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259441668"/>
                  </a:ext>
                </a:extLst>
              </a:tr>
            </a:tbl>
          </a:graphicData>
        </a:graphic>
      </p:graphicFrame>
      <p:sp>
        <p:nvSpPr>
          <p:cNvPr id="5" name="TextBox 4">
            <a:extLst>
              <a:ext uri="{FF2B5EF4-FFF2-40B4-BE49-F238E27FC236}">
                <a16:creationId xmlns:a16="http://schemas.microsoft.com/office/drawing/2014/main" id="{E494C139-6CE6-1FAA-6C8B-64C96CF46459}"/>
              </a:ext>
            </a:extLst>
          </p:cNvPr>
          <p:cNvSpPr txBox="1"/>
          <p:nvPr/>
        </p:nvSpPr>
        <p:spPr>
          <a:xfrm>
            <a:off x="894456" y="5893527"/>
            <a:ext cx="6097022" cy="646331"/>
          </a:xfrm>
          <a:prstGeom prst="rect">
            <a:avLst/>
          </a:prstGeom>
          <a:noFill/>
        </p:spPr>
        <p:txBody>
          <a:bodyPr wrap="square">
            <a:spAutoFit/>
          </a:bodyPr>
          <a:lstStyle/>
          <a:p>
            <a:r>
              <a:rPr lang="en-GB" dirty="0"/>
              <a:t>https://fossbytes.com/whats-inside-smartphone-depth-look-parts-powering-everyday-gadget/</a:t>
            </a:r>
          </a:p>
        </p:txBody>
      </p:sp>
    </p:spTree>
    <p:extLst>
      <p:ext uri="{BB962C8B-B14F-4D97-AF65-F5344CB8AC3E}">
        <p14:creationId xmlns:p14="http://schemas.microsoft.com/office/powerpoint/2010/main" val="3514885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3FD5-BF77-476E-84B6-BBC282F99E74}"/>
              </a:ext>
            </a:extLst>
          </p:cNvPr>
          <p:cNvSpPr>
            <a:spLocks noGrp="1"/>
          </p:cNvSpPr>
          <p:nvPr>
            <p:ph type="ctrTitle"/>
          </p:nvPr>
        </p:nvSpPr>
        <p:spPr>
          <a:xfrm>
            <a:off x="428671" y="1301974"/>
            <a:ext cx="10728869" cy="717993"/>
          </a:xfrm>
        </p:spPr>
        <p:txBody>
          <a:bodyPr>
            <a:normAutofit fontScale="90000"/>
          </a:bodyPr>
          <a:lstStyle/>
          <a:p>
            <a:r>
              <a:rPr lang="pt-BR" dirty="0">
                <a:solidFill>
                  <a:schemeClr val="tx1"/>
                </a:solidFill>
              </a:rPr>
              <a:t>Understand the features and characteristics of hardware and peripherals used in physical computer systems</a:t>
            </a:r>
            <a:endParaRPr lang="en-GB" sz="1800" dirty="0">
              <a:solidFill>
                <a:schemeClr val="tx1"/>
              </a:solidFill>
            </a:endParaRPr>
          </a:p>
        </p:txBody>
      </p:sp>
      <p:sp>
        <p:nvSpPr>
          <p:cNvPr id="4" name="TextBox 3">
            <a:extLst>
              <a:ext uri="{FF2B5EF4-FFF2-40B4-BE49-F238E27FC236}">
                <a16:creationId xmlns:a16="http://schemas.microsoft.com/office/drawing/2014/main" id="{11DA8587-1317-148C-C12C-19E83FD5FE15}"/>
              </a:ext>
            </a:extLst>
          </p:cNvPr>
          <p:cNvSpPr txBox="1"/>
          <p:nvPr/>
        </p:nvSpPr>
        <p:spPr>
          <a:xfrm>
            <a:off x="1107490" y="3073893"/>
            <a:ext cx="7169735" cy="3539430"/>
          </a:xfrm>
          <a:prstGeom prst="rect">
            <a:avLst/>
          </a:prstGeom>
          <a:noFill/>
        </p:spPr>
        <p:txBody>
          <a:bodyPr wrap="square">
            <a:spAutoFit/>
          </a:bodyPr>
          <a:lstStyle/>
          <a:p>
            <a:pPr marL="342900" indent="-342900">
              <a:buFont typeface="Arial" panose="020B0604020202020204" pitchFamily="34" charset="0"/>
              <a:buChar char="•"/>
            </a:pPr>
            <a:r>
              <a:rPr lang="pt-BR" sz="2000" dirty="0">
                <a:solidFill>
                  <a:schemeClr val="bg1"/>
                </a:solidFill>
              </a:rPr>
              <a:t>input devices</a:t>
            </a:r>
          </a:p>
          <a:p>
            <a:pPr marL="342900" indent="-342900">
              <a:buFont typeface="Arial" panose="020B0604020202020204" pitchFamily="34" charset="0"/>
              <a:buChar char="•"/>
            </a:pPr>
            <a:r>
              <a:rPr lang="pt-BR" sz="2000" dirty="0">
                <a:solidFill>
                  <a:schemeClr val="bg1"/>
                </a:solidFill>
              </a:rPr>
              <a:t>output devices</a:t>
            </a:r>
          </a:p>
          <a:p>
            <a:pPr marL="342900" indent="-342900">
              <a:buFont typeface="Arial" panose="020B0604020202020204" pitchFamily="34" charset="0"/>
              <a:buChar char="•"/>
            </a:pPr>
            <a:r>
              <a:rPr lang="pt-BR" sz="2000" dirty="0">
                <a:solidFill>
                  <a:schemeClr val="bg1"/>
                </a:solidFill>
              </a:rPr>
              <a:t>processors</a:t>
            </a:r>
          </a:p>
          <a:p>
            <a:pPr marL="342900" indent="-342900">
              <a:buFont typeface="Arial" panose="020B0604020202020204" pitchFamily="34" charset="0"/>
              <a:buChar char="•"/>
            </a:pPr>
            <a:r>
              <a:rPr lang="pt-BR" sz="2000" dirty="0">
                <a:solidFill>
                  <a:schemeClr val="bg1"/>
                </a:solidFill>
              </a:rPr>
              <a:t>main memory</a:t>
            </a:r>
          </a:p>
          <a:p>
            <a:pPr marL="342900" indent="-342900">
              <a:buFont typeface="Arial" panose="020B0604020202020204" pitchFamily="34" charset="0"/>
              <a:buChar char="•"/>
            </a:pPr>
            <a:r>
              <a:rPr lang="pt-BR" sz="2000" dirty="0">
                <a:solidFill>
                  <a:schemeClr val="bg1"/>
                </a:solidFill>
              </a:rPr>
              <a:t>secondary storage</a:t>
            </a:r>
          </a:p>
          <a:p>
            <a:pPr marL="342900" indent="-342900">
              <a:buFont typeface="Arial" panose="020B0604020202020204" pitchFamily="34" charset="0"/>
              <a:buChar char="•"/>
            </a:pPr>
            <a:r>
              <a:rPr lang="pt-BR" sz="2000" dirty="0">
                <a:solidFill>
                  <a:schemeClr val="bg1"/>
                </a:solidFill>
              </a:rPr>
              <a:t>Motherboard</a:t>
            </a:r>
          </a:p>
          <a:p>
            <a:pPr marL="342900" indent="-342900">
              <a:buFont typeface="Arial" panose="020B0604020202020204" pitchFamily="34" charset="0"/>
              <a:buChar char="•"/>
            </a:pPr>
            <a:r>
              <a:rPr lang="pt-BR" sz="2000" dirty="0">
                <a:solidFill>
                  <a:schemeClr val="bg1"/>
                </a:solidFill>
              </a:rPr>
              <a:t>GPU</a:t>
            </a:r>
          </a:p>
          <a:p>
            <a:pPr marL="342900" indent="-342900">
              <a:buFont typeface="Arial" panose="020B0604020202020204" pitchFamily="34" charset="0"/>
              <a:buChar char="•"/>
            </a:pPr>
            <a:r>
              <a:rPr lang="pt-BR" sz="2000" dirty="0">
                <a:solidFill>
                  <a:schemeClr val="bg1"/>
                </a:solidFill>
              </a:rPr>
              <a:t>Network interface devices</a:t>
            </a:r>
          </a:p>
          <a:p>
            <a:pPr marL="342900" indent="-342900">
              <a:buFont typeface="Arial" panose="020B0604020202020204" pitchFamily="34" charset="0"/>
              <a:buChar char="•"/>
            </a:pPr>
            <a:r>
              <a:rPr lang="pt-BR" sz="2000" dirty="0">
                <a:solidFill>
                  <a:schemeClr val="bg1"/>
                </a:solidFill>
              </a:rPr>
              <a:t>cooling</a:t>
            </a:r>
          </a:p>
          <a:p>
            <a:pPr marL="342900" indent="-342900">
              <a:buFont typeface="Arial" panose="020B0604020202020204" pitchFamily="34" charset="0"/>
              <a:buChar char="•"/>
            </a:pPr>
            <a:r>
              <a:rPr lang="pt-BR" sz="2000" dirty="0">
                <a:solidFill>
                  <a:schemeClr val="bg1"/>
                </a:solidFill>
              </a:rPr>
              <a:t>sensors</a:t>
            </a:r>
          </a:p>
          <a:p>
            <a:endParaRPr lang="pt-BR" sz="2400" dirty="0">
              <a:solidFill>
                <a:schemeClr val="bg1"/>
              </a:solidFill>
            </a:endParaRPr>
          </a:p>
        </p:txBody>
      </p:sp>
    </p:spTree>
    <p:extLst>
      <p:ext uri="{BB962C8B-B14F-4D97-AF65-F5344CB8AC3E}">
        <p14:creationId xmlns:p14="http://schemas.microsoft.com/office/powerpoint/2010/main" val="1376976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20D3-1C0E-3289-3898-B1AC53D4EC9B}"/>
              </a:ext>
            </a:extLst>
          </p:cNvPr>
          <p:cNvSpPr>
            <a:spLocks noGrp="1"/>
          </p:cNvSpPr>
          <p:nvPr>
            <p:ph type="title"/>
          </p:nvPr>
        </p:nvSpPr>
        <p:spPr/>
        <p:txBody>
          <a:bodyPr>
            <a:normAutofit/>
          </a:bodyPr>
          <a:lstStyle/>
          <a:p>
            <a:r>
              <a:rPr lang="en-GB" dirty="0"/>
              <a:t>Exam question</a:t>
            </a:r>
            <a:br>
              <a:rPr lang="en-GB" dirty="0"/>
            </a:br>
            <a:endParaRPr lang="en-GB" dirty="0"/>
          </a:p>
        </p:txBody>
      </p:sp>
      <p:sp>
        <p:nvSpPr>
          <p:cNvPr id="3" name="Content Placeholder 2">
            <a:extLst>
              <a:ext uri="{FF2B5EF4-FFF2-40B4-BE49-F238E27FC236}">
                <a16:creationId xmlns:a16="http://schemas.microsoft.com/office/drawing/2014/main" id="{06BC9411-0AAA-0EED-76F9-BD473491C402}"/>
              </a:ext>
            </a:extLst>
          </p:cNvPr>
          <p:cNvSpPr>
            <a:spLocks noGrp="1"/>
          </p:cNvSpPr>
          <p:nvPr>
            <p:ph idx="1"/>
          </p:nvPr>
        </p:nvSpPr>
        <p:spPr>
          <a:xfrm>
            <a:off x="581192" y="2340864"/>
            <a:ext cx="11029615" cy="1316736"/>
          </a:xfrm>
        </p:spPr>
        <p:txBody>
          <a:bodyPr/>
          <a:lstStyle/>
          <a:p>
            <a:r>
              <a:rPr lang="en-GB" dirty="0"/>
              <a:t>Explain one factor that influences the performance of a Central Processing  Unit (CPU)</a:t>
            </a:r>
          </a:p>
        </p:txBody>
      </p:sp>
    </p:spTree>
    <p:extLst>
      <p:ext uri="{BB962C8B-B14F-4D97-AF65-F5344CB8AC3E}">
        <p14:creationId xmlns:p14="http://schemas.microsoft.com/office/powerpoint/2010/main" val="40590791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A4362-45D2-03DB-AF4B-68CB24506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759FC-8CAB-1EF5-F84B-D94F6B278649}"/>
              </a:ext>
            </a:extLst>
          </p:cNvPr>
          <p:cNvSpPr>
            <a:spLocks noGrp="1"/>
          </p:cNvSpPr>
          <p:nvPr>
            <p:ph type="title"/>
          </p:nvPr>
        </p:nvSpPr>
        <p:spPr/>
        <p:txBody>
          <a:bodyPr>
            <a:normAutofit fontScale="90000"/>
          </a:bodyPr>
          <a:lstStyle/>
          <a:p>
            <a:r>
              <a:rPr lang="en-US" dirty="0"/>
              <a:t>Explain one factor that influences the performance of a Central Processing  Unit (CPU)</a:t>
            </a:r>
            <a:br>
              <a:rPr lang="en-US" dirty="0"/>
            </a:br>
            <a:endParaRPr lang="en-GB" dirty="0"/>
          </a:p>
        </p:txBody>
      </p:sp>
      <p:sp>
        <p:nvSpPr>
          <p:cNvPr id="3" name="Content Placeholder 2">
            <a:extLst>
              <a:ext uri="{FF2B5EF4-FFF2-40B4-BE49-F238E27FC236}">
                <a16:creationId xmlns:a16="http://schemas.microsoft.com/office/drawing/2014/main" id="{0D73767A-408E-01EE-8EAF-887781853186}"/>
              </a:ext>
            </a:extLst>
          </p:cNvPr>
          <p:cNvSpPr>
            <a:spLocks noGrp="1"/>
          </p:cNvSpPr>
          <p:nvPr>
            <p:ph idx="1"/>
          </p:nvPr>
        </p:nvSpPr>
        <p:spPr>
          <a:xfrm>
            <a:off x="581192" y="2340864"/>
            <a:ext cx="11029615" cy="3814980"/>
          </a:xfrm>
        </p:spPr>
        <p:txBody>
          <a:bodyPr>
            <a:normAutofit/>
          </a:bodyPr>
          <a:lstStyle/>
          <a:p>
            <a:r>
              <a:rPr lang="en-US" dirty="0"/>
              <a:t>Number of cores as increasing the number of cores increase the number of instructions that can be executed at the same time </a:t>
            </a:r>
          </a:p>
          <a:p>
            <a:r>
              <a:rPr lang="en-US" dirty="0"/>
              <a:t>Cache size as larger caches require fewer read operations from main memory  </a:t>
            </a:r>
          </a:p>
          <a:p>
            <a:r>
              <a:rPr lang="en-US" dirty="0"/>
              <a:t>Clock speed as faster clock cycles mean that more instructions can be executed per unit of time  </a:t>
            </a:r>
          </a:p>
          <a:p>
            <a:r>
              <a:rPr lang="en-US" dirty="0"/>
              <a:t>CPU temperature as overheating causes CPU to slow down </a:t>
            </a:r>
            <a:endParaRPr lang="en-GB" dirty="0"/>
          </a:p>
        </p:txBody>
      </p:sp>
    </p:spTree>
    <p:extLst>
      <p:ext uri="{BB962C8B-B14F-4D97-AF65-F5344CB8AC3E}">
        <p14:creationId xmlns:p14="http://schemas.microsoft.com/office/powerpoint/2010/main" val="3792261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D81CBB06932E47A891F6C3E447D991" ma:contentTypeVersion="11" ma:contentTypeDescription="Create a new document." ma:contentTypeScope="" ma:versionID="95a3ea27e1f847ef081b7aacb0dc6350">
  <xsd:schema xmlns:xsd="http://www.w3.org/2001/XMLSchema" xmlns:xs="http://www.w3.org/2001/XMLSchema" xmlns:p="http://schemas.microsoft.com/office/2006/metadata/properties" xmlns:ns2="d2d0dd9c-4e0f-438d-aa67-1a228ac0e69f" xmlns:ns3="649c40b8-0cc6-4848-9baa-041dd43227e5" targetNamespace="http://schemas.microsoft.com/office/2006/metadata/properties" ma:root="true" ma:fieldsID="0454ef395a3276a0933d9fc57058f2ba" ns2:_="" ns3:_="">
    <xsd:import namespace="d2d0dd9c-4e0f-438d-aa67-1a228ac0e69f"/>
    <xsd:import namespace="649c40b8-0cc6-4848-9baa-041dd43227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d0dd9c-4e0f-438d-aa67-1a228ac0e6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522d038-550d-4d6d-ae17-e3442363d3a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9c40b8-0cc6-4848-9baa-041dd43227e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63a3670-60b4-4224-8867-fa4a1a65a576}" ma:internalName="TaxCatchAll" ma:showField="CatchAllData" ma:web="649c40b8-0cc6-4848-9baa-041dd43227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2d0dd9c-4e0f-438d-aa67-1a228ac0e69f">
      <Terms xmlns="http://schemas.microsoft.com/office/infopath/2007/PartnerControls"/>
    </lcf76f155ced4ddcb4097134ff3c332f>
    <TaxCatchAll xmlns="649c40b8-0cc6-4848-9baa-041dd43227e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F4E811-5F86-46F2-8ED0-0E32BDA2A8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d0dd9c-4e0f-438d-aa67-1a228ac0e69f"/>
    <ds:schemaRef ds:uri="649c40b8-0cc6-4848-9baa-041dd43227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89AE2-D2AE-49D1-AFAC-3A79F6794255}">
  <ds:schemaRefs>
    <ds:schemaRef ds:uri="http://www.w3.org/XML/1998/namespace"/>
    <ds:schemaRef ds:uri="http://schemas.microsoft.com/office/infopath/2007/PartnerControls"/>
    <ds:schemaRef ds:uri="4a2c275f-0096-4b10-ac46-7a668053059d"/>
    <ds:schemaRef ds:uri="http://purl.org/dc/elements/1.1/"/>
    <ds:schemaRef ds:uri="http://schemas.microsoft.com/office/2006/documentManagement/types"/>
    <ds:schemaRef ds:uri="http://purl.org/dc/dcmitype/"/>
    <ds:schemaRef ds:uri="http://purl.org/dc/terms/"/>
    <ds:schemaRef ds:uri="http://schemas.openxmlformats.org/package/2006/metadata/core-properties"/>
    <ds:schemaRef ds:uri="01cd48bc-3f38-4660-b01b-dff9896444ec"/>
    <ds:schemaRef ds:uri="http://schemas.microsoft.com/office/2006/metadata/properties"/>
    <ds:schemaRef ds:uri="d2d0dd9c-4e0f-438d-aa67-1a228ac0e69f"/>
    <ds:schemaRef ds:uri="649c40b8-0cc6-4848-9baa-041dd43227e5"/>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Metadata/LabelInfo.xml><?xml version="1.0" encoding="utf-8"?>
<clbl:labelList xmlns:clbl="http://schemas.microsoft.com/office/2020/mipLabelMetadata">
  <clbl:label id="{bbbc0059-14b4-452c-b118-fe6a575b3801}" enabled="0" method="" siteId="{bbbc0059-14b4-452c-b118-fe6a575b3801}" removed="1"/>
</clbl:labelList>
</file>

<file path=docProps/app.xml><?xml version="1.0" encoding="utf-8"?>
<Properties xmlns="http://schemas.openxmlformats.org/officeDocument/2006/extended-properties" xmlns:vt="http://schemas.openxmlformats.org/officeDocument/2006/docPropsVTypes">
  <Template>{64BE8E20-DF0E-4CE7-B2E7-FA3455F7E178}tf33552983_win32</Template>
  <TotalTime>23890</TotalTime>
  <Words>7578</Words>
  <Application>Microsoft Office PowerPoint</Application>
  <PresentationFormat>Widescreen</PresentationFormat>
  <Paragraphs>889</Paragraphs>
  <Slides>91</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91</vt:i4>
      </vt:variant>
    </vt:vector>
  </HeadingPairs>
  <TitlesOfParts>
    <vt:vector size="102" baseType="lpstr">
      <vt:lpstr>ＭＳ Ｐゴシック</vt:lpstr>
      <vt:lpstr>Aptos</vt:lpstr>
      <vt:lpstr>Arial</vt:lpstr>
      <vt:lpstr>Calibri</vt:lpstr>
      <vt:lpstr>Franklin Gothic Book</vt:lpstr>
      <vt:lpstr>Franklin Gothic Demi</vt:lpstr>
      <vt:lpstr>Söhne</vt:lpstr>
      <vt:lpstr>Tahoma</vt:lpstr>
      <vt:lpstr>Wingdings</vt:lpstr>
      <vt:lpstr>Wingdings 2</vt:lpstr>
      <vt:lpstr>DividendVTI</vt:lpstr>
      <vt:lpstr>Content area 7: Digital environments</vt:lpstr>
      <vt:lpstr>Starter</vt:lpstr>
      <vt:lpstr>Problem solving</vt:lpstr>
      <vt:lpstr>mathematics</vt:lpstr>
      <vt:lpstr>In this lesson</vt:lpstr>
      <vt:lpstr>Is this you??</vt:lpstr>
      <vt:lpstr>Aim</vt:lpstr>
      <vt:lpstr>7.1.2</vt:lpstr>
      <vt:lpstr>Understand the features and characteristics of hardware and peripherals used in physical computer systems</vt:lpstr>
      <vt:lpstr>Diagram of a Computer:  Task 1:  In small teams how many devices can you name for each box</vt:lpstr>
      <vt:lpstr>The Original Input Devices</vt:lpstr>
      <vt:lpstr>PC Components New Input Devices</vt:lpstr>
      <vt:lpstr>Most Recent Input Devices</vt:lpstr>
      <vt:lpstr>What are Output Devices?</vt:lpstr>
      <vt:lpstr>Printers</vt:lpstr>
      <vt:lpstr>Speakers and Headphones</vt:lpstr>
      <vt:lpstr>How many can you recognise and name?</vt:lpstr>
      <vt:lpstr>What is a CPU?</vt:lpstr>
      <vt:lpstr>Choices of CPU (factors)</vt:lpstr>
      <vt:lpstr>CPU’s &lt;Expand&gt;</vt:lpstr>
      <vt:lpstr>CPU  Task: Choice of CPU</vt:lpstr>
      <vt:lpstr>SOC</vt:lpstr>
      <vt:lpstr>SoC</vt:lpstr>
      <vt:lpstr>Types of Memory</vt:lpstr>
      <vt:lpstr>Types of ROM</vt:lpstr>
      <vt:lpstr>Types of RAM</vt:lpstr>
      <vt:lpstr>PC Components Memory Modules</vt:lpstr>
      <vt:lpstr>Memory Modules </vt:lpstr>
      <vt:lpstr>Types of Storage Devices</vt:lpstr>
      <vt:lpstr>Choices of storage device</vt:lpstr>
      <vt:lpstr>Storage devices Solid state drives</vt:lpstr>
      <vt:lpstr>Storage devices HDD</vt:lpstr>
      <vt:lpstr>Task: analyse the previous two slides and proof the statements are correct</vt:lpstr>
      <vt:lpstr>HDD Disk cache </vt:lpstr>
      <vt:lpstr>Disk cache</vt:lpstr>
      <vt:lpstr>HDD performance</vt:lpstr>
      <vt:lpstr>HDD spindle speed </vt:lpstr>
      <vt:lpstr>Storage devices Solid state drives (SSD). Exam question Answers </vt:lpstr>
      <vt:lpstr>Semiconductor Storage</vt:lpstr>
      <vt:lpstr>Types of Optical Storage Devices</vt:lpstr>
      <vt:lpstr>Motherboards</vt:lpstr>
      <vt:lpstr>ESD</vt:lpstr>
      <vt:lpstr>Connectors</vt:lpstr>
      <vt:lpstr>Motherboard Components</vt:lpstr>
      <vt:lpstr>Motherboard</vt:lpstr>
      <vt:lpstr>Motherboard Chipset</vt:lpstr>
      <vt:lpstr>Task: Motherboard</vt:lpstr>
      <vt:lpstr>Adapter Cards</vt:lpstr>
      <vt:lpstr>Video Ports and Cables</vt:lpstr>
      <vt:lpstr>Graphics Processing Devices</vt:lpstr>
      <vt:lpstr>Primary Functions of a GPU </vt:lpstr>
      <vt:lpstr>Network Interface devices</vt:lpstr>
      <vt:lpstr>PowerPoint Presentation</vt:lpstr>
      <vt:lpstr>Sensors</vt:lpstr>
      <vt:lpstr>USB (Universal Serial Bus)</vt:lpstr>
      <vt:lpstr>PCI (Peripheral Component Interconnect)</vt:lpstr>
      <vt:lpstr>Cooling Systems</vt:lpstr>
      <vt:lpstr>Cooling Systems</vt:lpstr>
      <vt:lpstr>types of sensors</vt:lpstr>
      <vt:lpstr>PowerPoint Presentation</vt:lpstr>
      <vt:lpstr>Sensors</vt:lpstr>
      <vt:lpstr>Activity</vt:lpstr>
      <vt:lpstr>Assessment</vt:lpstr>
      <vt:lpstr>Independent study:</vt:lpstr>
      <vt:lpstr>The purpose, features and uses of internal components used in a computer system</vt:lpstr>
      <vt:lpstr>The purpose, features and uses of internal components used in multi-functional devices </vt:lpstr>
      <vt:lpstr>Factors affecting the choice, use and performance of internal components</vt:lpstr>
      <vt:lpstr>Hardware Task: Factors affecting the choice, use and performance of internal components. </vt:lpstr>
      <vt:lpstr>Factors affecting the choice, use and performance of internal components </vt:lpstr>
      <vt:lpstr>Factors affecting the choice, use and performance of internal components. Answers from Examiners</vt:lpstr>
      <vt:lpstr>Factors affecting the choice, use and performance of internal components. Answers from Examiners</vt:lpstr>
      <vt:lpstr>CPU’s</vt:lpstr>
      <vt:lpstr>CPU  Task: Choice of CPU</vt:lpstr>
      <vt:lpstr>SoC</vt:lpstr>
      <vt:lpstr>Input devices</vt:lpstr>
      <vt:lpstr>Output devices</vt:lpstr>
      <vt:lpstr>How the features of hardware can affect their performance and the performance of a computer system - Input</vt:lpstr>
      <vt:lpstr>How the features of hardware can affect their performance and the performance of a computer system -  Output</vt:lpstr>
      <vt:lpstr>How the features of hardware can affect their performance and the performance of a computer system - Storage</vt:lpstr>
      <vt:lpstr>Task: How the features of hardware can affect their performance and the performance of a computer system </vt:lpstr>
      <vt:lpstr>Task: Factors affecting choice of hardware</vt:lpstr>
      <vt:lpstr>Task: Factors affecting choice of hardware</vt:lpstr>
      <vt:lpstr>Increasing Clock Speed</vt:lpstr>
      <vt:lpstr>Limits on Clock Speed</vt:lpstr>
      <vt:lpstr>Factors affecting choice of hardware: Monitor</vt:lpstr>
      <vt:lpstr>Factors affecting choice of hardware: Printer</vt:lpstr>
      <vt:lpstr>Factors affecting choice of hardware: Computer download and Complete the following table</vt:lpstr>
      <vt:lpstr>Factors affecting choice of hardware: Mobile device download and Complete the following table</vt:lpstr>
      <vt:lpstr>Factors affecting choice of hardware: Mobile device download and Complete the following table</vt:lpstr>
      <vt:lpstr>Exam question </vt:lpstr>
      <vt:lpstr>Explain one factor that influences the performance of a Central Processing  Unit (CPU)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Processing</dc:title>
  <dc:creator>Condon, Derek</dc:creator>
  <cp:lastModifiedBy>Derek Condon</cp:lastModifiedBy>
  <cp:revision>179</cp:revision>
  <dcterms:created xsi:type="dcterms:W3CDTF">2024-05-22T09:08:55Z</dcterms:created>
  <dcterms:modified xsi:type="dcterms:W3CDTF">2025-10-28T17:46:56Z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0x010100FBD81CBB06932E47A891F6C3E447D991</vt:lpwstr>
  </property>
  <property fmtid="{D5CDD505-2E9C-101B-9397-08002B2CF9AE}" pid="3" name="Order">
    <vt:lpwstr>4600.00000000000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