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28"/>
  </p:notesMasterIdLst>
  <p:sldIdLst>
    <p:sldId id="257" r:id="rId5"/>
    <p:sldId id="1079" r:id="rId6"/>
    <p:sldId id="1282" r:id="rId7"/>
    <p:sldId id="1328" r:id="rId8"/>
    <p:sldId id="1071" r:id="rId9"/>
    <p:sldId id="1335" r:id="rId10"/>
    <p:sldId id="1346" r:id="rId11"/>
    <p:sldId id="1102" r:id="rId12"/>
    <p:sldId id="1153" r:id="rId13"/>
    <p:sldId id="1152" r:id="rId14"/>
    <p:sldId id="1107" r:id="rId15"/>
    <p:sldId id="1108" r:id="rId16"/>
    <p:sldId id="1150" r:id="rId17"/>
    <p:sldId id="1151" r:id="rId18"/>
    <p:sldId id="336" r:id="rId19"/>
    <p:sldId id="1122" r:id="rId20"/>
    <p:sldId id="1143" r:id="rId21"/>
    <p:sldId id="1142" r:id="rId22"/>
    <p:sldId id="1126" r:id="rId23"/>
    <p:sldId id="1139" r:id="rId24"/>
    <p:sldId id="1145" r:id="rId25"/>
    <p:sldId id="1146" r:id="rId26"/>
    <p:sldId id="1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6538F4-410B-4F01-912C-C6751D6A0F79}">
          <p14:sldIdLst>
            <p14:sldId id="257"/>
            <p14:sldId id="1079"/>
            <p14:sldId id="1282"/>
            <p14:sldId id="1328"/>
            <p14:sldId id="1071"/>
            <p14:sldId id="1335"/>
            <p14:sldId id="1346"/>
            <p14:sldId id="1102"/>
            <p14:sldId id="1153"/>
            <p14:sldId id="1152"/>
            <p14:sldId id="1107"/>
            <p14:sldId id="1108"/>
            <p14:sldId id="1150"/>
            <p14:sldId id="1151"/>
            <p14:sldId id="336"/>
            <p14:sldId id="1122"/>
            <p14:sldId id="1143"/>
            <p14:sldId id="1142"/>
            <p14:sldId id="1126"/>
            <p14:sldId id="1139"/>
            <p14:sldId id="1145"/>
            <p14:sldId id="1146"/>
            <p14:sldId id="1263"/>
          </p14:sldIdLst>
        </p14:section>
        <p14:section name="Untitled Section" id="{2C271A16-19B9-4C4C-88BB-09D62FEED6D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1F6BB-A8F8-495B-841D-8B505BA81774}" v="22" dt="2025-10-24T09:31:34.2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19" autoAdjust="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5B63F-71D4-4D73-ACBD-0F88BE3B7BE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66BE0D-7B42-4286-B3B4-91A6926A314A}">
      <dgm:prSet/>
      <dgm:spPr/>
      <dgm:t>
        <a:bodyPr/>
        <a:lstStyle/>
        <a:p>
          <a:r>
            <a:rPr lang="en-US"/>
            <a:t>Anti-Virus/Anti-Malware software</a:t>
          </a:r>
        </a:p>
      </dgm:t>
    </dgm:pt>
    <dgm:pt modelId="{48CCBBAD-5C5F-41BF-B9EC-79CF85CB8BAE}" type="parTrans" cxnId="{27573D88-7C4E-4D20-9BA4-F977DEA582A3}">
      <dgm:prSet/>
      <dgm:spPr/>
      <dgm:t>
        <a:bodyPr/>
        <a:lstStyle/>
        <a:p>
          <a:endParaRPr lang="en-US"/>
        </a:p>
      </dgm:t>
    </dgm:pt>
    <dgm:pt modelId="{769C3457-0980-45C4-AD66-EF64F775EB9C}" type="sibTrans" cxnId="{27573D88-7C4E-4D20-9BA4-F977DEA582A3}">
      <dgm:prSet/>
      <dgm:spPr/>
      <dgm:t>
        <a:bodyPr/>
        <a:lstStyle/>
        <a:p>
          <a:endParaRPr lang="en-US"/>
        </a:p>
      </dgm:t>
    </dgm:pt>
    <dgm:pt modelId="{D0C390FD-BB24-4D87-8189-DEA3FC354479}">
      <dgm:prSet/>
      <dgm:spPr/>
      <dgm:t>
        <a:bodyPr/>
        <a:lstStyle/>
        <a:p>
          <a:r>
            <a:rPr lang="en-US"/>
            <a:t>Backup Software</a:t>
          </a:r>
        </a:p>
      </dgm:t>
    </dgm:pt>
    <dgm:pt modelId="{CAA70C48-B98A-4B02-B2AA-B89E5AA0B84D}" type="parTrans" cxnId="{5080A7AF-BB86-44CD-A96B-B481A67C9077}">
      <dgm:prSet/>
      <dgm:spPr/>
      <dgm:t>
        <a:bodyPr/>
        <a:lstStyle/>
        <a:p>
          <a:endParaRPr lang="en-US"/>
        </a:p>
      </dgm:t>
    </dgm:pt>
    <dgm:pt modelId="{4539C4CD-6C65-483F-A12C-6BA1AAC937B3}" type="sibTrans" cxnId="{5080A7AF-BB86-44CD-A96B-B481A67C9077}">
      <dgm:prSet/>
      <dgm:spPr/>
      <dgm:t>
        <a:bodyPr/>
        <a:lstStyle/>
        <a:p>
          <a:endParaRPr lang="en-US"/>
        </a:p>
      </dgm:t>
    </dgm:pt>
    <dgm:pt modelId="{52865F69-3E34-454A-A508-A8E86EE7257E}">
      <dgm:prSet/>
      <dgm:spPr/>
      <dgm:t>
        <a:bodyPr/>
        <a:lstStyle/>
        <a:p>
          <a:r>
            <a:rPr lang="en-US"/>
            <a:t>Compression Tools</a:t>
          </a:r>
        </a:p>
      </dgm:t>
    </dgm:pt>
    <dgm:pt modelId="{F68130BC-8940-4406-89DE-7B84668C5113}" type="parTrans" cxnId="{7E0FB152-4091-4F3E-84A3-B766E67A0892}">
      <dgm:prSet/>
      <dgm:spPr/>
      <dgm:t>
        <a:bodyPr/>
        <a:lstStyle/>
        <a:p>
          <a:endParaRPr lang="en-US"/>
        </a:p>
      </dgm:t>
    </dgm:pt>
    <dgm:pt modelId="{F6420D84-2B93-4BC5-A42B-8A3A231E41BB}" type="sibTrans" cxnId="{7E0FB152-4091-4F3E-84A3-B766E67A0892}">
      <dgm:prSet/>
      <dgm:spPr/>
      <dgm:t>
        <a:bodyPr/>
        <a:lstStyle/>
        <a:p>
          <a:endParaRPr lang="en-US"/>
        </a:p>
      </dgm:t>
    </dgm:pt>
    <dgm:pt modelId="{7C3B741F-9879-4A0A-84A1-F524F36A42DC}">
      <dgm:prSet/>
      <dgm:spPr/>
      <dgm:t>
        <a:bodyPr/>
        <a:lstStyle/>
        <a:p>
          <a:r>
            <a:rPr lang="en-US"/>
            <a:t>Disk Analysers</a:t>
          </a:r>
        </a:p>
      </dgm:t>
    </dgm:pt>
    <dgm:pt modelId="{6F020916-742F-497E-9C8A-CC282007AC1B}" type="parTrans" cxnId="{DD5DEBE5-F786-42F2-BEFB-CA912B81DBE0}">
      <dgm:prSet/>
      <dgm:spPr/>
      <dgm:t>
        <a:bodyPr/>
        <a:lstStyle/>
        <a:p>
          <a:endParaRPr lang="en-US"/>
        </a:p>
      </dgm:t>
    </dgm:pt>
    <dgm:pt modelId="{A4E00C61-99B8-4F69-AF45-E7A5A79EF74A}" type="sibTrans" cxnId="{DD5DEBE5-F786-42F2-BEFB-CA912B81DBE0}">
      <dgm:prSet/>
      <dgm:spPr/>
      <dgm:t>
        <a:bodyPr/>
        <a:lstStyle/>
        <a:p>
          <a:endParaRPr lang="en-US"/>
        </a:p>
      </dgm:t>
    </dgm:pt>
    <dgm:pt modelId="{05BE29EF-7644-449F-94BC-3497FC466EBF}">
      <dgm:prSet/>
      <dgm:spPr/>
      <dgm:t>
        <a:bodyPr/>
        <a:lstStyle/>
        <a:p>
          <a:r>
            <a:rPr lang="en-US"/>
            <a:t>Disk Defragmenters</a:t>
          </a:r>
        </a:p>
      </dgm:t>
    </dgm:pt>
    <dgm:pt modelId="{C81B00A6-96C8-4307-BD02-7C2EDDD4EA60}" type="parTrans" cxnId="{8A392DF8-3E15-4B57-81AF-BBA8CFFF6667}">
      <dgm:prSet/>
      <dgm:spPr/>
      <dgm:t>
        <a:bodyPr/>
        <a:lstStyle/>
        <a:p>
          <a:endParaRPr lang="en-US"/>
        </a:p>
      </dgm:t>
    </dgm:pt>
    <dgm:pt modelId="{11B0B939-7AA3-4B65-9C84-A2D876523EB6}" type="sibTrans" cxnId="{8A392DF8-3E15-4B57-81AF-BBA8CFFF6667}">
      <dgm:prSet/>
      <dgm:spPr/>
      <dgm:t>
        <a:bodyPr/>
        <a:lstStyle/>
        <a:p>
          <a:endParaRPr lang="en-US"/>
        </a:p>
      </dgm:t>
    </dgm:pt>
    <dgm:pt modelId="{30FD68FC-381F-440A-BF1C-7F3851D59925}">
      <dgm:prSet/>
      <dgm:spPr/>
      <dgm:t>
        <a:bodyPr/>
        <a:lstStyle/>
        <a:p>
          <a:r>
            <a:rPr lang="en-US"/>
            <a:t>Disk Partitioners</a:t>
          </a:r>
        </a:p>
      </dgm:t>
    </dgm:pt>
    <dgm:pt modelId="{B10BCB92-FDA8-40E0-9AE7-487600C8930D}" type="parTrans" cxnId="{F11A579C-43A0-47BD-9E55-484EBF726005}">
      <dgm:prSet/>
      <dgm:spPr/>
      <dgm:t>
        <a:bodyPr/>
        <a:lstStyle/>
        <a:p>
          <a:endParaRPr lang="en-US"/>
        </a:p>
      </dgm:t>
    </dgm:pt>
    <dgm:pt modelId="{C718C66A-BDA2-4E88-87AB-03C38E6D563B}" type="sibTrans" cxnId="{F11A579C-43A0-47BD-9E55-484EBF726005}">
      <dgm:prSet/>
      <dgm:spPr/>
      <dgm:t>
        <a:bodyPr/>
        <a:lstStyle/>
        <a:p>
          <a:endParaRPr lang="en-US"/>
        </a:p>
      </dgm:t>
    </dgm:pt>
    <dgm:pt modelId="{72C42451-5D59-4EE3-AD7B-9AA52D576A94}">
      <dgm:prSet/>
      <dgm:spPr/>
      <dgm:t>
        <a:bodyPr/>
        <a:lstStyle/>
        <a:p>
          <a:r>
            <a:rPr lang="en-US"/>
            <a:t>Encryption Software</a:t>
          </a:r>
        </a:p>
      </dgm:t>
    </dgm:pt>
    <dgm:pt modelId="{D6C75D59-FDDD-4E1A-9E66-2ABEF98A3547}" type="parTrans" cxnId="{FD180FFF-A80B-4774-A763-69475BE29F6B}">
      <dgm:prSet/>
      <dgm:spPr/>
      <dgm:t>
        <a:bodyPr/>
        <a:lstStyle/>
        <a:p>
          <a:endParaRPr lang="en-US"/>
        </a:p>
      </dgm:t>
    </dgm:pt>
    <dgm:pt modelId="{08538458-DF51-4491-A144-CE414B57F77B}" type="sibTrans" cxnId="{FD180FFF-A80B-4774-A763-69475BE29F6B}">
      <dgm:prSet/>
      <dgm:spPr/>
      <dgm:t>
        <a:bodyPr/>
        <a:lstStyle/>
        <a:p>
          <a:endParaRPr lang="en-US"/>
        </a:p>
      </dgm:t>
    </dgm:pt>
    <dgm:pt modelId="{A1CBA83E-4845-4607-B42B-760D077246F7}">
      <dgm:prSet/>
      <dgm:spPr/>
      <dgm:t>
        <a:bodyPr/>
        <a:lstStyle/>
        <a:p>
          <a:r>
            <a:rPr lang="en-US"/>
            <a:t>Firewall</a:t>
          </a:r>
        </a:p>
      </dgm:t>
    </dgm:pt>
    <dgm:pt modelId="{C2504C3B-5754-4051-8EE1-71AAD25EF91A}" type="parTrans" cxnId="{BD62E17B-14C3-4914-A9AC-0EA91FE43A58}">
      <dgm:prSet/>
      <dgm:spPr/>
      <dgm:t>
        <a:bodyPr/>
        <a:lstStyle/>
        <a:p>
          <a:endParaRPr lang="en-US"/>
        </a:p>
      </dgm:t>
    </dgm:pt>
    <dgm:pt modelId="{7B65E631-306F-4214-BA03-A18489A7A268}" type="sibTrans" cxnId="{BD62E17B-14C3-4914-A9AC-0EA91FE43A58}">
      <dgm:prSet/>
      <dgm:spPr/>
      <dgm:t>
        <a:bodyPr/>
        <a:lstStyle/>
        <a:p>
          <a:endParaRPr lang="en-US"/>
        </a:p>
      </dgm:t>
    </dgm:pt>
    <dgm:pt modelId="{D6EC9BAE-6AF4-40CD-9DCF-F215BDF455C7}" type="pres">
      <dgm:prSet presAssocID="{B8B5B63F-71D4-4D73-ACBD-0F88BE3B7BE1}" presName="linear" presStyleCnt="0">
        <dgm:presLayoutVars>
          <dgm:animLvl val="lvl"/>
          <dgm:resizeHandles val="exact"/>
        </dgm:presLayoutVars>
      </dgm:prSet>
      <dgm:spPr/>
    </dgm:pt>
    <dgm:pt modelId="{B48AD414-9447-4AAD-A5CC-693D866240C0}" type="pres">
      <dgm:prSet presAssocID="{EE66BE0D-7B42-4286-B3B4-91A6926A314A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FF846DDE-9789-4678-80F2-C356E4AD6344}" type="pres">
      <dgm:prSet presAssocID="{769C3457-0980-45C4-AD66-EF64F775EB9C}" presName="spacer" presStyleCnt="0"/>
      <dgm:spPr/>
    </dgm:pt>
    <dgm:pt modelId="{91CAD8AD-9E35-4556-A948-C9D81DC27C29}" type="pres">
      <dgm:prSet presAssocID="{D0C390FD-BB24-4D87-8189-DEA3FC354479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13A86474-481B-4140-B121-6816E8C4E909}" type="pres">
      <dgm:prSet presAssocID="{4539C4CD-6C65-483F-A12C-6BA1AAC937B3}" presName="spacer" presStyleCnt="0"/>
      <dgm:spPr/>
    </dgm:pt>
    <dgm:pt modelId="{427ED4E7-BCC9-49B4-923E-82D01FD31999}" type="pres">
      <dgm:prSet presAssocID="{52865F69-3E34-454A-A508-A8E86EE7257E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B2404B5-D982-440A-A7CF-6C0EF916FD7A}" type="pres">
      <dgm:prSet presAssocID="{F6420D84-2B93-4BC5-A42B-8A3A231E41BB}" presName="spacer" presStyleCnt="0"/>
      <dgm:spPr/>
    </dgm:pt>
    <dgm:pt modelId="{7F2B5139-73BB-4AD3-A4CF-DD7EA94E994B}" type="pres">
      <dgm:prSet presAssocID="{7C3B741F-9879-4A0A-84A1-F524F36A42DC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8499A55-5661-49FF-B260-983BA73071F1}" type="pres">
      <dgm:prSet presAssocID="{A4E00C61-99B8-4F69-AF45-E7A5A79EF74A}" presName="spacer" presStyleCnt="0"/>
      <dgm:spPr/>
    </dgm:pt>
    <dgm:pt modelId="{4ACBC807-CBAF-4AEC-BDB6-EC12AE3ED6E0}" type="pres">
      <dgm:prSet presAssocID="{05BE29EF-7644-449F-94BC-3497FC466EB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F3946C80-B038-4F03-B7A6-911008D39D8A}" type="pres">
      <dgm:prSet presAssocID="{11B0B939-7AA3-4B65-9C84-A2D876523EB6}" presName="spacer" presStyleCnt="0"/>
      <dgm:spPr/>
    </dgm:pt>
    <dgm:pt modelId="{EA1137D4-4F9D-481C-B120-7A230572F6D3}" type="pres">
      <dgm:prSet presAssocID="{30FD68FC-381F-440A-BF1C-7F3851D5992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35E2D5FA-485C-49FB-B941-8EB60FE79494}" type="pres">
      <dgm:prSet presAssocID="{C718C66A-BDA2-4E88-87AB-03C38E6D563B}" presName="spacer" presStyleCnt="0"/>
      <dgm:spPr/>
    </dgm:pt>
    <dgm:pt modelId="{087B1759-C4B0-4AC7-8817-E9368CDDA2B4}" type="pres">
      <dgm:prSet presAssocID="{72C42451-5D59-4EE3-AD7B-9AA52D576A9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697852C-5AD9-47C4-B657-746C7A7C7544}" type="pres">
      <dgm:prSet presAssocID="{08538458-DF51-4491-A144-CE414B57F77B}" presName="spacer" presStyleCnt="0"/>
      <dgm:spPr/>
    </dgm:pt>
    <dgm:pt modelId="{5CE03B6D-F391-4510-A539-8A833A199249}" type="pres">
      <dgm:prSet presAssocID="{A1CBA83E-4845-4607-B42B-760D077246F7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B8027B21-08B3-4C92-976A-62BBAAB3CC53}" type="presOf" srcId="{7C3B741F-9879-4A0A-84A1-F524F36A42DC}" destId="{7F2B5139-73BB-4AD3-A4CF-DD7EA94E994B}" srcOrd="0" destOrd="0" presId="urn:microsoft.com/office/officeart/2005/8/layout/vList2"/>
    <dgm:cxn modelId="{B16D8521-41C5-44B9-A86C-FFAAE98D916D}" type="presOf" srcId="{A1CBA83E-4845-4607-B42B-760D077246F7}" destId="{5CE03B6D-F391-4510-A539-8A833A199249}" srcOrd="0" destOrd="0" presId="urn:microsoft.com/office/officeart/2005/8/layout/vList2"/>
    <dgm:cxn modelId="{7BB99C28-622E-473E-A9DB-2F15B019940F}" type="presOf" srcId="{52865F69-3E34-454A-A508-A8E86EE7257E}" destId="{427ED4E7-BCC9-49B4-923E-82D01FD31999}" srcOrd="0" destOrd="0" presId="urn:microsoft.com/office/officeart/2005/8/layout/vList2"/>
    <dgm:cxn modelId="{2C690B65-1BB8-4427-83BE-3DB53271FD0E}" type="presOf" srcId="{30FD68FC-381F-440A-BF1C-7F3851D59925}" destId="{EA1137D4-4F9D-481C-B120-7A230572F6D3}" srcOrd="0" destOrd="0" presId="urn:microsoft.com/office/officeart/2005/8/layout/vList2"/>
    <dgm:cxn modelId="{D6B92A48-563F-411D-AF95-8ADB66405F2B}" type="presOf" srcId="{D0C390FD-BB24-4D87-8189-DEA3FC354479}" destId="{91CAD8AD-9E35-4556-A948-C9D81DC27C29}" srcOrd="0" destOrd="0" presId="urn:microsoft.com/office/officeart/2005/8/layout/vList2"/>
    <dgm:cxn modelId="{6989E06E-23AD-4B6C-B552-6F3B8078EA54}" type="presOf" srcId="{B8B5B63F-71D4-4D73-ACBD-0F88BE3B7BE1}" destId="{D6EC9BAE-6AF4-40CD-9DCF-F215BDF455C7}" srcOrd="0" destOrd="0" presId="urn:microsoft.com/office/officeart/2005/8/layout/vList2"/>
    <dgm:cxn modelId="{7E0FB152-4091-4F3E-84A3-B766E67A0892}" srcId="{B8B5B63F-71D4-4D73-ACBD-0F88BE3B7BE1}" destId="{52865F69-3E34-454A-A508-A8E86EE7257E}" srcOrd="2" destOrd="0" parTransId="{F68130BC-8940-4406-89DE-7B84668C5113}" sibTransId="{F6420D84-2B93-4BC5-A42B-8A3A231E41BB}"/>
    <dgm:cxn modelId="{BD62E17B-14C3-4914-A9AC-0EA91FE43A58}" srcId="{B8B5B63F-71D4-4D73-ACBD-0F88BE3B7BE1}" destId="{A1CBA83E-4845-4607-B42B-760D077246F7}" srcOrd="7" destOrd="0" parTransId="{C2504C3B-5754-4051-8EE1-71AAD25EF91A}" sibTransId="{7B65E631-306F-4214-BA03-A18489A7A268}"/>
    <dgm:cxn modelId="{27573D88-7C4E-4D20-9BA4-F977DEA582A3}" srcId="{B8B5B63F-71D4-4D73-ACBD-0F88BE3B7BE1}" destId="{EE66BE0D-7B42-4286-B3B4-91A6926A314A}" srcOrd="0" destOrd="0" parTransId="{48CCBBAD-5C5F-41BF-B9EC-79CF85CB8BAE}" sibTransId="{769C3457-0980-45C4-AD66-EF64F775EB9C}"/>
    <dgm:cxn modelId="{0068FB90-EC80-4A92-9EC8-9AD05DC201F4}" type="presOf" srcId="{05BE29EF-7644-449F-94BC-3497FC466EBF}" destId="{4ACBC807-CBAF-4AEC-BDB6-EC12AE3ED6E0}" srcOrd="0" destOrd="0" presId="urn:microsoft.com/office/officeart/2005/8/layout/vList2"/>
    <dgm:cxn modelId="{B652F395-88CE-4A96-A987-5D991B6ECE1A}" type="presOf" srcId="{EE66BE0D-7B42-4286-B3B4-91A6926A314A}" destId="{B48AD414-9447-4AAD-A5CC-693D866240C0}" srcOrd="0" destOrd="0" presId="urn:microsoft.com/office/officeart/2005/8/layout/vList2"/>
    <dgm:cxn modelId="{F11A579C-43A0-47BD-9E55-484EBF726005}" srcId="{B8B5B63F-71D4-4D73-ACBD-0F88BE3B7BE1}" destId="{30FD68FC-381F-440A-BF1C-7F3851D59925}" srcOrd="5" destOrd="0" parTransId="{B10BCB92-FDA8-40E0-9AE7-487600C8930D}" sibTransId="{C718C66A-BDA2-4E88-87AB-03C38E6D563B}"/>
    <dgm:cxn modelId="{0BD5FB9D-261E-455D-87BA-2449070C506F}" type="presOf" srcId="{72C42451-5D59-4EE3-AD7B-9AA52D576A94}" destId="{087B1759-C4B0-4AC7-8817-E9368CDDA2B4}" srcOrd="0" destOrd="0" presId="urn:microsoft.com/office/officeart/2005/8/layout/vList2"/>
    <dgm:cxn modelId="{5080A7AF-BB86-44CD-A96B-B481A67C9077}" srcId="{B8B5B63F-71D4-4D73-ACBD-0F88BE3B7BE1}" destId="{D0C390FD-BB24-4D87-8189-DEA3FC354479}" srcOrd="1" destOrd="0" parTransId="{CAA70C48-B98A-4B02-B2AA-B89E5AA0B84D}" sibTransId="{4539C4CD-6C65-483F-A12C-6BA1AAC937B3}"/>
    <dgm:cxn modelId="{DD5DEBE5-F786-42F2-BEFB-CA912B81DBE0}" srcId="{B8B5B63F-71D4-4D73-ACBD-0F88BE3B7BE1}" destId="{7C3B741F-9879-4A0A-84A1-F524F36A42DC}" srcOrd="3" destOrd="0" parTransId="{6F020916-742F-497E-9C8A-CC282007AC1B}" sibTransId="{A4E00C61-99B8-4F69-AF45-E7A5A79EF74A}"/>
    <dgm:cxn modelId="{8A392DF8-3E15-4B57-81AF-BBA8CFFF6667}" srcId="{B8B5B63F-71D4-4D73-ACBD-0F88BE3B7BE1}" destId="{05BE29EF-7644-449F-94BC-3497FC466EBF}" srcOrd="4" destOrd="0" parTransId="{C81B00A6-96C8-4307-BD02-7C2EDDD4EA60}" sibTransId="{11B0B939-7AA3-4B65-9C84-A2D876523EB6}"/>
    <dgm:cxn modelId="{FD180FFF-A80B-4774-A763-69475BE29F6B}" srcId="{B8B5B63F-71D4-4D73-ACBD-0F88BE3B7BE1}" destId="{72C42451-5D59-4EE3-AD7B-9AA52D576A94}" srcOrd="6" destOrd="0" parTransId="{D6C75D59-FDDD-4E1A-9E66-2ABEF98A3547}" sibTransId="{08538458-DF51-4491-A144-CE414B57F77B}"/>
    <dgm:cxn modelId="{D78BA28C-7049-4335-850A-B73DCD79B170}" type="presParOf" srcId="{D6EC9BAE-6AF4-40CD-9DCF-F215BDF455C7}" destId="{B48AD414-9447-4AAD-A5CC-693D866240C0}" srcOrd="0" destOrd="0" presId="urn:microsoft.com/office/officeart/2005/8/layout/vList2"/>
    <dgm:cxn modelId="{4E3716FB-E387-4536-AB2C-E984B0E0D313}" type="presParOf" srcId="{D6EC9BAE-6AF4-40CD-9DCF-F215BDF455C7}" destId="{FF846DDE-9789-4678-80F2-C356E4AD6344}" srcOrd="1" destOrd="0" presId="urn:microsoft.com/office/officeart/2005/8/layout/vList2"/>
    <dgm:cxn modelId="{2F39723E-EB30-4DA0-BB7B-131E4EF34343}" type="presParOf" srcId="{D6EC9BAE-6AF4-40CD-9DCF-F215BDF455C7}" destId="{91CAD8AD-9E35-4556-A948-C9D81DC27C29}" srcOrd="2" destOrd="0" presId="urn:microsoft.com/office/officeart/2005/8/layout/vList2"/>
    <dgm:cxn modelId="{7014EED0-5163-485E-A908-6FCF7CAE8B7E}" type="presParOf" srcId="{D6EC9BAE-6AF4-40CD-9DCF-F215BDF455C7}" destId="{13A86474-481B-4140-B121-6816E8C4E909}" srcOrd="3" destOrd="0" presId="urn:microsoft.com/office/officeart/2005/8/layout/vList2"/>
    <dgm:cxn modelId="{3560ADF5-21A5-4379-810F-92C41B6EBEDD}" type="presParOf" srcId="{D6EC9BAE-6AF4-40CD-9DCF-F215BDF455C7}" destId="{427ED4E7-BCC9-49B4-923E-82D01FD31999}" srcOrd="4" destOrd="0" presId="urn:microsoft.com/office/officeart/2005/8/layout/vList2"/>
    <dgm:cxn modelId="{463CD6CB-46DF-4F7E-A03A-874EB14BB4C4}" type="presParOf" srcId="{D6EC9BAE-6AF4-40CD-9DCF-F215BDF455C7}" destId="{9B2404B5-D982-440A-A7CF-6C0EF916FD7A}" srcOrd="5" destOrd="0" presId="urn:microsoft.com/office/officeart/2005/8/layout/vList2"/>
    <dgm:cxn modelId="{7074CDD6-BEF0-4ADD-9D16-6D3159CCC3B5}" type="presParOf" srcId="{D6EC9BAE-6AF4-40CD-9DCF-F215BDF455C7}" destId="{7F2B5139-73BB-4AD3-A4CF-DD7EA94E994B}" srcOrd="6" destOrd="0" presId="urn:microsoft.com/office/officeart/2005/8/layout/vList2"/>
    <dgm:cxn modelId="{9363D417-59F6-44A4-A06D-C04CA4A5ABD2}" type="presParOf" srcId="{D6EC9BAE-6AF4-40CD-9DCF-F215BDF455C7}" destId="{D8499A55-5661-49FF-B260-983BA73071F1}" srcOrd="7" destOrd="0" presId="urn:microsoft.com/office/officeart/2005/8/layout/vList2"/>
    <dgm:cxn modelId="{B7412EBA-1C77-4530-9A81-C279EACCC21B}" type="presParOf" srcId="{D6EC9BAE-6AF4-40CD-9DCF-F215BDF455C7}" destId="{4ACBC807-CBAF-4AEC-BDB6-EC12AE3ED6E0}" srcOrd="8" destOrd="0" presId="urn:microsoft.com/office/officeart/2005/8/layout/vList2"/>
    <dgm:cxn modelId="{6D002CD4-C353-44D6-B8B5-7F9791AB577F}" type="presParOf" srcId="{D6EC9BAE-6AF4-40CD-9DCF-F215BDF455C7}" destId="{F3946C80-B038-4F03-B7A6-911008D39D8A}" srcOrd="9" destOrd="0" presId="urn:microsoft.com/office/officeart/2005/8/layout/vList2"/>
    <dgm:cxn modelId="{F8E34076-8EBE-4C44-835E-82B9E5AA4C53}" type="presParOf" srcId="{D6EC9BAE-6AF4-40CD-9DCF-F215BDF455C7}" destId="{EA1137D4-4F9D-481C-B120-7A230572F6D3}" srcOrd="10" destOrd="0" presId="urn:microsoft.com/office/officeart/2005/8/layout/vList2"/>
    <dgm:cxn modelId="{F9265A67-86F1-48EC-BF99-20BC3B3B21EC}" type="presParOf" srcId="{D6EC9BAE-6AF4-40CD-9DCF-F215BDF455C7}" destId="{35E2D5FA-485C-49FB-B941-8EB60FE79494}" srcOrd="11" destOrd="0" presId="urn:microsoft.com/office/officeart/2005/8/layout/vList2"/>
    <dgm:cxn modelId="{781E76FB-E387-49D9-84DD-CB86A4244EA6}" type="presParOf" srcId="{D6EC9BAE-6AF4-40CD-9DCF-F215BDF455C7}" destId="{087B1759-C4B0-4AC7-8817-E9368CDDA2B4}" srcOrd="12" destOrd="0" presId="urn:microsoft.com/office/officeart/2005/8/layout/vList2"/>
    <dgm:cxn modelId="{A5D4DEE7-AE67-41C5-989A-BC39E9261FFB}" type="presParOf" srcId="{D6EC9BAE-6AF4-40CD-9DCF-F215BDF455C7}" destId="{F697852C-5AD9-47C4-B657-746C7A7C7544}" srcOrd="13" destOrd="0" presId="urn:microsoft.com/office/officeart/2005/8/layout/vList2"/>
    <dgm:cxn modelId="{FBB7455A-A7EA-489E-9448-BB738BB6EC41}" type="presParOf" srcId="{D6EC9BAE-6AF4-40CD-9DCF-F215BDF455C7}" destId="{5CE03B6D-F391-4510-A539-8A833A19924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86581-44A6-469C-B4A3-EA9B8C536AE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5E37ED3-A626-4C74-86F0-CDCEC60DAC33}">
      <dgm:prSet/>
      <dgm:spPr/>
      <dgm:t>
        <a:bodyPr/>
        <a:lstStyle/>
        <a:p>
          <a:r>
            <a:rPr lang="en-GB"/>
            <a:t>They  Monitor traffic in and out of the system and remote connections </a:t>
          </a:r>
          <a:endParaRPr lang="en-US"/>
        </a:p>
      </dgm:t>
    </dgm:pt>
    <dgm:pt modelId="{6FD8A395-B3C7-4B12-88CD-E3158C16EA2F}" type="parTrans" cxnId="{002EC01E-5FD6-42CE-83E6-331EBC79E720}">
      <dgm:prSet/>
      <dgm:spPr/>
      <dgm:t>
        <a:bodyPr/>
        <a:lstStyle/>
        <a:p>
          <a:endParaRPr lang="en-US"/>
        </a:p>
      </dgm:t>
    </dgm:pt>
    <dgm:pt modelId="{6EEA474E-A49A-4F09-BB6F-B6278DC83ED5}" type="sibTrans" cxnId="{002EC01E-5FD6-42CE-83E6-331EBC79E720}">
      <dgm:prSet/>
      <dgm:spPr/>
      <dgm:t>
        <a:bodyPr/>
        <a:lstStyle/>
        <a:p>
          <a:endParaRPr lang="en-US"/>
        </a:p>
      </dgm:t>
    </dgm:pt>
    <dgm:pt modelId="{DAD707E7-18EE-49AC-A405-F232A5788F3C}">
      <dgm:prSet/>
      <dgm:spPr/>
      <dgm:t>
        <a:bodyPr/>
        <a:lstStyle/>
        <a:p>
          <a:r>
            <a:rPr lang="en-GB" dirty="0"/>
            <a:t>Checks IP addresses of data/connections and compares with (user defined) </a:t>
          </a:r>
          <a:endParaRPr lang="en-US" dirty="0"/>
        </a:p>
      </dgm:t>
    </dgm:pt>
    <dgm:pt modelId="{C7D02743-ECD9-42E0-B256-886DD3058682}" type="parTrans" cxnId="{810F0A6F-DAE5-4099-BB67-3D196937AB84}">
      <dgm:prSet/>
      <dgm:spPr/>
      <dgm:t>
        <a:bodyPr/>
        <a:lstStyle/>
        <a:p>
          <a:endParaRPr lang="en-US"/>
        </a:p>
      </dgm:t>
    </dgm:pt>
    <dgm:pt modelId="{6586AD28-D18A-4260-A68D-5E285CAB42CF}" type="sibTrans" cxnId="{810F0A6F-DAE5-4099-BB67-3D196937AB84}">
      <dgm:prSet/>
      <dgm:spPr/>
      <dgm:t>
        <a:bodyPr/>
        <a:lstStyle/>
        <a:p>
          <a:endParaRPr lang="en-US"/>
        </a:p>
      </dgm:t>
    </dgm:pt>
    <dgm:pt modelId="{8A9AF780-833A-496A-8A83-0E887189D39B}">
      <dgm:prSet/>
      <dgm:spPr/>
      <dgm:t>
        <a:bodyPr/>
        <a:lstStyle/>
        <a:p>
          <a:r>
            <a:rPr lang="en-GB"/>
            <a:t>Prevent remote/unauthorised connections</a:t>
          </a:r>
          <a:endParaRPr lang="en-US"/>
        </a:p>
      </dgm:t>
    </dgm:pt>
    <dgm:pt modelId="{14C8569F-D518-4700-B96A-DE10F529F707}" type="parTrans" cxnId="{AF7E1ED7-832D-4BB4-A961-87C65E0E0B8E}">
      <dgm:prSet/>
      <dgm:spPr/>
      <dgm:t>
        <a:bodyPr/>
        <a:lstStyle/>
        <a:p>
          <a:endParaRPr lang="en-US"/>
        </a:p>
      </dgm:t>
    </dgm:pt>
    <dgm:pt modelId="{98C02588-9249-4AEF-A654-EC74AF68D8E0}" type="sibTrans" cxnId="{AF7E1ED7-832D-4BB4-A961-87C65E0E0B8E}">
      <dgm:prSet/>
      <dgm:spPr/>
      <dgm:t>
        <a:bodyPr/>
        <a:lstStyle/>
        <a:p>
          <a:endParaRPr lang="en-US"/>
        </a:p>
      </dgm:t>
    </dgm:pt>
    <dgm:pt modelId="{9DAC1D5D-B3DC-44CA-A3D0-C24658555989}">
      <dgm:prSet/>
      <dgm:spPr/>
      <dgm:t>
        <a:bodyPr/>
        <a:lstStyle/>
        <a:p>
          <a:r>
            <a:rPr lang="en-GB"/>
            <a:t>denies access to unknown/suspicious connections/traffic</a:t>
          </a:r>
          <a:endParaRPr lang="en-US"/>
        </a:p>
      </dgm:t>
    </dgm:pt>
    <dgm:pt modelId="{AF538943-8758-432D-B741-1C3843C7451E}" type="parTrans" cxnId="{2383B6F4-1E02-4A5D-BAC7-0DEFBED415AA}">
      <dgm:prSet/>
      <dgm:spPr/>
      <dgm:t>
        <a:bodyPr/>
        <a:lstStyle/>
        <a:p>
          <a:endParaRPr lang="en-US"/>
        </a:p>
      </dgm:t>
    </dgm:pt>
    <dgm:pt modelId="{FC15FB2E-06F8-4C23-82A0-FB109469A0F5}" type="sibTrans" cxnId="{2383B6F4-1E02-4A5D-BAC7-0DEFBED415AA}">
      <dgm:prSet/>
      <dgm:spPr/>
      <dgm:t>
        <a:bodyPr/>
        <a:lstStyle/>
        <a:p>
          <a:endParaRPr lang="en-US"/>
        </a:p>
      </dgm:t>
    </dgm:pt>
    <dgm:pt modelId="{E9DDC78B-A7D3-45E1-9B1A-B9C09F443608}">
      <dgm:prSet/>
      <dgm:spPr/>
      <dgm:t>
        <a:bodyPr/>
        <a:lstStyle/>
        <a:p>
          <a:r>
            <a:rPr lang="en-GB"/>
            <a:t>Filter IP addresses to ensure only authorised connections are  allowed in list/rules </a:t>
          </a:r>
          <a:endParaRPr lang="en-US"/>
        </a:p>
      </dgm:t>
    </dgm:pt>
    <dgm:pt modelId="{D841E5C4-07F3-40C1-977F-5E0B9C127E35}" type="parTrans" cxnId="{EA131496-3CED-4E30-A10B-467F99EBA410}">
      <dgm:prSet/>
      <dgm:spPr/>
      <dgm:t>
        <a:bodyPr/>
        <a:lstStyle/>
        <a:p>
          <a:endParaRPr lang="en-US"/>
        </a:p>
      </dgm:t>
    </dgm:pt>
    <dgm:pt modelId="{4F6C3289-9220-40A7-878A-FCDE431E4562}" type="sibTrans" cxnId="{EA131496-3CED-4E30-A10B-467F99EBA410}">
      <dgm:prSet/>
      <dgm:spPr/>
      <dgm:t>
        <a:bodyPr/>
        <a:lstStyle/>
        <a:p>
          <a:endParaRPr lang="en-US"/>
        </a:p>
      </dgm:t>
    </dgm:pt>
    <dgm:pt modelId="{23E4EF48-8872-410A-97CC-124C9A722147}">
      <dgm:prSet/>
      <dgm:spPr/>
      <dgm:t>
        <a:bodyPr/>
        <a:lstStyle/>
        <a:p>
          <a:r>
            <a:rPr lang="en-GB"/>
            <a:t>Block ports to external traffic to limit the number of attack vectors</a:t>
          </a:r>
          <a:endParaRPr lang="en-US"/>
        </a:p>
      </dgm:t>
    </dgm:pt>
    <dgm:pt modelId="{CFF713E9-208E-4F2E-B7C2-61AD04BF90EF}" type="parTrans" cxnId="{C78CD146-3B7F-46CD-B56A-B395A8A65DEC}">
      <dgm:prSet/>
      <dgm:spPr/>
      <dgm:t>
        <a:bodyPr/>
        <a:lstStyle/>
        <a:p>
          <a:endParaRPr lang="en-US"/>
        </a:p>
      </dgm:t>
    </dgm:pt>
    <dgm:pt modelId="{E68226C8-086B-4C17-A088-62404D508AB5}" type="sibTrans" cxnId="{C78CD146-3B7F-46CD-B56A-B395A8A65DEC}">
      <dgm:prSet/>
      <dgm:spPr/>
      <dgm:t>
        <a:bodyPr/>
        <a:lstStyle/>
        <a:p>
          <a:endParaRPr lang="en-US"/>
        </a:p>
      </dgm:t>
    </dgm:pt>
    <dgm:pt modelId="{F8DED3C7-5EB2-4ED9-A7F6-22D00B3A6775}">
      <dgm:prSet/>
      <dgm:spPr/>
      <dgm:t>
        <a:bodyPr/>
        <a:lstStyle/>
        <a:p>
          <a:r>
            <a:rPr lang="en-GB"/>
            <a:t>Monitors ports</a:t>
          </a:r>
          <a:endParaRPr lang="en-US"/>
        </a:p>
      </dgm:t>
    </dgm:pt>
    <dgm:pt modelId="{28AD6B94-5792-48A7-A20A-9DEFC6FE5BBA}" type="parTrans" cxnId="{A727DB73-48A4-4C10-A4C6-AA1CEF8549E9}">
      <dgm:prSet/>
      <dgm:spPr/>
      <dgm:t>
        <a:bodyPr/>
        <a:lstStyle/>
        <a:p>
          <a:endParaRPr lang="en-US"/>
        </a:p>
      </dgm:t>
    </dgm:pt>
    <dgm:pt modelId="{60B2102E-BAA6-44E6-B093-AD2C5CF67784}" type="sibTrans" cxnId="{A727DB73-48A4-4C10-A4C6-AA1CEF8549E9}">
      <dgm:prSet/>
      <dgm:spPr/>
      <dgm:t>
        <a:bodyPr/>
        <a:lstStyle/>
        <a:p>
          <a:endParaRPr lang="en-US"/>
        </a:p>
      </dgm:t>
    </dgm:pt>
    <dgm:pt modelId="{57A4FCCA-29F7-401E-8F44-260279BE88D2}">
      <dgm:prSet/>
      <dgm:spPr/>
      <dgm:t>
        <a:bodyPr/>
        <a:lstStyle/>
        <a:p>
          <a:r>
            <a:rPr lang="en-GB"/>
            <a:t>uses packet filtering</a:t>
          </a:r>
          <a:endParaRPr lang="en-US"/>
        </a:p>
      </dgm:t>
    </dgm:pt>
    <dgm:pt modelId="{35229167-372A-42ED-8200-022E5662F5FC}" type="parTrans" cxnId="{FD34F540-39F6-4752-8B6C-457AE976B4BF}">
      <dgm:prSet/>
      <dgm:spPr/>
      <dgm:t>
        <a:bodyPr/>
        <a:lstStyle/>
        <a:p>
          <a:endParaRPr lang="en-US"/>
        </a:p>
      </dgm:t>
    </dgm:pt>
    <dgm:pt modelId="{B5AD4F94-DCF0-4E1B-9808-131D5A7ADE78}" type="sibTrans" cxnId="{FD34F540-39F6-4752-8B6C-457AE976B4BF}">
      <dgm:prSet/>
      <dgm:spPr/>
      <dgm:t>
        <a:bodyPr/>
        <a:lstStyle/>
        <a:p>
          <a:endParaRPr lang="en-US"/>
        </a:p>
      </dgm:t>
    </dgm:pt>
    <dgm:pt modelId="{8C9CD9ED-8000-4F1B-81C9-41F8C48EBB5B}" type="pres">
      <dgm:prSet presAssocID="{3D286581-44A6-469C-B4A3-EA9B8C536AE6}" presName="diagram" presStyleCnt="0">
        <dgm:presLayoutVars>
          <dgm:dir/>
          <dgm:resizeHandles val="exact"/>
        </dgm:presLayoutVars>
      </dgm:prSet>
      <dgm:spPr/>
    </dgm:pt>
    <dgm:pt modelId="{CDC5AEBE-93B5-4E07-9C88-DB29BBA3C452}" type="pres">
      <dgm:prSet presAssocID="{95E37ED3-A626-4C74-86F0-CDCEC60DAC33}" presName="node" presStyleLbl="node1" presStyleIdx="0" presStyleCnt="8">
        <dgm:presLayoutVars>
          <dgm:bulletEnabled val="1"/>
        </dgm:presLayoutVars>
      </dgm:prSet>
      <dgm:spPr/>
    </dgm:pt>
    <dgm:pt modelId="{D75E0496-7377-4953-88F9-728CAF0BAB0E}" type="pres">
      <dgm:prSet presAssocID="{6EEA474E-A49A-4F09-BB6F-B6278DC83ED5}" presName="sibTrans" presStyleCnt="0"/>
      <dgm:spPr/>
    </dgm:pt>
    <dgm:pt modelId="{141C9335-9ACD-4A89-AD00-3FC304F4A344}" type="pres">
      <dgm:prSet presAssocID="{DAD707E7-18EE-49AC-A405-F232A5788F3C}" presName="node" presStyleLbl="node1" presStyleIdx="1" presStyleCnt="8">
        <dgm:presLayoutVars>
          <dgm:bulletEnabled val="1"/>
        </dgm:presLayoutVars>
      </dgm:prSet>
      <dgm:spPr/>
    </dgm:pt>
    <dgm:pt modelId="{22072531-BBA4-494F-994B-CF0502FB8D31}" type="pres">
      <dgm:prSet presAssocID="{6586AD28-D18A-4260-A68D-5E285CAB42CF}" presName="sibTrans" presStyleCnt="0"/>
      <dgm:spPr/>
    </dgm:pt>
    <dgm:pt modelId="{EF79621E-16F1-4B5D-886A-C97F4EA7AF55}" type="pres">
      <dgm:prSet presAssocID="{8A9AF780-833A-496A-8A83-0E887189D39B}" presName="node" presStyleLbl="node1" presStyleIdx="2" presStyleCnt="8">
        <dgm:presLayoutVars>
          <dgm:bulletEnabled val="1"/>
        </dgm:presLayoutVars>
      </dgm:prSet>
      <dgm:spPr/>
    </dgm:pt>
    <dgm:pt modelId="{B89701BC-B235-4486-AA02-35673F22161F}" type="pres">
      <dgm:prSet presAssocID="{98C02588-9249-4AEF-A654-EC74AF68D8E0}" presName="sibTrans" presStyleCnt="0"/>
      <dgm:spPr/>
    </dgm:pt>
    <dgm:pt modelId="{821A3D25-81EC-40FB-B9A8-707CFD888A9D}" type="pres">
      <dgm:prSet presAssocID="{9DAC1D5D-B3DC-44CA-A3D0-C24658555989}" presName="node" presStyleLbl="node1" presStyleIdx="3" presStyleCnt="8">
        <dgm:presLayoutVars>
          <dgm:bulletEnabled val="1"/>
        </dgm:presLayoutVars>
      </dgm:prSet>
      <dgm:spPr/>
    </dgm:pt>
    <dgm:pt modelId="{347DF811-4659-4224-A40E-9EE54664213E}" type="pres">
      <dgm:prSet presAssocID="{FC15FB2E-06F8-4C23-82A0-FB109469A0F5}" presName="sibTrans" presStyleCnt="0"/>
      <dgm:spPr/>
    </dgm:pt>
    <dgm:pt modelId="{3A72CE24-1F2C-4368-A792-FDE180022938}" type="pres">
      <dgm:prSet presAssocID="{E9DDC78B-A7D3-45E1-9B1A-B9C09F443608}" presName="node" presStyleLbl="node1" presStyleIdx="4" presStyleCnt="8">
        <dgm:presLayoutVars>
          <dgm:bulletEnabled val="1"/>
        </dgm:presLayoutVars>
      </dgm:prSet>
      <dgm:spPr/>
    </dgm:pt>
    <dgm:pt modelId="{EA25D5B7-EB4F-4F3E-AEFA-3744A9E51757}" type="pres">
      <dgm:prSet presAssocID="{4F6C3289-9220-40A7-878A-FCDE431E4562}" presName="sibTrans" presStyleCnt="0"/>
      <dgm:spPr/>
    </dgm:pt>
    <dgm:pt modelId="{7E4CD95C-2ECF-477B-A26B-27BDA1ADE266}" type="pres">
      <dgm:prSet presAssocID="{23E4EF48-8872-410A-97CC-124C9A722147}" presName="node" presStyleLbl="node1" presStyleIdx="5" presStyleCnt="8">
        <dgm:presLayoutVars>
          <dgm:bulletEnabled val="1"/>
        </dgm:presLayoutVars>
      </dgm:prSet>
      <dgm:spPr/>
    </dgm:pt>
    <dgm:pt modelId="{620A83E3-F4BE-410B-BD69-ABEE1C32FB86}" type="pres">
      <dgm:prSet presAssocID="{E68226C8-086B-4C17-A088-62404D508AB5}" presName="sibTrans" presStyleCnt="0"/>
      <dgm:spPr/>
    </dgm:pt>
    <dgm:pt modelId="{B0905BDE-9972-40C6-ABAB-D9E6EC3788D4}" type="pres">
      <dgm:prSet presAssocID="{F8DED3C7-5EB2-4ED9-A7F6-22D00B3A6775}" presName="node" presStyleLbl="node1" presStyleIdx="6" presStyleCnt="8">
        <dgm:presLayoutVars>
          <dgm:bulletEnabled val="1"/>
        </dgm:presLayoutVars>
      </dgm:prSet>
      <dgm:spPr/>
    </dgm:pt>
    <dgm:pt modelId="{2C28BE10-FA6D-45B7-A1C2-4D4D8900748A}" type="pres">
      <dgm:prSet presAssocID="{60B2102E-BAA6-44E6-B093-AD2C5CF67784}" presName="sibTrans" presStyleCnt="0"/>
      <dgm:spPr/>
    </dgm:pt>
    <dgm:pt modelId="{A5932A6C-BA2F-48EF-973F-EE606FCEED41}" type="pres">
      <dgm:prSet presAssocID="{57A4FCCA-29F7-401E-8F44-260279BE88D2}" presName="node" presStyleLbl="node1" presStyleIdx="7" presStyleCnt="8">
        <dgm:presLayoutVars>
          <dgm:bulletEnabled val="1"/>
        </dgm:presLayoutVars>
      </dgm:prSet>
      <dgm:spPr/>
    </dgm:pt>
  </dgm:ptLst>
  <dgm:cxnLst>
    <dgm:cxn modelId="{6D81F306-A3B7-4361-9F8E-40A288883C1D}" type="presOf" srcId="{57A4FCCA-29F7-401E-8F44-260279BE88D2}" destId="{A5932A6C-BA2F-48EF-973F-EE606FCEED41}" srcOrd="0" destOrd="0" presId="urn:microsoft.com/office/officeart/2005/8/layout/default"/>
    <dgm:cxn modelId="{002EC01E-5FD6-42CE-83E6-331EBC79E720}" srcId="{3D286581-44A6-469C-B4A3-EA9B8C536AE6}" destId="{95E37ED3-A626-4C74-86F0-CDCEC60DAC33}" srcOrd="0" destOrd="0" parTransId="{6FD8A395-B3C7-4B12-88CD-E3158C16EA2F}" sibTransId="{6EEA474E-A49A-4F09-BB6F-B6278DC83ED5}"/>
    <dgm:cxn modelId="{C0591937-592C-45FA-9D36-F64935844A63}" type="presOf" srcId="{E9DDC78B-A7D3-45E1-9B1A-B9C09F443608}" destId="{3A72CE24-1F2C-4368-A792-FDE180022938}" srcOrd="0" destOrd="0" presId="urn:microsoft.com/office/officeart/2005/8/layout/default"/>
    <dgm:cxn modelId="{35FBCF3D-A175-42D4-9379-8192960019E8}" type="presOf" srcId="{3D286581-44A6-469C-B4A3-EA9B8C536AE6}" destId="{8C9CD9ED-8000-4F1B-81C9-41F8C48EBB5B}" srcOrd="0" destOrd="0" presId="urn:microsoft.com/office/officeart/2005/8/layout/default"/>
    <dgm:cxn modelId="{FD34F540-39F6-4752-8B6C-457AE976B4BF}" srcId="{3D286581-44A6-469C-B4A3-EA9B8C536AE6}" destId="{57A4FCCA-29F7-401E-8F44-260279BE88D2}" srcOrd="7" destOrd="0" parTransId="{35229167-372A-42ED-8200-022E5662F5FC}" sibTransId="{B5AD4F94-DCF0-4E1B-9808-131D5A7ADE78}"/>
    <dgm:cxn modelId="{C78CD146-3B7F-46CD-B56A-B395A8A65DEC}" srcId="{3D286581-44A6-469C-B4A3-EA9B8C536AE6}" destId="{23E4EF48-8872-410A-97CC-124C9A722147}" srcOrd="5" destOrd="0" parTransId="{CFF713E9-208E-4F2E-B7C2-61AD04BF90EF}" sibTransId="{E68226C8-086B-4C17-A088-62404D508AB5}"/>
    <dgm:cxn modelId="{B877366A-3564-44BC-8EBB-549C98FDA403}" type="presOf" srcId="{F8DED3C7-5EB2-4ED9-A7F6-22D00B3A6775}" destId="{B0905BDE-9972-40C6-ABAB-D9E6EC3788D4}" srcOrd="0" destOrd="0" presId="urn:microsoft.com/office/officeart/2005/8/layout/default"/>
    <dgm:cxn modelId="{810F0A6F-DAE5-4099-BB67-3D196937AB84}" srcId="{3D286581-44A6-469C-B4A3-EA9B8C536AE6}" destId="{DAD707E7-18EE-49AC-A405-F232A5788F3C}" srcOrd="1" destOrd="0" parTransId="{C7D02743-ECD9-42E0-B256-886DD3058682}" sibTransId="{6586AD28-D18A-4260-A68D-5E285CAB42CF}"/>
    <dgm:cxn modelId="{A727DB73-48A4-4C10-A4C6-AA1CEF8549E9}" srcId="{3D286581-44A6-469C-B4A3-EA9B8C536AE6}" destId="{F8DED3C7-5EB2-4ED9-A7F6-22D00B3A6775}" srcOrd="6" destOrd="0" parTransId="{28AD6B94-5792-48A7-A20A-9DEFC6FE5BBA}" sibTransId="{60B2102E-BAA6-44E6-B093-AD2C5CF67784}"/>
    <dgm:cxn modelId="{F3D2C956-0BC5-4FFA-84DE-E4A62AF4DA0C}" type="presOf" srcId="{9DAC1D5D-B3DC-44CA-A3D0-C24658555989}" destId="{821A3D25-81EC-40FB-B9A8-707CFD888A9D}" srcOrd="0" destOrd="0" presId="urn:microsoft.com/office/officeart/2005/8/layout/default"/>
    <dgm:cxn modelId="{C186868C-0CD6-48B9-AD48-61D6C2E62E3A}" type="presOf" srcId="{95E37ED3-A626-4C74-86F0-CDCEC60DAC33}" destId="{CDC5AEBE-93B5-4E07-9C88-DB29BBA3C452}" srcOrd="0" destOrd="0" presId="urn:microsoft.com/office/officeart/2005/8/layout/default"/>
    <dgm:cxn modelId="{D7B93195-2AA9-4F6A-B4D5-EC8AF2F83D1C}" type="presOf" srcId="{DAD707E7-18EE-49AC-A405-F232A5788F3C}" destId="{141C9335-9ACD-4A89-AD00-3FC304F4A344}" srcOrd="0" destOrd="0" presId="urn:microsoft.com/office/officeart/2005/8/layout/default"/>
    <dgm:cxn modelId="{EA131496-3CED-4E30-A10B-467F99EBA410}" srcId="{3D286581-44A6-469C-B4A3-EA9B8C536AE6}" destId="{E9DDC78B-A7D3-45E1-9B1A-B9C09F443608}" srcOrd="4" destOrd="0" parTransId="{D841E5C4-07F3-40C1-977F-5E0B9C127E35}" sibTransId="{4F6C3289-9220-40A7-878A-FCDE431E4562}"/>
    <dgm:cxn modelId="{B809AF9E-3660-43B5-B961-F59AB1D8C992}" type="presOf" srcId="{23E4EF48-8872-410A-97CC-124C9A722147}" destId="{7E4CD95C-2ECF-477B-A26B-27BDA1ADE266}" srcOrd="0" destOrd="0" presId="urn:microsoft.com/office/officeart/2005/8/layout/default"/>
    <dgm:cxn modelId="{AF7E1ED7-832D-4BB4-A961-87C65E0E0B8E}" srcId="{3D286581-44A6-469C-B4A3-EA9B8C536AE6}" destId="{8A9AF780-833A-496A-8A83-0E887189D39B}" srcOrd="2" destOrd="0" parTransId="{14C8569F-D518-4700-B96A-DE10F529F707}" sibTransId="{98C02588-9249-4AEF-A654-EC74AF68D8E0}"/>
    <dgm:cxn modelId="{38E304E7-468A-4B58-99F1-B39840B143E7}" type="presOf" srcId="{8A9AF780-833A-496A-8A83-0E887189D39B}" destId="{EF79621E-16F1-4B5D-886A-C97F4EA7AF55}" srcOrd="0" destOrd="0" presId="urn:microsoft.com/office/officeart/2005/8/layout/default"/>
    <dgm:cxn modelId="{2383B6F4-1E02-4A5D-BAC7-0DEFBED415AA}" srcId="{3D286581-44A6-469C-B4A3-EA9B8C536AE6}" destId="{9DAC1D5D-B3DC-44CA-A3D0-C24658555989}" srcOrd="3" destOrd="0" parTransId="{AF538943-8758-432D-B741-1C3843C7451E}" sibTransId="{FC15FB2E-06F8-4C23-82A0-FB109469A0F5}"/>
    <dgm:cxn modelId="{604BB738-FAD6-4522-85D8-2853893C2C2C}" type="presParOf" srcId="{8C9CD9ED-8000-4F1B-81C9-41F8C48EBB5B}" destId="{CDC5AEBE-93B5-4E07-9C88-DB29BBA3C452}" srcOrd="0" destOrd="0" presId="urn:microsoft.com/office/officeart/2005/8/layout/default"/>
    <dgm:cxn modelId="{C36956F2-FA74-49D1-8BDB-1BF1A54ED9B4}" type="presParOf" srcId="{8C9CD9ED-8000-4F1B-81C9-41F8C48EBB5B}" destId="{D75E0496-7377-4953-88F9-728CAF0BAB0E}" srcOrd="1" destOrd="0" presId="urn:microsoft.com/office/officeart/2005/8/layout/default"/>
    <dgm:cxn modelId="{B002759E-5114-4662-8CA2-E6035D56C220}" type="presParOf" srcId="{8C9CD9ED-8000-4F1B-81C9-41F8C48EBB5B}" destId="{141C9335-9ACD-4A89-AD00-3FC304F4A344}" srcOrd="2" destOrd="0" presId="urn:microsoft.com/office/officeart/2005/8/layout/default"/>
    <dgm:cxn modelId="{A526366A-D5EE-4658-90AB-367BDCB64DFE}" type="presParOf" srcId="{8C9CD9ED-8000-4F1B-81C9-41F8C48EBB5B}" destId="{22072531-BBA4-494F-994B-CF0502FB8D31}" srcOrd="3" destOrd="0" presId="urn:microsoft.com/office/officeart/2005/8/layout/default"/>
    <dgm:cxn modelId="{66E51B77-7F6B-4877-9960-6CC902BBF672}" type="presParOf" srcId="{8C9CD9ED-8000-4F1B-81C9-41F8C48EBB5B}" destId="{EF79621E-16F1-4B5D-886A-C97F4EA7AF55}" srcOrd="4" destOrd="0" presId="urn:microsoft.com/office/officeart/2005/8/layout/default"/>
    <dgm:cxn modelId="{EFC11FBA-2577-4956-B232-F1CED74EE5D4}" type="presParOf" srcId="{8C9CD9ED-8000-4F1B-81C9-41F8C48EBB5B}" destId="{B89701BC-B235-4486-AA02-35673F22161F}" srcOrd="5" destOrd="0" presId="urn:microsoft.com/office/officeart/2005/8/layout/default"/>
    <dgm:cxn modelId="{3E683166-DAC8-4958-9B37-F07D9296990A}" type="presParOf" srcId="{8C9CD9ED-8000-4F1B-81C9-41F8C48EBB5B}" destId="{821A3D25-81EC-40FB-B9A8-707CFD888A9D}" srcOrd="6" destOrd="0" presId="urn:microsoft.com/office/officeart/2005/8/layout/default"/>
    <dgm:cxn modelId="{FCF893F1-B04C-4CCE-BFEE-4E3B35D68EAD}" type="presParOf" srcId="{8C9CD9ED-8000-4F1B-81C9-41F8C48EBB5B}" destId="{347DF811-4659-4224-A40E-9EE54664213E}" srcOrd="7" destOrd="0" presId="urn:microsoft.com/office/officeart/2005/8/layout/default"/>
    <dgm:cxn modelId="{98CF350B-FC42-4DE0-9D95-067FB2BF8261}" type="presParOf" srcId="{8C9CD9ED-8000-4F1B-81C9-41F8C48EBB5B}" destId="{3A72CE24-1F2C-4368-A792-FDE180022938}" srcOrd="8" destOrd="0" presId="urn:microsoft.com/office/officeart/2005/8/layout/default"/>
    <dgm:cxn modelId="{CE78B45A-AE03-4946-A561-CAC886DE6B9A}" type="presParOf" srcId="{8C9CD9ED-8000-4F1B-81C9-41F8C48EBB5B}" destId="{EA25D5B7-EB4F-4F3E-AEFA-3744A9E51757}" srcOrd="9" destOrd="0" presId="urn:microsoft.com/office/officeart/2005/8/layout/default"/>
    <dgm:cxn modelId="{624D20AF-C145-4DA0-8A17-E0C4D31A052F}" type="presParOf" srcId="{8C9CD9ED-8000-4F1B-81C9-41F8C48EBB5B}" destId="{7E4CD95C-2ECF-477B-A26B-27BDA1ADE266}" srcOrd="10" destOrd="0" presId="urn:microsoft.com/office/officeart/2005/8/layout/default"/>
    <dgm:cxn modelId="{2C359BA0-1846-4F86-B8B2-7A11F677F697}" type="presParOf" srcId="{8C9CD9ED-8000-4F1B-81C9-41F8C48EBB5B}" destId="{620A83E3-F4BE-410B-BD69-ABEE1C32FB86}" srcOrd="11" destOrd="0" presId="urn:microsoft.com/office/officeart/2005/8/layout/default"/>
    <dgm:cxn modelId="{BDD5411A-08D1-4FA2-AAC9-1C3B3FBE0477}" type="presParOf" srcId="{8C9CD9ED-8000-4F1B-81C9-41F8C48EBB5B}" destId="{B0905BDE-9972-40C6-ABAB-D9E6EC3788D4}" srcOrd="12" destOrd="0" presId="urn:microsoft.com/office/officeart/2005/8/layout/default"/>
    <dgm:cxn modelId="{995F5426-FD87-4CB4-B758-552A2724A6FA}" type="presParOf" srcId="{8C9CD9ED-8000-4F1B-81C9-41F8C48EBB5B}" destId="{2C28BE10-FA6D-45B7-A1C2-4D4D8900748A}" srcOrd="13" destOrd="0" presId="urn:microsoft.com/office/officeart/2005/8/layout/default"/>
    <dgm:cxn modelId="{12B59FF8-C12D-4ED4-81AA-9BE9C7DFC2C0}" type="presParOf" srcId="{8C9CD9ED-8000-4F1B-81C9-41F8C48EBB5B}" destId="{A5932A6C-BA2F-48EF-973F-EE606FCEED4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AD414-9447-4AAD-A5CC-693D866240C0}">
      <dsp:nvSpPr>
        <dsp:cNvPr id="0" name=""/>
        <dsp:cNvSpPr/>
      </dsp:nvSpPr>
      <dsp:spPr>
        <a:xfrm>
          <a:off x="0" y="23745"/>
          <a:ext cx="7012370" cy="5247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Anti-Virus/Anti-Malware software</a:t>
          </a:r>
        </a:p>
      </dsp:txBody>
      <dsp:txXfrm>
        <a:off x="25616" y="49361"/>
        <a:ext cx="6961138" cy="473513"/>
      </dsp:txXfrm>
    </dsp:sp>
    <dsp:sp modelId="{91CAD8AD-9E35-4556-A948-C9D81DC27C29}">
      <dsp:nvSpPr>
        <dsp:cNvPr id="0" name=""/>
        <dsp:cNvSpPr/>
      </dsp:nvSpPr>
      <dsp:spPr>
        <a:xfrm>
          <a:off x="0" y="614730"/>
          <a:ext cx="7012370" cy="524745"/>
        </a:xfrm>
        <a:prstGeom prst="roundRect">
          <a:avLst/>
        </a:prstGeom>
        <a:gradFill rotWithShape="0">
          <a:gsLst>
            <a:gs pos="0">
              <a:schemeClr val="accent2">
                <a:hueOff val="-189053"/>
                <a:satOff val="213"/>
                <a:lumOff val="504"/>
                <a:alphaOff val="0"/>
                <a:tint val="98000"/>
                <a:lumMod val="110000"/>
              </a:schemeClr>
            </a:gs>
            <a:gs pos="84000">
              <a:schemeClr val="accent2">
                <a:hueOff val="-189053"/>
                <a:satOff val="213"/>
                <a:lumOff val="50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Backup Software</a:t>
          </a:r>
        </a:p>
      </dsp:txBody>
      <dsp:txXfrm>
        <a:off x="25616" y="640346"/>
        <a:ext cx="6961138" cy="473513"/>
      </dsp:txXfrm>
    </dsp:sp>
    <dsp:sp modelId="{427ED4E7-BCC9-49B4-923E-82D01FD31999}">
      <dsp:nvSpPr>
        <dsp:cNvPr id="0" name=""/>
        <dsp:cNvSpPr/>
      </dsp:nvSpPr>
      <dsp:spPr>
        <a:xfrm>
          <a:off x="0" y="1205715"/>
          <a:ext cx="7012370" cy="524745"/>
        </a:xfrm>
        <a:prstGeom prst="roundRect">
          <a:avLst/>
        </a:prstGeom>
        <a:gradFill rotWithShape="0">
          <a:gsLst>
            <a:gs pos="0">
              <a:schemeClr val="accent2">
                <a:hueOff val="-378107"/>
                <a:satOff val="426"/>
                <a:lumOff val="1009"/>
                <a:alphaOff val="0"/>
                <a:tint val="98000"/>
                <a:lumMod val="110000"/>
              </a:schemeClr>
            </a:gs>
            <a:gs pos="84000">
              <a:schemeClr val="accent2">
                <a:hueOff val="-378107"/>
                <a:satOff val="426"/>
                <a:lumOff val="1009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Compression Tools</a:t>
          </a:r>
        </a:p>
      </dsp:txBody>
      <dsp:txXfrm>
        <a:off x="25616" y="1231331"/>
        <a:ext cx="6961138" cy="473513"/>
      </dsp:txXfrm>
    </dsp:sp>
    <dsp:sp modelId="{7F2B5139-73BB-4AD3-A4CF-DD7EA94E994B}">
      <dsp:nvSpPr>
        <dsp:cNvPr id="0" name=""/>
        <dsp:cNvSpPr/>
      </dsp:nvSpPr>
      <dsp:spPr>
        <a:xfrm>
          <a:off x="0" y="1796700"/>
          <a:ext cx="7012370" cy="524745"/>
        </a:xfrm>
        <a:prstGeom prst="roundRect">
          <a:avLst/>
        </a:prstGeom>
        <a:gradFill rotWithShape="0">
          <a:gsLst>
            <a:gs pos="0">
              <a:schemeClr val="accent2">
                <a:hueOff val="-567160"/>
                <a:satOff val="639"/>
                <a:lumOff val="1513"/>
                <a:alphaOff val="0"/>
                <a:tint val="98000"/>
                <a:lumMod val="110000"/>
              </a:schemeClr>
            </a:gs>
            <a:gs pos="84000">
              <a:schemeClr val="accent2">
                <a:hueOff val="-567160"/>
                <a:satOff val="639"/>
                <a:lumOff val="1513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Disk Analysers</a:t>
          </a:r>
        </a:p>
      </dsp:txBody>
      <dsp:txXfrm>
        <a:off x="25616" y="1822316"/>
        <a:ext cx="6961138" cy="473513"/>
      </dsp:txXfrm>
    </dsp:sp>
    <dsp:sp modelId="{4ACBC807-CBAF-4AEC-BDB6-EC12AE3ED6E0}">
      <dsp:nvSpPr>
        <dsp:cNvPr id="0" name=""/>
        <dsp:cNvSpPr/>
      </dsp:nvSpPr>
      <dsp:spPr>
        <a:xfrm>
          <a:off x="0" y="2387685"/>
          <a:ext cx="7012370" cy="524745"/>
        </a:xfrm>
        <a:prstGeom prst="roundRect">
          <a:avLst/>
        </a:prstGeom>
        <a:gradFill rotWithShape="0">
          <a:gsLst>
            <a:gs pos="0">
              <a:schemeClr val="accent2">
                <a:hueOff val="-756213"/>
                <a:satOff val="853"/>
                <a:lumOff val="2017"/>
                <a:alphaOff val="0"/>
                <a:tint val="98000"/>
                <a:lumMod val="110000"/>
              </a:schemeClr>
            </a:gs>
            <a:gs pos="84000">
              <a:schemeClr val="accent2">
                <a:hueOff val="-756213"/>
                <a:satOff val="853"/>
                <a:lumOff val="201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Disk Defragmenters</a:t>
          </a:r>
        </a:p>
      </dsp:txBody>
      <dsp:txXfrm>
        <a:off x="25616" y="2413301"/>
        <a:ext cx="6961138" cy="473513"/>
      </dsp:txXfrm>
    </dsp:sp>
    <dsp:sp modelId="{EA1137D4-4F9D-481C-B120-7A230572F6D3}">
      <dsp:nvSpPr>
        <dsp:cNvPr id="0" name=""/>
        <dsp:cNvSpPr/>
      </dsp:nvSpPr>
      <dsp:spPr>
        <a:xfrm>
          <a:off x="0" y="2978670"/>
          <a:ext cx="7012370" cy="524745"/>
        </a:xfrm>
        <a:prstGeom prst="roundRect">
          <a:avLst/>
        </a:prstGeom>
        <a:gradFill rotWithShape="0">
          <a:gsLst>
            <a:gs pos="0">
              <a:schemeClr val="accent2">
                <a:hueOff val="-945266"/>
                <a:satOff val="1066"/>
                <a:lumOff val="2521"/>
                <a:alphaOff val="0"/>
                <a:tint val="98000"/>
                <a:lumMod val="110000"/>
              </a:schemeClr>
            </a:gs>
            <a:gs pos="84000">
              <a:schemeClr val="accent2">
                <a:hueOff val="-945266"/>
                <a:satOff val="1066"/>
                <a:lumOff val="252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Disk Partitioners</a:t>
          </a:r>
        </a:p>
      </dsp:txBody>
      <dsp:txXfrm>
        <a:off x="25616" y="3004286"/>
        <a:ext cx="6961138" cy="473513"/>
      </dsp:txXfrm>
    </dsp:sp>
    <dsp:sp modelId="{087B1759-C4B0-4AC7-8817-E9368CDDA2B4}">
      <dsp:nvSpPr>
        <dsp:cNvPr id="0" name=""/>
        <dsp:cNvSpPr/>
      </dsp:nvSpPr>
      <dsp:spPr>
        <a:xfrm>
          <a:off x="0" y="3569655"/>
          <a:ext cx="7012370" cy="524745"/>
        </a:xfrm>
        <a:prstGeom prst="roundRect">
          <a:avLst/>
        </a:prstGeom>
        <a:gradFill rotWithShape="0">
          <a:gsLst>
            <a:gs pos="0">
              <a:schemeClr val="accent2">
                <a:hueOff val="-1134320"/>
                <a:satOff val="1279"/>
                <a:lumOff val="3026"/>
                <a:alphaOff val="0"/>
                <a:tint val="98000"/>
                <a:lumMod val="110000"/>
              </a:schemeClr>
            </a:gs>
            <a:gs pos="84000">
              <a:schemeClr val="accent2">
                <a:hueOff val="-1134320"/>
                <a:satOff val="1279"/>
                <a:lumOff val="302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Encryption Software</a:t>
          </a:r>
        </a:p>
      </dsp:txBody>
      <dsp:txXfrm>
        <a:off x="25616" y="3595271"/>
        <a:ext cx="6961138" cy="473513"/>
      </dsp:txXfrm>
    </dsp:sp>
    <dsp:sp modelId="{5CE03B6D-F391-4510-A539-8A833A199249}">
      <dsp:nvSpPr>
        <dsp:cNvPr id="0" name=""/>
        <dsp:cNvSpPr/>
      </dsp:nvSpPr>
      <dsp:spPr>
        <a:xfrm>
          <a:off x="0" y="4160640"/>
          <a:ext cx="7012370" cy="524745"/>
        </a:xfrm>
        <a:prstGeom prst="roundRect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tint val="98000"/>
                <a:lumMod val="110000"/>
              </a:schemeClr>
            </a:gs>
            <a:gs pos="84000">
              <a:schemeClr val="accent2">
                <a:hueOff val="-1323373"/>
                <a:satOff val="1492"/>
                <a:lumOff val="353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Firewall</a:t>
          </a:r>
        </a:p>
      </dsp:txBody>
      <dsp:txXfrm>
        <a:off x="25616" y="4186256"/>
        <a:ext cx="6961138" cy="473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5AEBE-93B5-4E07-9C88-DB29BBA3C452}">
      <dsp:nvSpPr>
        <dsp:cNvPr id="0" name=""/>
        <dsp:cNvSpPr/>
      </dsp:nvSpPr>
      <dsp:spPr>
        <a:xfrm>
          <a:off x="3231" y="240799"/>
          <a:ext cx="2563601" cy="1538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They  Monitor traffic in and out of the system and remote connections </a:t>
          </a:r>
          <a:endParaRPr lang="en-US" sz="2000" kern="1200"/>
        </a:p>
      </dsp:txBody>
      <dsp:txXfrm>
        <a:off x="3231" y="240799"/>
        <a:ext cx="2563601" cy="1538160"/>
      </dsp:txXfrm>
    </dsp:sp>
    <dsp:sp modelId="{141C9335-9ACD-4A89-AD00-3FC304F4A344}">
      <dsp:nvSpPr>
        <dsp:cNvPr id="0" name=""/>
        <dsp:cNvSpPr/>
      </dsp:nvSpPr>
      <dsp:spPr>
        <a:xfrm>
          <a:off x="2823193" y="240799"/>
          <a:ext cx="2563601" cy="1538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Checks IP addresses of data/connections and compares with (user defined) </a:t>
          </a:r>
          <a:endParaRPr lang="en-US" sz="2000" kern="1200" dirty="0"/>
        </a:p>
      </dsp:txBody>
      <dsp:txXfrm>
        <a:off x="2823193" y="240799"/>
        <a:ext cx="2563601" cy="1538160"/>
      </dsp:txXfrm>
    </dsp:sp>
    <dsp:sp modelId="{EF79621E-16F1-4B5D-886A-C97F4EA7AF55}">
      <dsp:nvSpPr>
        <dsp:cNvPr id="0" name=""/>
        <dsp:cNvSpPr/>
      </dsp:nvSpPr>
      <dsp:spPr>
        <a:xfrm>
          <a:off x="5643155" y="240799"/>
          <a:ext cx="2563601" cy="15381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Prevent remote/unauthorised connections</a:t>
          </a:r>
          <a:endParaRPr lang="en-US" sz="2000" kern="1200"/>
        </a:p>
      </dsp:txBody>
      <dsp:txXfrm>
        <a:off x="5643155" y="240799"/>
        <a:ext cx="2563601" cy="1538160"/>
      </dsp:txXfrm>
    </dsp:sp>
    <dsp:sp modelId="{821A3D25-81EC-40FB-B9A8-707CFD888A9D}">
      <dsp:nvSpPr>
        <dsp:cNvPr id="0" name=""/>
        <dsp:cNvSpPr/>
      </dsp:nvSpPr>
      <dsp:spPr>
        <a:xfrm>
          <a:off x="8463116" y="240799"/>
          <a:ext cx="2563601" cy="15381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denies access to unknown/suspicious connections/traffic</a:t>
          </a:r>
          <a:endParaRPr lang="en-US" sz="2000" kern="1200"/>
        </a:p>
      </dsp:txBody>
      <dsp:txXfrm>
        <a:off x="8463116" y="240799"/>
        <a:ext cx="2563601" cy="1538160"/>
      </dsp:txXfrm>
    </dsp:sp>
    <dsp:sp modelId="{3A72CE24-1F2C-4368-A792-FDE180022938}">
      <dsp:nvSpPr>
        <dsp:cNvPr id="0" name=""/>
        <dsp:cNvSpPr/>
      </dsp:nvSpPr>
      <dsp:spPr>
        <a:xfrm>
          <a:off x="3231" y="2035320"/>
          <a:ext cx="2563601" cy="15381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Filter IP addresses to ensure only authorised connections are  allowed in list/rules </a:t>
          </a:r>
          <a:endParaRPr lang="en-US" sz="2000" kern="1200"/>
        </a:p>
      </dsp:txBody>
      <dsp:txXfrm>
        <a:off x="3231" y="2035320"/>
        <a:ext cx="2563601" cy="1538160"/>
      </dsp:txXfrm>
    </dsp:sp>
    <dsp:sp modelId="{7E4CD95C-2ECF-477B-A26B-27BDA1ADE266}">
      <dsp:nvSpPr>
        <dsp:cNvPr id="0" name=""/>
        <dsp:cNvSpPr/>
      </dsp:nvSpPr>
      <dsp:spPr>
        <a:xfrm>
          <a:off x="2823193" y="2035320"/>
          <a:ext cx="2563601" cy="1538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Block ports to external traffic to limit the number of attack vectors</a:t>
          </a:r>
          <a:endParaRPr lang="en-US" sz="2000" kern="1200"/>
        </a:p>
      </dsp:txBody>
      <dsp:txXfrm>
        <a:off x="2823193" y="2035320"/>
        <a:ext cx="2563601" cy="1538160"/>
      </dsp:txXfrm>
    </dsp:sp>
    <dsp:sp modelId="{B0905BDE-9972-40C6-ABAB-D9E6EC3788D4}">
      <dsp:nvSpPr>
        <dsp:cNvPr id="0" name=""/>
        <dsp:cNvSpPr/>
      </dsp:nvSpPr>
      <dsp:spPr>
        <a:xfrm>
          <a:off x="5643155" y="2035320"/>
          <a:ext cx="2563601" cy="1538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Monitors ports</a:t>
          </a:r>
          <a:endParaRPr lang="en-US" sz="2000" kern="1200"/>
        </a:p>
      </dsp:txBody>
      <dsp:txXfrm>
        <a:off x="5643155" y="2035320"/>
        <a:ext cx="2563601" cy="1538160"/>
      </dsp:txXfrm>
    </dsp:sp>
    <dsp:sp modelId="{A5932A6C-BA2F-48EF-973F-EE606FCEED41}">
      <dsp:nvSpPr>
        <dsp:cNvPr id="0" name=""/>
        <dsp:cNvSpPr/>
      </dsp:nvSpPr>
      <dsp:spPr>
        <a:xfrm>
          <a:off x="8463116" y="2035320"/>
          <a:ext cx="2563601" cy="15381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uses packet filtering</a:t>
          </a:r>
          <a:endParaRPr lang="en-US" sz="2000" kern="1200"/>
        </a:p>
      </dsp:txBody>
      <dsp:txXfrm>
        <a:off x="8463116" y="2035320"/>
        <a:ext cx="2563601" cy="153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25E01-1FA7-451E-9FDC-1A240D064568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8F410-46C6-4E49-8904-5F807AD1A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05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e/kYYy6qWnQd?origin=lprLi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fr-FR" dirty="0"/>
              <a:t>Content area 7: Digital </a:t>
            </a:r>
            <a:r>
              <a:rPr lang="fr-FR" dirty="0" err="1"/>
              <a:t>environments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2482719"/>
            <a:ext cx="10993546" cy="468233"/>
          </a:xfrm>
        </p:spPr>
        <p:txBody>
          <a:bodyPr>
            <a:normAutofit fontScale="55000" lnSpcReduction="20000"/>
          </a:bodyPr>
          <a:lstStyle/>
          <a:p>
            <a:r>
              <a:rPr lang="en-GB" b="1">
                <a:solidFill>
                  <a:schemeClr val="tx1"/>
                </a:solidFill>
              </a:rPr>
              <a:t>T Level Technical Qualification in Digital software Development: </a:t>
            </a:r>
            <a:r>
              <a:rPr lang="en-GB" b="1" dirty="0">
                <a:solidFill>
                  <a:schemeClr val="accent2">
                    <a:lumMod val="50000"/>
                    <a:alpha val="75000"/>
                  </a:schemeClr>
                </a:solidFill>
              </a:rPr>
              <a:t>7-2-2 </a:t>
            </a:r>
            <a:r>
              <a:rPr lang="en-GB" dirty="0"/>
              <a:t>Understand the features and use of common utilities</a:t>
            </a:r>
            <a:endParaRPr lang="en-GB" b="1" dirty="0">
              <a:solidFill>
                <a:schemeClr val="accent2">
                  <a:lumMod val="50000"/>
                  <a:alpha val="75000"/>
                </a:schemeClr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V3.1-1-060625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168D4-E452-401D-B675-E5D1772A733A}"/>
              </a:ext>
            </a:extLst>
          </p:cNvPr>
          <p:cNvSpPr txBox="1"/>
          <p:nvPr/>
        </p:nvSpPr>
        <p:spPr>
          <a:xfrm>
            <a:off x="6970643" y="6400800"/>
            <a:ext cx="4932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Presentation by Derek Condon MSc, MBCS, MIET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321EA-8703-C863-106F-55967E802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ars">
            <a:extLst>
              <a:ext uri="{FF2B5EF4-FFF2-40B4-BE49-F238E27FC236}">
                <a16:creationId xmlns:a16="http://schemas.microsoft.com/office/drawing/2014/main" id="{2C1A83B4-AF5E-2CA7-2A6E-877DFF653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889D4D-5D0A-B974-7EB1-B724EB11A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82" y="1157114"/>
            <a:ext cx="3374265" cy="64939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Utility software</a:t>
            </a:r>
            <a:endParaRPr lang="en-US" sz="2000" b="0" kern="1200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049DA-ADAD-937C-2C7D-F61B95246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226" y="2266683"/>
            <a:ext cx="3374265" cy="27045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600" dirty="0"/>
              <a:t>What utility software can you identify?</a:t>
            </a:r>
          </a:p>
        </p:txBody>
      </p:sp>
    </p:spTree>
    <p:extLst>
      <p:ext uri="{BB962C8B-B14F-4D97-AF65-F5344CB8AC3E}">
        <p14:creationId xmlns:p14="http://schemas.microsoft.com/office/powerpoint/2010/main" val="3153853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FFB6-6DB0-9801-F9CE-A395B0EB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9391"/>
            <a:ext cx="11029616" cy="988332"/>
          </a:xfrm>
        </p:spPr>
        <p:txBody>
          <a:bodyPr>
            <a:normAutofit fontScale="90000"/>
          </a:bodyPr>
          <a:lstStyle/>
          <a:p>
            <a:pPr defTabSz="914400" eaLnBrk="0" fontAlgn="base" hangingPunct="0">
              <a:spcAft>
                <a:spcPct val="0"/>
              </a:spcAft>
            </a:pPr>
            <a:r>
              <a:rPr lang="en-GB" altLang="en-US" sz="3600" b="1" cap="none" dirty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Software Utility: Download and Complete the Table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140CF92-EF91-6CFC-73C6-0069974F9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649" y="142790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465799-EE1C-4493-9892-C4AB894BF096}"/>
              </a:ext>
            </a:extLst>
          </p:cNvPr>
          <p:cNvGraphicFramePr>
            <a:graphicFrameLocks noGrp="1"/>
          </p:cNvGraphicFramePr>
          <p:nvPr/>
        </p:nvGraphicFramePr>
        <p:xfrm>
          <a:off x="581191" y="1277723"/>
          <a:ext cx="11272142" cy="5491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508">
                  <a:extLst>
                    <a:ext uri="{9D8B030D-6E8A-4147-A177-3AD203B41FA5}">
                      <a16:colId xmlns:a16="http://schemas.microsoft.com/office/drawing/2014/main" val="677208891"/>
                    </a:ext>
                  </a:extLst>
                </a:gridCol>
                <a:gridCol w="4771817">
                  <a:extLst>
                    <a:ext uri="{9D8B030D-6E8A-4147-A177-3AD203B41FA5}">
                      <a16:colId xmlns:a16="http://schemas.microsoft.com/office/drawing/2014/main" val="3532892744"/>
                    </a:ext>
                  </a:extLst>
                </a:gridCol>
                <a:gridCol w="4771817">
                  <a:extLst>
                    <a:ext uri="{9D8B030D-6E8A-4147-A177-3AD203B41FA5}">
                      <a16:colId xmlns:a16="http://schemas.microsoft.com/office/drawing/2014/main" val="3504680839"/>
                    </a:ext>
                  </a:extLst>
                </a:gridCol>
              </a:tblGrid>
              <a:tr h="795662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Software that is designed to perform a specific task to extend or aid the operating system. </a:t>
                      </a:r>
                      <a:endParaRPr kumimoji="0" lang="en-GB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cs typeface="Segoe UI" panose="020B0502040204020203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751546"/>
                  </a:ext>
                </a:extLst>
              </a:tr>
              <a:tr h="416123">
                <a:tc>
                  <a:txBody>
                    <a:bodyPr/>
                    <a:lstStyle/>
                    <a:p>
                      <a:r>
                        <a:rPr lang="en-GB" sz="18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576494"/>
                  </a:ext>
                </a:extLst>
              </a:tr>
              <a:tr h="1079827">
                <a:tc>
                  <a:txBody>
                    <a:bodyPr/>
                    <a:lstStyle/>
                    <a:p>
                      <a:r>
                        <a:rPr lang="en-GB" sz="1400" dirty="0"/>
                        <a:t>Encryption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 protect data by scrambling the contents using algorithm (which makes use of a key) so that data cannot be read unless the correct key is provided. </a:t>
                      </a:r>
                    </a:p>
                    <a:p>
                      <a:r>
                        <a:rPr lang="en-GB" sz="1400" dirty="0"/>
                        <a:t>Used to encrypt data during data transmission or to protect stored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Uses mathematical algorithms to encode data. 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979735"/>
                  </a:ext>
                </a:extLst>
              </a:tr>
              <a:tr h="486101">
                <a:tc>
                  <a:txBody>
                    <a:bodyPr/>
                    <a:lstStyle/>
                    <a:p>
                      <a:r>
                        <a:rPr lang="en-GB" sz="1400" dirty="0"/>
                        <a:t>File Managers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Organises and list and locate files and directories on a computer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25912"/>
                  </a:ext>
                </a:extLst>
              </a:tr>
              <a:tr h="486101">
                <a:tc>
                  <a:txBody>
                    <a:bodyPr/>
                    <a:lstStyle/>
                    <a:p>
                      <a:r>
                        <a:rPr lang="en-GB" sz="1400" dirty="0"/>
                        <a:t>Firewall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 protect a network or system from unauthorised access with a firewall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283471"/>
                  </a:ext>
                </a:extLst>
              </a:tr>
              <a:tr h="880911">
                <a:tc>
                  <a:txBody>
                    <a:bodyPr/>
                    <a:lstStyle/>
                    <a:p>
                      <a:r>
                        <a:rPr lang="en-GB" sz="1400" dirty="0"/>
                        <a:t>Network 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These are software utilities that are designed to analyse and configure various aspects of computer networks. For example, ‘Ping’. The PING utility tests connectivity between two hosts.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324063"/>
                  </a:ext>
                </a:extLst>
              </a:tr>
              <a:tr h="1082680">
                <a:tc>
                  <a:txBody>
                    <a:bodyPr/>
                    <a:lstStyle/>
                    <a:p>
                      <a:r>
                        <a:rPr lang="en-GB" sz="1400" dirty="0"/>
                        <a:t>Package Managers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 collection of software tools that automates the process of installing, upgrading, configuring, and removing computer programs for a computer’s operating system in a consistent manner.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906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87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FFB6-6DB0-9801-F9CE-A395B0EB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66813"/>
            <a:ext cx="11029616" cy="988332"/>
          </a:xfrm>
        </p:spPr>
        <p:txBody>
          <a:bodyPr/>
          <a:lstStyle/>
          <a:p>
            <a:pPr defTabSz="914400" eaLnBrk="0" fontAlgn="base" hangingPunct="0">
              <a:spcAft>
                <a:spcPct val="0"/>
              </a:spcAft>
            </a:pPr>
            <a:r>
              <a:rPr lang="en-GB" altLang="en-US" sz="3600" b="1" cap="none" dirty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Software Utility:</a:t>
            </a:r>
            <a:r>
              <a:rPr lang="en-GB" altLang="en-US" sz="2800" b="1" cap="none" dirty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b="1" cap="none" dirty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Download and C</a:t>
            </a:r>
            <a:r>
              <a:rPr lang="en-GB" altLang="en-US" sz="2800" b="1" cap="none" dirty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omplete the Table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140CF92-EF91-6CFC-73C6-0069974F9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649" y="142790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C0C6704-9033-46C9-B417-F97EEEEF9057}"/>
              </a:ext>
            </a:extLst>
          </p:cNvPr>
          <p:cNvGraphicFramePr>
            <a:graphicFrameLocks noGrp="1"/>
          </p:cNvGraphicFramePr>
          <p:nvPr/>
        </p:nvGraphicFramePr>
        <p:xfrm>
          <a:off x="368216" y="1349401"/>
          <a:ext cx="11350023" cy="5179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313">
                  <a:extLst>
                    <a:ext uri="{9D8B030D-6E8A-4147-A177-3AD203B41FA5}">
                      <a16:colId xmlns:a16="http://schemas.microsoft.com/office/drawing/2014/main" val="1865488553"/>
                    </a:ext>
                  </a:extLst>
                </a:gridCol>
                <a:gridCol w="3785855">
                  <a:extLst>
                    <a:ext uri="{9D8B030D-6E8A-4147-A177-3AD203B41FA5}">
                      <a16:colId xmlns:a16="http://schemas.microsoft.com/office/drawing/2014/main" val="961093827"/>
                    </a:ext>
                  </a:extLst>
                </a:gridCol>
                <a:gridCol w="3785855">
                  <a:extLst>
                    <a:ext uri="{9D8B030D-6E8A-4147-A177-3AD203B41FA5}">
                      <a16:colId xmlns:a16="http://schemas.microsoft.com/office/drawing/2014/main" val="3553503602"/>
                    </a:ext>
                  </a:extLst>
                </a:gridCol>
              </a:tblGrid>
              <a:tr h="47940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Software that is designed to perform a specific task to extend or aid the operating system. </a:t>
                      </a:r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11011"/>
                  </a:ext>
                </a:extLst>
              </a:tr>
              <a:tr h="614376">
                <a:tc>
                  <a:txBody>
                    <a:bodyPr/>
                    <a:lstStyle/>
                    <a:p>
                      <a:r>
                        <a:rPr lang="en-GB" sz="18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4597"/>
                  </a:ext>
                </a:extLst>
              </a:tr>
              <a:tr h="408958">
                <a:tc>
                  <a:txBody>
                    <a:bodyPr/>
                    <a:lstStyle/>
                    <a:p>
                      <a:r>
                        <a:rPr lang="en-GB" sz="1200" dirty="0"/>
                        <a:t>Anti-Virus/Anti-Malware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Used to prevent, detect and remove malware/viruses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048345"/>
                  </a:ext>
                </a:extLst>
              </a:tr>
              <a:tr h="650513">
                <a:tc>
                  <a:txBody>
                    <a:bodyPr/>
                    <a:lstStyle/>
                    <a:p>
                      <a:r>
                        <a:rPr lang="en-GB" sz="1200" dirty="0"/>
                        <a:t>Backup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Software that is used to perform a backup. This is the creation of supplementary exact copies of files or databases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697823"/>
                  </a:ext>
                </a:extLst>
              </a:tr>
              <a:tr h="668923">
                <a:tc>
                  <a:txBody>
                    <a:bodyPr/>
                    <a:lstStyle/>
                    <a:p>
                      <a:r>
                        <a:rPr lang="en-GB" sz="1200" dirty="0"/>
                        <a:t>Compression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Compression is the method used to make files smaller by reducing the number of bits. This is software that can compress and decompress various file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988377"/>
                  </a:ext>
                </a:extLst>
              </a:tr>
              <a:tr h="865712">
                <a:tc>
                  <a:txBody>
                    <a:bodyPr/>
                    <a:lstStyle/>
                    <a:p>
                      <a:r>
                        <a:rPr lang="en-GB" sz="1200" dirty="0"/>
                        <a:t>Disk Analysers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 diagnostic tool that checks the condition of a computer’s hard drive and reports on available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55758"/>
                  </a:ext>
                </a:extLst>
              </a:tr>
              <a:tr h="752073">
                <a:tc>
                  <a:txBody>
                    <a:bodyPr/>
                    <a:lstStyle/>
                    <a:p>
                      <a:r>
                        <a:rPr lang="en-GB" sz="1200" dirty="0"/>
                        <a:t>Disk Defragmenters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Reorganises data on a hard disk drive (HDD) so related data is grouped together in order to improve search and load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937101"/>
                  </a:ext>
                </a:extLst>
              </a:tr>
              <a:tr h="453025">
                <a:tc>
                  <a:txBody>
                    <a:bodyPr/>
                    <a:lstStyle/>
                    <a:p>
                      <a:r>
                        <a:rPr lang="en-GB" sz="1600"/>
                        <a:t>Disk Partitioners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Used to split a single storage medium into multiple volumes. Allows a user to separate data and use multiple file systems on a single disk.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55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751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FFB6-6DB0-9801-F9CE-A395B0EB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80" y="578075"/>
            <a:ext cx="11029616" cy="988332"/>
          </a:xfrm>
        </p:spPr>
        <p:txBody>
          <a:bodyPr>
            <a:normAutofit fontScale="90000"/>
          </a:bodyPr>
          <a:lstStyle/>
          <a:p>
            <a:pPr defTabSz="914400" eaLnBrk="0" fontAlgn="base" hangingPunct="0">
              <a:spcAft>
                <a:spcPct val="0"/>
              </a:spcAft>
            </a:pPr>
            <a:r>
              <a:rPr lang="en-GB" altLang="en-US" sz="3600" b="1" cap="none" dirty="0">
                <a:solidFill>
                  <a:srgbClr val="44444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Factors affecting the choice, use and performance of utility software:</a:t>
            </a:r>
            <a:r>
              <a:rPr lang="en-GB" altLang="en-US" sz="2800" b="1" cap="none" dirty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b="1" cap="none" dirty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Download and </a:t>
            </a:r>
            <a:r>
              <a:rPr lang="en-GB" altLang="en-US" sz="2800" b="1" cap="none" dirty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Complete the Table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140CF92-EF91-6CFC-73C6-0069974F9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649" y="142790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C0C6704-9033-46C9-B417-F97EEEEF9057}"/>
              </a:ext>
            </a:extLst>
          </p:cNvPr>
          <p:cNvGraphicFramePr>
            <a:graphicFrameLocks noGrp="1"/>
          </p:cNvGraphicFramePr>
          <p:nvPr/>
        </p:nvGraphicFramePr>
        <p:xfrm>
          <a:off x="446180" y="1512524"/>
          <a:ext cx="11029616" cy="534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360">
                  <a:extLst>
                    <a:ext uri="{9D8B030D-6E8A-4147-A177-3AD203B41FA5}">
                      <a16:colId xmlns:a16="http://schemas.microsoft.com/office/drawing/2014/main" val="1865488553"/>
                    </a:ext>
                  </a:extLst>
                </a:gridCol>
                <a:gridCol w="8493256">
                  <a:extLst>
                    <a:ext uri="{9D8B030D-6E8A-4147-A177-3AD203B41FA5}">
                      <a16:colId xmlns:a16="http://schemas.microsoft.com/office/drawing/2014/main" val="961093827"/>
                    </a:ext>
                  </a:extLst>
                </a:gridCol>
              </a:tblGrid>
              <a:tr h="47940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Software that is designed to perform a specific task to extend or aid the operating system. 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11011"/>
                  </a:ext>
                </a:extLst>
              </a:tr>
              <a:tr h="614376">
                <a:tc>
                  <a:txBody>
                    <a:bodyPr/>
                    <a:lstStyle/>
                    <a:p>
                      <a:r>
                        <a:rPr lang="en-GB" sz="2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What Choices do you have, what is their usability and how do they affect performance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4597"/>
                  </a:ext>
                </a:extLst>
              </a:tr>
              <a:tr h="614376">
                <a:tc>
                  <a:txBody>
                    <a:bodyPr/>
                    <a:lstStyle/>
                    <a:p>
                      <a:r>
                        <a:rPr lang="en-GB" sz="1600" dirty="0"/>
                        <a:t>Anti-Virus/Anti-Malware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048345"/>
                  </a:ext>
                </a:extLst>
              </a:tr>
              <a:tr h="707550">
                <a:tc>
                  <a:txBody>
                    <a:bodyPr/>
                    <a:lstStyle/>
                    <a:p>
                      <a:r>
                        <a:rPr lang="en-GB" sz="1600" dirty="0"/>
                        <a:t>Backup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697823"/>
                  </a:ext>
                </a:extLst>
              </a:tr>
              <a:tr h="646205">
                <a:tc>
                  <a:txBody>
                    <a:bodyPr/>
                    <a:lstStyle/>
                    <a:p>
                      <a:r>
                        <a:rPr lang="en-GB" sz="1600" dirty="0"/>
                        <a:t>Compression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988377"/>
                  </a:ext>
                </a:extLst>
              </a:tr>
              <a:tr h="865712">
                <a:tc>
                  <a:txBody>
                    <a:bodyPr/>
                    <a:lstStyle/>
                    <a:p>
                      <a:r>
                        <a:rPr lang="en-GB" sz="1600" dirty="0"/>
                        <a:t>Disk Analysers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55758"/>
                  </a:ext>
                </a:extLst>
              </a:tr>
              <a:tr h="752073">
                <a:tc>
                  <a:txBody>
                    <a:bodyPr/>
                    <a:lstStyle/>
                    <a:p>
                      <a:r>
                        <a:rPr lang="en-GB" sz="1600" dirty="0"/>
                        <a:t>Disk Defragmenters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Reorganises data on a hard disk drive (HDD) so related data is grouped together in order to improve search and load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937101"/>
                  </a:ext>
                </a:extLst>
              </a:tr>
              <a:tr h="453025">
                <a:tc>
                  <a:txBody>
                    <a:bodyPr/>
                    <a:lstStyle/>
                    <a:p>
                      <a:r>
                        <a:rPr lang="en-GB" sz="1600"/>
                        <a:t>Disk Partitioners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Used to split a single storage medium into multiple volumes. Allows a user to separate data and use multiple file systems on a single disk.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55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50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FFB6-6DB0-9801-F9CE-A395B0EB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98046"/>
            <a:ext cx="11029616" cy="988332"/>
          </a:xfrm>
        </p:spPr>
        <p:txBody>
          <a:bodyPr>
            <a:normAutofit fontScale="90000"/>
          </a:bodyPr>
          <a:lstStyle/>
          <a:p>
            <a:pPr defTabSz="914400" eaLnBrk="0" fontAlgn="base" hangingPunct="0">
              <a:spcAft>
                <a:spcPct val="0"/>
              </a:spcAft>
            </a:pPr>
            <a:r>
              <a:rPr lang="en-GB" altLang="en-US" sz="3600" b="1" cap="none" dirty="0">
                <a:solidFill>
                  <a:srgbClr val="44444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Factors affecting the choice, use and performance of utility software: </a:t>
            </a:r>
            <a:r>
              <a:rPr lang="en-GB" altLang="en-US" b="1" cap="none" dirty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Download and </a:t>
            </a:r>
            <a:r>
              <a:rPr lang="en-GB" altLang="en-US" sz="2800" b="1" cap="none" dirty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Complete the Table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140CF92-EF91-6CFC-73C6-0069974F9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649" y="142790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465799-EE1C-4493-9892-C4AB894BF096}"/>
              </a:ext>
            </a:extLst>
          </p:cNvPr>
          <p:cNvGraphicFramePr>
            <a:graphicFrameLocks noGrp="1"/>
          </p:cNvGraphicFramePr>
          <p:nvPr/>
        </p:nvGraphicFramePr>
        <p:xfrm>
          <a:off x="581192" y="1486378"/>
          <a:ext cx="11272142" cy="5062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387">
                  <a:extLst>
                    <a:ext uri="{9D8B030D-6E8A-4147-A177-3AD203B41FA5}">
                      <a16:colId xmlns:a16="http://schemas.microsoft.com/office/drawing/2014/main" val="677208891"/>
                    </a:ext>
                  </a:extLst>
                </a:gridCol>
                <a:gridCol w="8274755">
                  <a:extLst>
                    <a:ext uri="{9D8B030D-6E8A-4147-A177-3AD203B41FA5}">
                      <a16:colId xmlns:a16="http://schemas.microsoft.com/office/drawing/2014/main" val="3532892744"/>
                    </a:ext>
                  </a:extLst>
                </a:gridCol>
              </a:tblGrid>
              <a:tr h="544656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Software that is designed to perform a specific task to extend or aid the operating system. </a:t>
                      </a:r>
                      <a:endParaRPr kumimoji="0" lang="en-GB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cs typeface="Segoe UI" panose="020B0502040204020203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751546"/>
                  </a:ext>
                </a:extLst>
              </a:tr>
              <a:tr h="501506">
                <a:tc>
                  <a:txBody>
                    <a:bodyPr/>
                    <a:lstStyle/>
                    <a:p>
                      <a:r>
                        <a:rPr lang="en-GB" sz="2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What Choices do you have, what is their usability and how do they affect performance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576494"/>
                  </a:ext>
                </a:extLst>
              </a:tr>
              <a:tr h="990183">
                <a:tc>
                  <a:txBody>
                    <a:bodyPr/>
                    <a:lstStyle/>
                    <a:p>
                      <a:r>
                        <a:rPr lang="en-GB" sz="1200" dirty="0"/>
                        <a:t>Encryption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979735"/>
                  </a:ext>
                </a:extLst>
              </a:tr>
              <a:tr h="465852">
                <a:tc>
                  <a:txBody>
                    <a:bodyPr/>
                    <a:lstStyle/>
                    <a:p>
                      <a:r>
                        <a:rPr lang="en-GB" sz="1200" dirty="0"/>
                        <a:t>File Managers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25912"/>
                  </a:ext>
                </a:extLst>
              </a:tr>
              <a:tr h="465852">
                <a:tc>
                  <a:txBody>
                    <a:bodyPr/>
                    <a:lstStyle/>
                    <a:p>
                      <a:r>
                        <a:rPr lang="en-GB" sz="1200" dirty="0"/>
                        <a:t>Firewall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283471"/>
                  </a:ext>
                </a:extLst>
              </a:tr>
              <a:tr h="792192">
                <a:tc>
                  <a:txBody>
                    <a:bodyPr/>
                    <a:lstStyle/>
                    <a:p>
                      <a:r>
                        <a:rPr lang="en-GB" sz="1200" dirty="0"/>
                        <a:t>Network 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324063"/>
                  </a:ext>
                </a:extLst>
              </a:tr>
              <a:tr h="1037580">
                <a:tc>
                  <a:txBody>
                    <a:bodyPr/>
                    <a:lstStyle/>
                    <a:p>
                      <a:r>
                        <a:rPr lang="en-GB" sz="1200" dirty="0"/>
                        <a:t>Package Managers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906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159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84EDA-AEA6-44CF-AA7C-32E3236FE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kern="1200" cap="all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Tasks: Find </a:t>
            </a:r>
            <a:r>
              <a:rPr lang="en-US" b="0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examples of software for the following</a:t>
            </a:r>
            <a:r>
              <a:rPr lang="en-US" b="0" kern="1200" cap="all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5D442313-E4CA-3810-1E6C-6E4F5CC6100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653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815FE-CA7A-CFCE-B81C-D1D35AF3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655797"/>
          </a:xfrm>
        </p:spPr>
        <p:txBody>
          <a:bodyPr/>
          <a:lstStyle/>
          <a:p>
            <a:r>
              <a:rPr lang="en-GB" dirty="0"/>
              <a:t>Software to help manage and maintain PCs / laptops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DDD8B-1C92-D3B1-96FC-5D14C138A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385455"/>
            <a:ext cx="5586405" cy="44223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Manage </a:t>
            </a:r>
          </a:p>
          <a:p>
            <a:r>
              <a:rPr lang="en-GB" dirty="0"/>
              <a:t>User level settings to only allow admin to install/alter software </a:t>
            </a:r>
          </a:p>
          <a:p>
            <a:r>
              <a:rPr lang="en-GB" dirty="0"/>
              <a:t>Use system firewall to allow remote access from the office server/technicians computer only </a:t>
            </a:r>
          </a:p>
          <a:p>
            <a:r>
              <a:rPr lang="en-GB" dirty="0"/>
              <a:t>Ensure computers have unique names/identifiers and use a database to log their issue, update, maintenance etc. </a:t>
            </a:r>
          </a:p>
          <a:p>
            <a:r>
              <a:rPr lang="en-GB" dirty="0"/>
              <a:t>Use of calendars etc to schedule the maintenance, upgrades etc for laptops </a:t>
            </a:r>
          </a:p>
          <a:p>
            <a:r>
              <a:rPr lang="en-GB" dirty="0"/>
              <a:t>Use of back-up software to schedule backups for the system.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Maintain </a:t>
            </a:r>
          </a:p>
          <a:p>
            <a:r>
              <a:rPr lang="en-GB" dirty="0"/>
              <a:t>Automatic updates enabled – set the PCs / laptop to automatically update with standard updates when internet connection available OR set up so that targeted updates are install when connected to the office network. </a:t>
            </a:r>
          </a:p>
          <a:p>
            <a:r>
              <a:rPr lang="en-GB" dirty="0"/>
              <a:t>When setting up the laptops, set up one PC /laptop with all the programs etc. Create a ghost image of this machine and use this to roll set up all other laptops. </a:t>
            </a:r>
          </a:p>
          <a:p>
            <a:r>
              <a:rPr lang="en-GB" dirty="0"/>
              <a:t>Use network management software to roll this image out to multiple computers at the same time, or individual computers as needed.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A246A-5029-5CEB-2370-973997E3DF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1474D-4309-755A-5D30-CB1A923E713E}"/>
              </a:ext>
            </a:extLst>
          </p:cNvPr>
          <p:cNvSpPr txBox="1"/>
          <p:nvPr/>
        </p:nvSpPr>
        <p:spPr>
          <a:xfrm>
            <a:off x="1718336" y="6156593"/>
            <a:ext cx="294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Task: Can you add to this list</a:t>
            </a:r>
          </a:p>
        </p:txBody>
      </p:sp>
    </p:spTree>
    <p:extLst>
      <p:ext uri="{BB962C8B-B14F-4D97-AF65-F5344CB8AC3E}">
        <p14:creationId xmlns:p14="http://schemas.microsoft.com/office/powerpoint/2010/main" val="3980684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815FE-CA7A-CFCE-B81C-D1D35AF3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to help manage and maintain PCs / laptops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DDD8B-1C92-D3B1-96FC-5D14C138A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706020"/>
            <a:ext cx="5586405" cy="2227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Anti Virus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/>
              <a:t>Compare to virus definitions/database </a:t>
            </a:r>
          </a:p>
          <a:p>
            <a:r>
              <a:rPr lang="en-GB" dirty="0"/>
              <a:t>Identify if code/file is malicious </a:t>
            </a:r>
          </a:p>
          <a:p>
            <a:r>
              <a:rPr lang="en-GB" dirty="0"/>
              <a:t>Alert the user </a:t>
            </a:r>
          </a:p>
          <a:p>
            <a:r>
              <a:rPr lang="en-GB" dirty="0"/>
              <a:t>Quarantine/remove/confirm as safe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1474D-4309-755A-5D30-CB1A923E713E}"/>
              </a:ext>
            </a:extLst>
          </p:cNvPr>
          <p:cNvSpPr txBox="1"/>
          <p:nvPr/>
        </p:nvSpPr>
        <p:spPr>
          <a:xfrm>
            <a:off x="1718336" y="6156593"/>
            <a:ext cx="294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Task: Can you add to this list</a:t>
            </a:r>
          </a:p>
        </p:txBody>
      </p:sp>
    </p:spTree>
    <p:extLst>
      <p:ext uri="{BB962C8B-B14F-4D97-AF65-F5344CB8AC3E}">
        <p14:creationId xmlns:p14="http://schemas.microsoft.com/office/powerpoint/2010/main" val="1185309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815FE-CA7A-CFCE-B81C-D1D35AF3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44960"/>
          </a:xfrm>
        </p:spPr>
        <p:txBody>
          <a:bodyPr/>
          <a:lstStyle/>
          <a:p>
            <a:r>
              <a:rPr lang="en-GB" dirty="0"/>
              <a:t>computer software to help protect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DDD8B-1C92-D3B1-96FC-5D14C138A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036" y="1753672"/>
            <a:ext cx="10581851" cy="39825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100" dirty="0"/>
              <a:t>Operating systems features: </a:t>
            </a:r>
          </a:p>
          <a:p>
            <a:r>
              <a:rPr lang="en-GB" dirty="0"/>
              <a:t>Usernames and passwords to restrict access to the system </a:t>
            </a:r>
          </a:p>
          <a:p>
            <a:r>
              <a:rPr lang="en-GB" dirty="0"/>
              <a:t>access settings (levels of access etc) </a:t>
            </a:r>
          </a:p>
          <a:p>
            <a:r>
              <a:rPr lang="en-GB" dirty="0"/>
              <a:t>timed sessions (e.g. not logging in out of work ours) </a:t>
            </a:r>
          </a:p>
          <a:p>
            <a:r>
              <a:rPr lang="en-GB" dirty="0"/>
              <a:t>disabling concurrent logons form the same username </a:t>
            </a:r>
          </a:p>
          <a:p>
            <a:pPr marL="0" indent="0">
              <a:buNone/>
            </a:pPr>
            <a:r>
              <a:rPr lang="en-GB" dirty="0"/>
              <a:t>U</a:t>
            </a:r>
            <a:r>
              <a:rPr lang="en-GB" sz="2100" dirty="0"/>
              <a:t>tilities </a:t>
            </a:r>
          </a:p>
          <a:p>
            <a:r>
              <a:rPr lang="en-GB" dirty="0"/>
              <a:t>Encryption </a:t>
            </a:r>
          </a:p>
          <a:p>
            <a:r>
              <a:rPr lang="en-GB" dirty="0"/>
              <a:t>Firewalls </a:t>
            </a:r>
          </a:p>
          <a:p>
            <a:r>
              <a:rPr lang="en-GB" dirty="0"/>
              <a:t>Two factor authentication processes </a:t>
            </a:r>
          </a:p>
          <a:p>
            <a:r>
              <a:rPr lang="en-GB" dirty="0"/>
              <a:t>Anti-malware </a:t>
            </a:r>
          </a:p>
          <a:p>
            <a:r>
              <a:rPr lang="en-GB" dirty="0"/>
              <a:t>Anti-phishing </a:t>
            </a:r>
          </a:p>
          <a:p>
            <a:r>
              <a:rPr lang="en-GB" dirty="0"/>
              <a:t>Data back-up and recovery </a:t>
            </a:r>
          </a:p>
          <a:p>
            <a:r>
              <a:rPr lang="en-GB" dirty="0"/>
              <a:t>VPN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A246A-5029-5CEB-2370-973997E3DF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1474D-4309-755A-5D30-CB1A923E713E}"/>
              </a:ext>
            </a:extLst>
          </p:cNvPr>
          <p:cNvSpPr txBox="1"/>
          <p:nvPr/>
        </p:nvSpPr>
        <p:spPr>
          <a:xfrm>
            <a:off x="1614008" y="5731877"/>
            <a:ext cx="294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Task: Can you add to this list</a:t>
            </a:r>
          </a:p>
        </p:txBody>
      </p:sp>
    </p:spTree>
    <p:extLst>
      <p:ext uri="{BB962C8B-B14F-4D97-AF65-F5344CB8AC3E}">
        <p14:creationId xmlns:p14="http://schemas.microsoft.com/office/powerpoint/2010/main" val="7270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7BA9-0B23-63DE-3D02-0042C341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34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Protecting your device: Firewalls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08EA49B-2F42-81C9-56F6-63E4D5023A4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81192" y="1797957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064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24E1A04-39B9-40B4-9262-CDD9ED752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1B9858-A5E9-4EB2-830E-72BB81A84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3B291D-F718-46F4-AF9D-812BD0032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B03BCF-53C2-4F78-827D-E6DE86B90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3475915" cy="13245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Starter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FC31B1-C9FB-4110-B34B-BC74D863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945249-DD95-405F-8A51-335F3FE03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EDC20E-2FBC-4FDF-97C1-181B08DC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180496"/>
            <a:ext cx="3475915" cy="36783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3876B9"/>
              </a:buClr>
            </a:pPr>
            <a:r>
              <a:rPr lang="en-US"/>
              <a:t>To get you in the mood</a:t>
            </a:r>
          </a:p>
          <a:p>
            <a:pPr marL="0" indent="0">
              <a:buClr>
                <a:srgbClr val="3876B9"/>
              </a:buClr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2" b="11519"/>
          <a:stretch/>
        </p:blipFill>
        <p:spPr>
          <a:xfrm>
            <a:off x="4241823" y="628650"/>
            <a:ext cx="7503638" cy="3520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r="-4" b="-4"/>
          <a:stretch/>
        </p:blipFill>
        <p:spPr>
          <a:xfrm>
            <a:off x="4245215" y="4233673"/>
            <a:ext cx="3699935" cy="214027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 r="4023" b="2"/>
          <a:stretch/>
        </p:blipFill>
        <p:spPr>
          <a:xfrm>
            <a:off x="8045232" y="4233672"/>
            <a:ext cx="3700115" cy="21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51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7BA9-0B23-63DE-3D02-0042C341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Protecting your device: Anti-Malware, Encryption Back up software</a:t>
            </a:r>
            <a:br>
              <a:rPr lang="en-US" sz="40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4000" b="0" kern="1200" cap="all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4F0505-7638-7EDC-71A5-7BCBF49DF6F0}"/>
              </a:ext>
            </a:extLst>
          </p:cNvPr>
          <p:cNvSpPr txBox="1"/>
          <p:nvPr/>
        </p:nvSpPr>
        <p:spPr>
          <a:xfrm>
            <a:off x="5117586" y="1124998"/>
            <a:ext cx="6143248" cy="4608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Anti-Malware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 regular scans of the system to check for suspicious code or actions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Update the virus database regularly to ensure that definitions are up to date to protect against new/emerging threats.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Encryption software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Encrypt any data stored on internal and external media (particularly if mobile devices are used) so that if a device is stolen the data cannot be accessed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Encrypt messages that are sent across public networks I order to protect sensitive information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Make use of SSH/VPN for staff that need to travel and will be remotely accessing the network via public Wi-Fi.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 up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Make use of an auto back-up/scheduling software to ensure data is updated to a secure back up so data can be recovered in the case of data breach or critical attack. </a:t>
            </a:r>
          </a:p>
        </p:txBody>
      </p:sp>
    </p:spTree>
    <p:extLst>
      <p:ext uri="{BB962C8B-B14F-4D97-AF65-F5344CB8AC3E}">
        <p14:creationId xmlns:p14="http://schemas.microsoft.com/office/powerpoint/2010/main" val="4045091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4B0C-5233-7CFF-DD41-60D2F13A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76" y="1005565"/>
            <a:ext cx="11021766" cy="1201281"/>
          </a:xfrm>
        </p:spPr>
        <p:txBody>
          <a:bodyPr>
            <a:normAutofit fontScale="90000"/>
          </a:bodyPr>
          <a:lstStyle/>
          <a:p>
            <a:r>
              <a:rPr lang="en-GB" altLang="en-US" sz="3600" b="1" cap="none" dirty="0">
                <a:solidFill>
                  <a:srgbClr val="44444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Factors affecting the choice, use and performance of Hardware, Utility Software &amp; Application Software</a:t>
            </a:r>
            <a:br>
              <a:rPr lang="en-GB" altLang="en-US" sz="800" cap="none" dirty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58A46B9-060A-2293-CFC6-3176CFA9A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41C9604-5875-420B-8F97-8BC65AFE4F23}"/>
              </a:ext>
            </a:extLst>
          </p:cNvPr>
          <p:cNvGraphicFramePr>
            <a:graphicFrameLocks noGrp="1"/>
          </p:cNvGraphicFramePr>
          <p:nvPr/>
        </p:nvGraphicFramePr>
        <p:xfrm>
          <a:off x="423576" y="2206846"/>
          <a:ext cx="10960462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0231">
                  <a:extLst>
                    <a:ext uri="{9D8B030D-6E8A-4147-A177-3AD203B41FA5}">
                      <a16:colId xmlns:a16="http://schemas.microsoft.com/office/drawing/2014/main" val="3425339454"/>
                    </a:ext>
                  </a:extLst>
                </a:gridCol>
                <a:gridCol w="5480231">
                  <a:extLst>
                    <a:ext uri="{9D8B030D-6E8A-4147-A177-3AD203B41FA5}">
                      <a16:colId xmlns:a16="http://schemas.microsoft.com/office/drawing/2014/main" val="2388402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1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The state of being free from danger or threat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333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The action or process of performing a task or function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407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Efficiency and Effectiveness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The degree to which something is successful in producing a desired result </a:t>
                      </a:r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959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Compatibility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 state in which two things are able to exist or occur together without problems or conflict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10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Productivity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The measures of the efficiency of production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20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Requirements &amp; User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Does it fit within the guidelines of the user’s desires?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04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452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4B0C-5233-7CFF-DD41-60D2F13A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2" y="798749"/>
            <a:ext cx="11525825" cy="1201281"/>
          </a:xfrm>
        </p:spPr>
        <p:txBody>
          <a:bodyPr>
            <a:normAutofit fontScale="90000"/>
          </a:bodyPr>
          <a:lstStyle/>
          <a:p>
            <a:r>
              <a:rPr lang="en-GB" altLang="en-US" sz="3600" b="1" cap="none" dirty="0">
                <a:solidFill>
                  <a:srgbClr val="444444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Factors affecting the choice, use and performance of Hardware, Utility Software &amp; Application Software</a:t>
            </a:r>
            <a:br>
              <a:rPr lang="en-GB" altLang="en-US" sz="800" cap="none" dirty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58A46B9-060A-2293-CFC6-3176CFA9A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41C9604-5875-420B-8F97-8BC65AFE4F23}"/>
              </a:ext>
            </a:extLst>
          </p:cNvPr>
          <p:cNvGraphicFramePr>
            <a:graphicFrameLocks noGrp="1"/>
          </p:cNvGraphicFramePr>
          <p:nvPr/>
        </p:nvGraphicFramePr>
        <p:xfrm>
          <a:off x="688622" y="1841617"/>
          <a:ext cx="10385778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8958">
                  <a:extLst>
                    <a:ext uri="{9D8B030D-6E8A-4147-A177-3AD203B41FA5}">
                      <a16:colId xmlns:a16="http://schemas.microsoft.com/office/drawing/2014/main" val="3425339454"/>
                    </a:ext>
                  </a:extLst>
                </a:gridCol>
                <a:gridCol w="5216820">
                  <a:extLst>
                    <a:ext uri="{9D8B030D-6E8A-4147-A177-3AD203B41FA5}">
                      <a16:colId xmlns:a16="http://schemas.microsoft.com/office/drawing/2014/main" val="2388402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1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Implementation Timescales &amp; Testing Migration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How long it will take to implement based on the time frame given to have it operating and ready to use. Plus, how long will it take to test?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333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Cost &amp;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How expensive will it be and will it fit within the individual’s budget? </a:t>
                      </a:r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407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Ease of Use &amp; User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         It is easy to use? Intuitive? Does it make a positive user experience?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959640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10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160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B0B183-7A48-8717-B6AE-B1F490754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10" y="1303782"/>
            <a:ext cx="11144980" cy="87660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Now complete the online test: Purpose and functions of software used in computer systems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F2CFEE-1D8D-A177-0057-0F3FFA35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80" y="586036"/>
            <a:ext cx="11029616" cy="581138"/>
          </a:xfrm>
        </p:spPr>
        <p:txBody>
          <a:bodyPr/>
          <a:lstStyle/>
          <a:p>
            <a:r>
              <a:rPr lang="en-GB" dirty="0"/>
              <a:t>Assessment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B4B23EF-4171-BA6F-E480-9C2B5C27F3EB}"/>
              </a:ext>
            </a:extLst>
          </p:cNvPr>
          <p:cNvSpPr txBox="1">
            <a:spLocks/>
          </p:cNvSpPr>
          <p:nvPr/>
        </p:nvSpPr>
        <p:spPr bwMode="auto">
          <a:xfrm>
            <a:off x="603130" y="2874291"/>
            <a:ext cx="4269328" cy="101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Homework</a:t>
            </a:r>
          </a:p>
          <a:p>
            <a:r>
              <a:rPr lang="en-GB" sz="1400" b="0" dirty="0">
                <a:solidFill>
                  <a:schemeClr val="tx1"/>
                </a:solidFill>
              </a:rPr>
              <a:t>Retake the online quiz.</a:t>
            </a:r>
          </a:p>
          <a:p>
            <a:endParaRPr lang="en-GB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4AA0114-1BD0-F7F8-BDAA-B6A5262629E6}"/>
              </a:ext>
            </a:extLst>
          </p:cNvPr>
          <p:cNvSpPr txBox="1">
            <a:spLocks/>
          </p:cNvSpPr>
          <p:nvPr/>
        </p:nvSpPr>
        <p:spPr bwMode="auto">
          <a:xfrm>
            <a:off x="675104" y="3602332"/>
            <a:ext cx="9144000" cy="101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Prepare for the next lesson</a:t>
            </a:r>
          </a:p>
          <a:p>
            <a:r>
              <a:rPr lang="en-GB" sz="1200" dirty="0"/>
              <a:t>Flipping the classroom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EEB5BF0-138F-C1B7-1AB3-D39ADF30CD20}"/>
              </a:ext>
            </a:extLst>
          </p:cNvPr>
          <p:cNvSpPr txBox="1">
            <a:spLocks/>
          </p:cNvSpPr>
          <p:nvPr/>
        </p:nvSpPr>
        <p:spPr bwMode="auto">
          <a:xfrm>
            <a:off x="2104136" y="4330372"/>
            <a:ext cx="8853286" cy="94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69863" indent="-169863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98CEBD2-7B53-CBB0-BAB2-CB16DE041DF0}"/>
              </a:ext>
            </a:extLst>
          </p:cNvPr>
          <p:cNvSpPr txBox="1">
            <a:spLocks/>
          </p:cNvSpPr>
          <p:nvPr/>
        </p:nvSpPr>
        <p:spPr bwMode="auto">
          <a:xfrm>
            <a:off x="718861" y="4612399"/>
            <a:ext cx="10469092" cy="94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69863" indent="-169863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indent="-169545"/>
            <a:r>
              <a:rPr lang="en-GB" dirty="0"/>
              <a:t>Open and preview the following PowerPoint </a:t>
            </a:r>
            <a:endParaRPr lang="en-US" dirty="0"/>
          </a:p>
          <a:p>
            <a:pPr marL="0" indent="0">
              <a:buNone/>
            </a:pPr>
            <a:r>
              <a:rPr lang="en-GB">
                <a:latin typeface="Tahoma"/>
                <a:ea typeface="Tahoma"/>
                <a:cs typeface="Tahoma"/>
              </a:rPr>
              <a:t>7-2-3 </a:t>
            </a:r>
            <a:r>
              <a:rPr lang="en-GB"/>
              <a:t>Understand the features and use of common code development tools</a:t>
            </a:r>
            <a:endParaRPr lang="en-GB" dirty="0">
              <a:latin typeface="Tahoma"/>
              <a:ea typeface="Tahoma"/>
              <a:cs typeface="Tahoma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AE8FC53-2047-6EAF-B6CE-94AC8F9E1B4A}"/>
              </a:ext>
            </a:extLst>
          </p:cNvPr>
          <p:cNvSpPr txBox="1">
            <a:spLocks/>
          </p:cNvSpPr>
          <p:nvPr/>
        </p:nvSpPr>
        <p:spPr bwMode="auto">
          <a:xfrm>
            <a:off x="523510" y="2022305"/>
            <a:ext cx="9144000" cy="101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Lesson feedback</a:t>
            </a:r>
          </a:p>
          <a:p>
            <a:r>
              <a:rPr lang="en-GB" sz="1400" b="0" dirty="0">
                <a:solidFill>
                  <a:schemeClr val="tx1"/>
                </a:solidFill>
              </a:rPr>
              <a:t>Now complete the </a:t>
            </a:r>
            <a:r>
              <a:rPr lang="en-GB" sz="1400" b="0" dirty="0">
                <a:solidFill>
                  <a:schemeClr val="tx1"/>
                </a:solidFill>
                <a:hlinkClick r:id="rId2"/>
              </a:rPr>
              <a:t>lesson feedback form</a:t>
            </a:r>
            <a:endParaRPr lang="en-GB" sz="1400" b="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85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FB21-8D92-7EA8-B12C-8D366B96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29" y="674240"/>
            <a:ext cx="11029616" cy="510324"/>
          </a:xfrm>
        </p:spPr>
        <p:txBody>
          <a:bodyPr>
            <a:normAutofit fontScale="90000"/>
          </a:bodyPr>
          <a:lstStyle/>
          <a:p>
            <a:r>
              <a:rPr lang="en-GB" dirty="0"/>
              <a:t>mathematics</a:t>
            </a:r>
          </a:p>
        </p:txBody>
      </p:sp>
      <p:pic>
        <p:nvPicPr>
          <p:cNvPr id="6" name="Content Placeholder 5" descr="A math problem with red and blue writing&#10;&#10;AI-generated content may be incorrect.">
            <a:extLst>
              <a:ext uri="{FF2B5EF4-FFF2-40B4-BE49-F238E27FC236}">
                <a16:creationId xmlns:a16="http://schemas.microsoft.com/office/drawing/2014/main" id="{66936194-2A89-FB28-D53D-400FAAE01F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1281" y="2227263"/>
            <a:ext cx="3633787" cy="3633787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B68785F-A927-0250-A84D-16ABB1AEDC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65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0BB26-5E0B-3B6E-27F8-3356C5DC8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A3528A-23EB-4302-8CC0-3C07FB0C8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40" y="1369707"/>
            <a:ext cx="2563940" cy="256394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6D0B59-C4D7-AEAB-905F-38F623D29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534" y="5145513"/>
            <a:ext cx="3693668" cy="73882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In this lesson you will be doing the following tasks, Practical's and Assessment</a:t>
            </a:r>
            <a:endParaRPr lang="en-US" sz="1600" kern="1200" cap="all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29B32-7C9B-85C5-2B35-5907D83733AC}"/>
              </a:ext>
            </a:extLst>
          </p:cNvPr>
          <p:cNvSpPr txBox="1"/>
          <p:nvPr/>
        </p:nvSpPr>
        <p:spPr>
          <a:xfrm>
            <a:off x="4586736" y="1586065"/>
            <a:ext cx="26176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Tasks: </a:t>
            </a:r>
          </a:p>
          <a:p>
            <a:r>
              <a:rPr lang="en-GB" dirty="0"/>
              <a:t>Network</a:t>
            </a:r>
          </a:p>
          <a:p>
            <a:endParaRPr lang="en-GB" dirty="0"/>
          </a:p>
          <a:p>
            <a:r>
              <a:rPr lang="en-GB" dirty="0"/>
              <a:t>Practical’s: Packet Tracer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Assessment:</a:t>
            </a:r>
            <a:r>
              <a:rPr lang="en-US" b="1" cap="all" dirty="0"/>
              <a:t> </a:t>
            </a:r>
            <a:r>
              <a:rPr lang="en-US" b="1" cap="all" dirty="0">
                <a:effectLst>
                  <a:glow rad="127000">
                    <a:schemeClr val="accent1"/>
                  </a:glow>
                </a:effectLst>
              </a:rPr>
              <a:t>Online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14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Aim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46534" y="5145513"/>
            <a:ext cx="3693668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Understand the features and use of common utilities</a:t>
            </a:r>
            <a:r>
              <a:rPr lang="en-GB" dirty="0"/>
              <a:t>	</a:t>
            </a:r>
          </a:p>
          <a:p>
            <a:pPr marL="0" indent="0">
              <a:buNone/>
            </a:pPr>
            <a:endParaRPr lang="en-US" sz="1600" kern="1200" cap="all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6427BF-7D5B-E162-8EB0-E28C1241B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53" y="1522984"/>
            <a:ext cx="6764864" cy="378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3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6AAD6D-3404-EF63-1B1B-53592DA24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ECDF6B-ACEA-BDEB-76B2-2C2BA1EE7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45DCC1-A8DE-D668-DCA1-EC3F106E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AAB7D3-73CC-9609-AE1A-B89379C81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D7E359-CEF5-7449-FB49-81311DC83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592B27-B7CA-78BE-4A07-16BC6F5E5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F88EF1-0292-4F73-3C79-7EE5602FA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D01476-14BE-52AB-C2C6-B44D62A59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9113F30-2FF7-8B38-A00D-7BEC1D363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819D65-D220-2EED-0716-219DBDFAB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676" y="1934963"/>
            <a:ext cx="3693668" cy="41650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US" sz="1600" kern="1200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 file management</a:t>
            </a:r>
          </a:p>
          <a:p>
            <a:pPr marL="0" indent="0">
              <a:buNone/>
            </a:pPr>
            <a:r>
              <a:rPr lang="en-US" sz="1600" kern="1200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 defragmenters</a:t>
            </a:r>
          </a:p>
          <a:p>
            <a:pPr marL="0" indent="0">
              <a:buNone/>
            </a:pPr>
            <a:r>
              <a:rPr lang="en-US" sz="1600" kern="1200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 file compression</a:t>
            </a:r>
          </a:p>
          <a:p>
            <a:pPr marL="0" indent="0">
              <a:buNone/>
            </a:pPr>
            <a:r>
              <a:rPr lang="en-US" sz="1600" kern="1200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 package managers</a:t>
            </a:r>
          </a:p>
          <a:p>
            <a:pPr marL="0" indent="0">
              <a:buNone/>
            </a:pPr>
            <a:r>
              <a:rPr lang="en-US" sz="1600" kern="1200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 protection software</a:t>
            </a:r>
          </a:p>
          <a:p>
            <a:pPr marL="0" indent="0">
              <a:buNone/>
            </a:pPr>
            <a:r>
              <a:rPr lang="en-US" sz="1600" kern="1200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 backup software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208540-D7CE-E971-AC82-3CFD60B43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53" y="1522984"/>
            <a:ext cx="6764864" cy="378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0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81FD-606E-C182-2A7C-33C7824D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82" y="669501"/>
            <a:ext cx="11029616" cy="497563"/>
          </a:xfrm>
        </p:spPr>
        <p:txBody>
          <a:bodyPr>
            <a:normAutofit fontScale="90000"/>
          </a:bodyPr>
          <a:lstStyle/>
          <a:p>
            <a:r>
              <a:rPr lang="en-GB" dirty="0"/>
              <a:t>Outcomes 7.2.2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2FF28-2208-C40B-5D6D-344D8F927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782" y="1283524"/>
            <a:ext cx="11125533" cy="36330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You will need to understand:</a:t>
            </a:r>
          </a:p>
          <a:p>
            <a:r>
              <a:rPr lang="en-GB" dirty="0"/>
              <a:t>features and uses of common utility software</a:t>
            </a:r>
          </a:p>
          <a:p>
            <a:r>
              <a:rPr lang="en-GB" dirty="0"/>
              <a:t>need to know that file management utilities organise and manage files</a:t>
            </a:r>
          </a:p>
          <a:p>
            <a:r>
              <a:rPr lang="en-GB" dirty="0"/>
              <a:t> defragmenters optimise storage on magnetic drives</a:t>
            </a:r>
          </a:p>
          <a:p>
            <a:r>
              <a:rPr lang="en-GB" dirty="0"/>
              <a:t>file compression utilities reduce file size for storage or transfer</a:t>
            </a:r>
          </a:p>
          <a:p>
            <a:r>
              <a:rPr lang="en-GB" dirty="0"/>
              <a:t>package managers install and update software</a:t>
            </a:r>
          </a:p>
          <a:p>
            <a:r>
              <a:rPr lang="en-GB" dirty="0"/>
              <a:t>protection software safeguards systems against malware and threats</a:t>
            </a:r>
          </a:p>
          <a:p>
            <a:r>
              <a:rPr lang="en-GB" dirty="0"/>
              <a:t>backup software creates copies of data to prevent loss</a:t>
            </a:r>
          </a:p>
          <a:p>
            <a:pPr marL="0" indent="0">
              <a:buNone/>
            </a:pPr>
            <a:r>
              <a:rPr lang="en-GB" dirty="0"/>
              <a:t>Students will need to be able to explain the purpose of each type of utility software and identify which one is needed in a given situation.</a:t>
            </a:r>
          </a:p>
        </p:txBody>
      </p:sp>
    </p:spTree>
    <p:extLst>
      <p:ext uri="{BB962C8B-B14F-4D97-AF65-F5344CB8AC3E}">
        <p14:creationId xmlns:p14="http://schemas.microsoft.com/office/powerpoint/2010/main" val="219335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ars">
            <a:extLst>
              <a:ext uri="{FF2B5EF4-FFF2-40B4-BE49-F238E27FC236}">
                <a16:creationId xmlns:a16="http://schemas.microsoft.com/office/drawing/2014/main" id="{5D690B1E-02E5-659C-3823-51A3A3D05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280DB6-8458-F20E-C524-DCA9D909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82" y="1157114"/>
            <a:ext cx="3374265" cy="64939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GB" sz="3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Utility software</a:t>
            </a:r>
            <a:endParaRPr lang="en-US" sz="3600" b="0" kern="1200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4E62B-4C53-A00A-1986-15BABFEF6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226" y="2266683"/>
            <a:ext cx="3374265" cy="27045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600" dirty="0"/>
              <a:t>What is utility software?</a:t>
            </a:r>
          </a:p>
        </p:txBody>
      </p:sp>
    </p:spTree>
    <p:extLst>
      <p:ext uri="{BB962C8B-B14F-4D97-AF65-F5344CB8AC3E}">
        <p14:creationId xmlns:p14="http://schemas.microsoft.com/office/powerpoint/2010/main" val="1857793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1D656-6FA5-7D43-B10B-0FB22423B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ars">
            <a:extLst>
              <a:ext uri="{FF2B5EF4-FFF2-40B4-BE49-F238E27FC236}">
                <a16:creationId xmlns:a16="http://schemas.microsoft.com/office/drawing/2014/main" id="{79409194-8D39-EB61-8938-D3295BA1B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B0E1AB-39EF-40C7-1384-E3A6D6FF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82" y="1157114"/>
            <a:ext cx="3374265" cy="64939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Utility software</a:t>
            </a:r>
            <a:endParaRPr lang="en-US" sz="2000" b="0" kern="1200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1D1A0-9345-CC27-3B80-D1F735F52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226" y="2266683"/>
            <a:ext cx="3374265" cy="27045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600" dirty="0"/>
              <a:t>What is utility software?</a:t>
            </a:r>
          </a:p>
          <a:p>
            <a:pPr marL="0" indent="0">
              <a:buNone/>
            </a:pPr>
            <a:r>
              <a:rPr lang="en-GB" sz="1600" dirty="0"/>
              <a:t>Utility software refers to programs designed to help manage, maintain, and control computer resources. These tools perform specific tasks that ensure the system operates efficiently and smoothly.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608770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d0dd9c-4e0f-438d-aa67-1a228ac0e69f">
      <Terms xmlns="http://schemas.microsoft.com/office/infopath/2007/PartnerControls"/>
    </lcf76f155ced4ddcb4097134ff3c332f>
    <TaxCatchAll xmlns="649c40b8-0cc6-4848-9baa-041dd43227e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D81CBB06932E47A891F6C3E447D991" ma:contentTypeVersion="11" ma:contentTypeDescription="Create a new document." ma:contentTypeScope="" ma:versionID="95a3ea27e1f847ef081b7aacb0dc6350">
  <xsd:schema xmlns:xsd="http://www.w3.org/2001/XMLSchema" xmlns:xs="http://www.w3.org/2001/XMLSchema" xmlns:p="http://schemas.microsoft.com/office/2006/metadata/properties" xmlns:ns2="d2d0dd9c-4e0f-438d-aa67-1a228ac0e69f" xmlns:ns3="649c40b8-0cc6-4848-9baa-041dd43227e5" targetNamespace="http://schemas.microsoft.com/office/2006/metadata/properties" ma:root="true" ma:fieldsID="0454ef395a3276a0933d9fc57058f2ba" ns2:_="" ns3:_="">
    <xsd:import namespace="d2d0dd9c-4e0f-438d-aa67-1a228ac0e69f"/>
    <xsd:import namespace="649c40b8-0cc6-4848-9baa-041dd43227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0dd9c-4e0f-438d-aa67-1a228ac0e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522d038-550d-4d6d-ae17-e3442363d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c40b8-0cc6-4848-9baa-041dd43227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63a3670-60b4-4224-8867-fa4a1a65a576}" ma:internalName="TaxCatchAll" ma:showField="CatchAllData" ma:web="649c40b8-0cc6-4848-9baa-041dd43227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www.w3.org/XML/1998/namespace"/>
    <ds:schemaRef ds:uri="http://schemas.microsoft.com/office/infopath/2007/PartnerControls"/>
    <ds:schemaRef ds:uri="4a2c275f-0096-4b10-ac46-7a668053059d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01cd48bc-3f38-4660-b01b-dff9896444ec"/>
    <ds:schemaRef ds:uri="http://schemas.microsoft.com/office/2006/metadata/properties"/>
    <ds:schemaRef ds:uri="d2d0dd9c-4e0f-438d-aa67-1a228ac0e69f"/>
    <ds:schemaRef ds:uri="649c40b8-0cc6-4848-9baa-041dd43227e5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C289F9-85C3-4685-A23A-B98C34A48B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d0dd9c-4e0f-438d-aa67-1a228ac0e69f"/>
    <ds:schemaRef ds:uri="649c40b8-0cc6-4848-9baa-041dd43227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bbc0059-14b4-452c-b118-fe6a575b3801}" enabled="0" method="" siteId="{bbbc0059-14b4-452c-b118-fe6a575b380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{64BE8E20-DF0E-4CE7-B2E7-FA3455F7E178}tf33552983_win32</Template>
  <TotalTime>22660</TotalTime>
  <Words>1554</Words>
  <Application>Microsoft Office PowerPoint</Application>
  <PresentationFormat>Widescreen</PresentationFormat>
  <Paragraphs>193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Calibri</vt:lpstr>
      <vt:lpstr>Franklin Gothic Book</vt:lpstr>
      <vt:lpstr>Franklin Gothic Demi</vt:lpstr>
      <vt:lpstr>Open Sans</vt:lpstr>
      <vt:lpstr>Tahoma</vt:lpstr>
      <vt:lpstr>Verdana</vt:lpstr>
      <vt:lpstr>Wingdings 2</vt:lpstr>
      <vt:lpstr>DividendVTI</vt:lpstr>
      <vt:lpstr>Content area 7: Digital environments</vt:lpstr>
      <vt:lpstr>Starter</vt:lpstr>
      <vt:lpstr>mathematics</vt:lpstr>
      <vt:lpstr>PowerPoint Presentation</vt:lpstr>
      <vt:lpstr>Aim</vt:lpstr>
      <vt:lpstr>PowerPoint Presentation</vt:lpstr>
      <vt:lpstr>Outcomes 7.2.2</vt:lpstr>
      <vt:lpstr>Utility software</vt:lpstr>
      <vt:lpstr>Utility software</vt:lpstr>
      <vt:lpstr>Utility software</vt:lpstr>
      <vt:lpstr>Software Utility: Download and Complete the Table</vt:lpstr>
      <vt:lpstr>Software Utility: Download and Complete the Table</vt:lpstr>
      <vt:lpstr>Factors affecting the choice, use and performance of utility software: Download and Complete the Table</vt:lpstr>
      <vt:lpstr>Factors affecting the choice, use and performance of utility software: Download and Complete the Table</vt:lpstr>
      <vt:lpstr>Tasks: Find examples of software for the following:</vt:lpstr>
      <vt:lpstr>Software to help manage and maintain PCs / laptops</vt:lpstr>
      <vt:lpstr>Software to help manage and maintain PCs / laptops</vt:lpstr>
      <vt:lpstr>computer software to help protect data</vt:lpstr>
      <vt:lpstr>Protecting your device: Firewalls</vt:lpstr>
      <vt:lpstr>Protecting your device: Anti-Malware, Encryption Back up software </vt:lpstr>
      <vt:lpstr>Factors affecting the choice, use and performance of Hardware, Utility Software &amp; Application Software </vt:lpstr>
      <vt:lpstr>Factors affecting the choice, use and performance of Hardware, Utility Software &amp; Application Software </vt:lpstr>
      <vt:lpstr>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Processing</dc:title>
  <dc:creator>Condon, Derek</dc:creator>
  <cp:lastModifiedBy>Derek Condon</cp:lastModifiedBy>
  <cp:revision>183</cp:revision>
  <dcterms:created xsi:type="dcterms:W3CDTF">2024-05-22T09:08:55Z</dcterms:created>
  <dcterms:modified xsi:type="dcterms:W3CDTF">2025-11-12T21:31:25Z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0x010100FBD81CBB06932E47A891F6C3E447D991</vt:lpwstr>
  </property>
  <property fmtid="{D5CDD505-2E9C-101B-9397-08002B2CF9AE}" pid="3" name="MediaServiceImageTags">
    <vt:lpwstr/>
  </property>
</Properties>
</file>