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4"/>
  </p:notesMasterIdLst>
  <p:sldIdLst>
    <p:sldId id="257" r:id="rId5"/>
    <p:sldId id="1079" r:id="rId6"/>
    <p:sldId id="1282" r:id="rId7"/>
    <p:sldId id="1328" r:id="rId8"/>
    <p:sldId id="1071" r:id="rId9"/>
    <p:sldId id="1335" r:id="rId10"/>
    <p:sldId id="1346" r:id="rId11"/>
    <p:sldId id="1094" r:id="rId12"/>
    <p:sldId id="1349" r:id="rId13"/>
    <p:sldId id="315" r:id="rId14"/>
    <p:sldId id="1144" r:id="rId15"/>
    <p:sldId id="1262" r:id="rId16"/>
    <p:sldId id="1120" r:id="rId17"/>
    <p:sldId id="1116" r:id="rId18"/>
    <p:sldId id="337" r:id="rId19"/>
    <p:sldId id="1130" r:id="rId20"/>
    <p:sldId id="1154" r:id="rId21"/>
    <p:sldId id="1109" r:id="rId22"/>
    <p:sldId id="1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6538F4-410B-4F01-912C-C6751D6A0F79}">
          <p14:sldIdLst>
            <p14:sldId id="257"/>
            <p14:sldId id="1079"/>
            <p14:sldId id="1282"/>
            <p14:sldId id="1328"/>
            <p14:sldId id="1071"/>
            <p14:sldId id="1335"/>
            <p14:sldId id="1346"/>
            <p14:sldId id="1094"/>
            <p14:sldId id="1349"/>
            <p14:sldId id="315"/>
            <p14:sldId id="1144"/>
            <p14:sldId id="1262"/>
            <p14:sldId id="1120"/>
            <p14:sldId id="1116"/>
            <p14:sldId id="337"/>
            <p14:sldId id="1130"/>
            <p14:sldId id="1154"/>
            <p14:sldId id="1109"/>
            <p14:sldId id="1263"/>
          </p14:sldIdLst>
        </p14:section>
        <p14:section name="Untitled Section" id="{2C271A16-19B9-4C4C-88BB-09D62FEED6D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19"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Condon" userId="856bfd78-1b72-4b8c-a3e8-46b6ec61c982" providerId="ADAL" clId="{FF704C3D-204D-4F68-9C2A-A4B5A05E0E3E}"/>
    <pc:docChg chg="undo custSel delSld modSld modSection">
      <pc:chgData name="Derek Condon" userId="856bfd78-1b72-4b8c-a3e8-46b6ec61c982" providerId="ADAL" clId="{FF704C3D-204D-4F68-9C2A-A4B5A05E0E3E}" dt="2025-10-23T13:08:27.922" v="38"/>
      <pc:docMkLst>
        <pc:docMk/>
      </pc:docMkLst>
      <pc:sldChg chg="modSp mod">
        <pc:chgData name="Derek Condon" userId="856bfd78-1b72-4b8c-a3e8-46b6ec61c982" providerId="ADAL" clId="{FF704C3D-204D-4F68-9C2A-A4B5A05E0E3E}" dt="2025-10-23T09:46:01.243" v="1"/>
        <pc:sldMkLst>
          <pc:docMk/>
          <pc:sldMk cId="2475805559" sldId="257"/>
        </pc:sldMkLst>
        <pc:spChg chg="mod">
          <ac:chgData name="Derek Condon" userId="856bfd78-1b72-4b8c-a3e8-46b6ec61c982" providerId="ADAL" clId="{FF704C3D-204D-4F68-9C2A-A4B5A05E0E3E}" dt="2025-10-23T09:46:01.243" v="1"/>
          <ac:spMkLst>
            <pc:docMk/>
            <pc:sldMk cId="2475805559" sldId="257"/>
            <ac:spMk id="3" creationId="{835D6E6B-3353-491C-A3C6-F278D6CED8B3}"/>
          </ac:spMkLst>
        </pc:spChg>
      </pc:sldChg>
      <pc:sldChg chg="del">
        <pc:chgData name="Derek Condon" userId="856bfd78-1b72-4b8c-a3e8-46b6ec61c982" providerId="ADAL" clId="{FF704C3D-204D-4F68-9C2A-A4B5A05E0E3E}" dt="2025-10-23T09:49:29.931" v="4" actId="47"/>
        <pc:sldMkLst>
          <pc:docMk/>
          <pc:sldMk cId="4108306366" sldId="294"/>
        </pc:sldMkLst>
      </pc:sldChg>
      <pc:sldChg chg="del">
        <pc:chgData name="Derek Condon" userId="856bfd78-1b72-4b8c-a3e8-46b6ec61c982" providerId="ADAL" clId="{FF704C3D-204D-4F68-9C2A-A4B5A05E0E3E}" dt="2025-10-23T09:49:29.931" v="4" actId="47"/>
        <pc:sldMkLst>
          <pc:docMk/>
          <pc:sldMk cId="1192430112" sldId="295"/>
        </pc:sldMkLst>
      </pc:sldChg>
      <pc:sldChg chg="del">
        <pc:chgData name="Derek Condon" userId="856bfd78-1b72-4b8c-a3e8-46b6ec61c982" providerId="ADAL" clId="{FF704C3D-204D-4F68-9C2A-A4B5A05E0E3E}" dt="2025-10-23T09:49:29.931" v="4" actId="47"/>
        <pc:sldMkLst>
          <pc:docMk/>
          <pc:sldMk cId="3305511695" sldId="296"/>
        </pc:sldMkLst>
      </pc:sldChg>
      <pc:sldChg chg="del">
        <pc:chgData name="Derek Condon" userId="856bfd78-1b72-4b8c-a3e8-46b6ec61c982" providerId="ADAL" clId="{FF704C3D-204D-4F68-9C2A-A4B5A05E0E3E}" dt="2025-10-23T09:49:29.931" v="4" actId="47"/>
        <pc:sldMkLst>
          <pc:docMk/>
          <pc:sldMk cId="3644880554" sldId="297"/>
        </pc:sldMkLst>
      </pc:sldChg>
      <pc:sldChg chg="del">
        <pc:chgData name="Derek Condon" userId="856bfd78-1b72-4b8c-a3e8-46b6ec61c982" providerId="ADAL" clId="{FF704C3D-204D-4F68-9C2A-A4B5A05E0E3E}" dt="2025-10-23T09:49:29.931" v="4" actId="47"/>
        <pc:sldMkLst>
          <pc:docMk/>
          <pc:sldMk cId="945498725" sldId="299"/>
        </pc:sldMkLst>
      </pc:sldChg>
      <pc:sldChg chg="del">
        <pc:chgData name="Derek Condon" userId="856bfd78-1b72-4b8c-a3e8-46b6ec61c982" providerId="ADAL" clId="{FF704C3D-204D-4F68-9C2A-A4B5A05E0E3E}" dt="2025-10-23T09:49:29.931" v="4" actId="47"/>
        <pc:sldMkLst>
          <pc:docMk/>
          <pc:sldMk cId="2471095393" sldId="300"/>
        </pc:sldMkLst>
      </pc:sldChg>
      <pc:sldChg chg="del">
        <pc:chgData name="Derek Condon" userId="856bfd78-1b72-4b8c-a3e8-46b6ec61c982" providerId="ADAL" clId="{FF704C3D-204D-4F68-9C2A-A4B5A05E0E3E}" dt="2025-10-23T09:49:29.931" v="4" actId="47"/>
        <pc:sldMkLst>
          <pc:docMk/>
          <pc:sldMk cId="889311717" sldId="302"/>
        </pc:sldMkLst>
      </pc:sldChg>
      <pc:sldChg chg="del">
        <pc:chgData name="Derek Condon" userId="856bfd78-1b72-4b8c-a3e8-46b6ec61c982" providerId="ADAL" clId="{FF704C3D-204D-4F68-9C2A-A4B5A05E0E3E}" dt="2025-10-23T09:49:29.931" v="4" actId="47"/>
        <pc:sldMkLst>
          <pc:docMk/>
          <pc:sldMk cId="1339236658" sldId="303"/>
        </pc:sldMkLst>
      </pc:sldChg>
      <pc:sldChg chg="del">
        <pc:chgData name="Derek Condon" userId="856bfd78-1b72-4b8c-a3e8-46b6ec61c982" providerId="ADAL" clId="{FF704C3D-204D-4F68-9C2A-A4B5A05E0E3E}" dt="2025-10-23T09:49:29.931" v="4" actId="47"/>
        <pc:sldMkLst>
          <pc:docMk/>
          <pc:sldMk cId="3344374736" sldId="304"/>
        </pc:sldMkLst>
      </pc:sldChg>
      <pc:sldChg chg="del">
        <pc:chgData name="Derek Condon" userId="856bfd78-1b72-4b8c-a3e8-46b6ec61c982" providerId="ADAL" clId="{FF704C3D-204D-4F68-9C2A-A4B5A05E0E3E}" dt="2025-10-23T09:49:29.931" v="4" actId="47"/>
        <pc:sldMkLst>
          <pc:docMk/>
          <pc:sldMk cId="1106931464" sldId="318"/>
        </pc:sldMkLst>
      </pc:sldChg>
      <pc:sldChg chg="del">
        <pc:chgData name="Derek Condon" userId="856bfd78-1b72-4b8c-a3e8-46b6ec61c982" providerId="ADAL" clId="{FF704C3D-204D-4F68-9C2A-A4B5A05E0E3E}" dt="2025-10-23T09:49:29.931" v="4" actId="47"/>
        <pc:sldMkLst>
          <pc:docMk/>
          <pc:sldMk cId="1016585168" sldId="320"/>
        </pc:sldMkLst>
      </pc:sldChg>
      <pc:sldChg chg="del">
        <pc:chgData name="Derek Condon" userId="856bfd78-1b72-4b8c-a3e8-46b6ec61c982" providerId="ADAL" clId="{FF704C3D-204D-4F68-9C2A-A4B5A05E0E3E}" dt="2025-10-23T09:49:29.931" v="4" actId="47"/>
        <pc:sldMkLst>
          <pc:docMk/>
          <pc:sldMk cId="3324419178" sldId="335"/>
        </pc:sldMkLst>
      </pc:sldChg>
      <pc:sldChg chg="del">
        <pc:chgData name="Derek Condon" userId="856bfd78-1b72-4b8c-a3e8-46b6ec61c982" providerId="ADAL" clId="{FF704C3D-204D-4F68-9C2A-A4B5A05E0E3E}" dt="2025-10-23T09:49:29.931" v="4" actId="47"/>
        <pc:sldMkLst>
          <pc:docMk/>
          <pc:sldMk cId="3465653626" sldId="336"/>
        </pc:sldMkLst>
      </pc:sldChg>
      <pc:sldChg chg="del">
        <pc:chgData name="Derek Condon" userId="856bfd78-1b72-4b8c-a3e8-46b6ec61c982" providerId="ADAL" clId="{FF704C3D-204D-4F68-9C2A-A4B5A05E0E3E}" dt="2025-10-23T09:49:29.931" v="4" actId="47"/>
        <pc:sldMkLst>
          <pc:docMk/>
          <pc:sldMk cId="713760901" sldId="535"/>
        </pc:sldMkLst>
      </pc:sldChg>
      <pc:sldChg chg="del">
        <pc:chgData name="Derek Condon" userId="856bfd78-1b72-4b8c-a3e8-46b6ec61c982" providerId="ADAL" clId="{FF704C3D-204D-4F68-9C2A-A4B5A05E0E3E}" dt="2025-10-23T09:49:29.931" v="4" actId="47"/>
        <pc:sldMkLst>
          <pc:docMk/>
          <pc:sldMk cId="1282479987" sldId="537"/>
        </pc:sldMkLst>
      </pc:sldChg>
      <pc:sldChg chg="del">
        <pc:chgData name="Derek Condon" userId="856bfd78-1b72-4b8c-a3e8-46b6ec61c982" providerId="ADAL" clId="{FF704C3D-204D-4F68-9C2A-A4B5A05E0E3E}" dt="2025-10-23T09:49:29.931" v="4" actId="47"/>
        <pc:sldMkLst>
          <pc:docMk/>
          <pc:sldMk cId="3609138270" sldId="538"/>
        </pc:sldMkLst>
      </pc:sldChg>
      <pc:sldChg chg="modSp mod">
        <pc:chgData name="Derek Condon" userId="856bfd78-1b72-4b8c-a3e8-46b6ec61c982" providerId="ADAL" clId="{FF704C3D-204D-4F68-9C2A-A4B5A05E0E3E}" dt="2025-10-23T10:21:37.277" v="24" actId="403"/>
        <pc:sldMkLst>
          <pc:docMk/>
          <pc:sldMk cId="3340236108" sldId="1071"/>
        </pc:sldMkLst>
        <pc:spChg chg="mod">
          <ac:chgData name="Derek Condon" userId="856bfd78-1b72-4b8c-a3e8-46b6ec61c982" providerId="ADAL" clId="{FF704C3D-204D-4F68-9C2A-A4B5A05E0E3E}" dt="2025-10-23T10:21:37.277" v="24" actId="403"/>
          <ac:spMkLst>
            <pc:docMk/>
            <pc:sldMk cId="3340236108" sldId="1071"/>
            <ac:spMk id="8" creationId="{00000000-0000-0000-0000-000000000000}"/>
          </ac:spMkLst>
        </pc:spChg>
      </pc:sldChg>
      <pc:sldChg chg="del">
        <pc:chgData name="Derek Condon" userId="856bfd78-1b72-4b8c-a3e8-46b6ec61c982" providerId="ADAL" clId="{FF704C3D-204D-4F68-9C2A-A4B5A05E0E3E}" dt="2025-10-23T09:49:29.931" v="4" actId="47"/>
        <pc:sldMkLst>
          <pc:docMk/>
          <pc:sldMk cId="4210499451" sldId="1096"/>
        </pc:sldMkLst>
      </pc:sldChg>
      <pc:sldChg chg="del">
        <pc:chgData name="Derek Condon" userId="856bfd78-1b72-4b8c-a3e8-46b6ec61c982" providerId="ADAL" clId="{FF704C3D-204D-4F68-9C2A-A4B5A05E0E3E}" dt="2025-10-23T09:49:29.931" v="4" actId="47"/>
        <pc:sldMkLst>
          <pc:docMk/>
          <pc:sldMk cId="1857793271" sldId="1102"/>
        </pc:sldMkLst>
      </pc:sldChg>
      <pc:sldChg chg="del">
        <pc:chgData name="Derek Condon" userId="856bfd78-1b72-4b8c-a3e8-46b6ec61c982" providerId="ADAL" clId="{FF704C3D-204D-4F68-9C2A-A4B5A05E0E3E}" dt="2025-10-23T09:49:29.931" v="4" actId="47"/>
        <pc:sldMkLst>
          <pc:docMk/>
          <pc:sldMk cId="1165871688" sldId="1107"/>
        </pc:sldMkLst>
      </pc:sldChg>
      <pc:sldChg chg="del">
        <pc:chgData name="Derek Condon" userId="856bfd78-1b72-4b8c-a3e8-46b6ec61c982" providerId="ADAL" clId="{FF704C3D-204D-4F68-9C2A-A4B5A05E0E3E}" dt="2025-10-23T09:49:29.931" v="4" actId="47"/>
        <pc:sldMkLst>
          <pc:docMk/>
          <pc:sldMk cId="2460751249" sldId="1108"/>
        </pc:sldMkLst>
      </pc:sldChg>
      <pc:sldChg chg="del">
        <pc:chgData name="Derek Condon" userId="856bfd78-1b72-4b8c-a3e8-46b6ec61c982" providerId="ADAL" clId="{FF704C3D-204D-4F68-9C2A-A4B5A05E0E3E}" dt="2025-10-23T09:49:29.931" v="4" actId="47"/>
        <pc:sldMkLst>
          <pc:docMk/>
          <pc:sldMk cId="1792197667" sldId="1111"/>
        </pc:sldMkLst>
      </pc:sldChg>
      <pc:sldChg chg="del">
        <pc:chgData name="Derek Condon" userId="856bfd78-1b72-4b8c-a3e8-46b6ec61c982" providerId="ADAL" clId="{FF704C3D-204D-4F68-9C2A-A4B5A05E0E3E}" dt="2025-10-23T09:49:29.931" v="4" actId="47"/>
        <pc:sldMkLst>
          <pc:docMk/>
          <pc:sldMk cId="2359893108" sldId="1112"/>
        </pc:sldMkLst>
      </pc:sldChg>
      <pc:sldChg chg="del">
        <pc:chgData name="Derek Condon" userId="856bfd78-1b72-4b8c-a3e8-46b6ec61c982" providerId="ADAL" clId="{FF704C3D-204D-4F68-9C2A-A4B5A05E0E3E}" dt="2025-10-23T09:49:29.931" v="4" actId="47"/>
        <pc:sldMkLst>
          <pc:docMk/>
          <pc:sldMk cId="629965295" sldId="1114"/>
        </pc:sldMkLst>
      </pc:sldChg>
      <pc:sldChg chg="del">
        <pc:chgData name="Derek Condon" userId="856bfd78-1b72-4b8c-a3e8-46b6ec61c982" providerId="ADAL" clId="{FF704C3D-204D-4F68-9C2A-A4B5A05E0E3E}" dt="2025-10-23T09:49:29.931" v="4" actId="47"/>
        <pc:sldMkLst>
          <pc:docMk/>
          <pc:sldMk cId="198212351" sldId="1121"/>
        </pc:sldMkLst>
      </pc:sldChg>
      <pc:sldChg chg="del">
        <pc:chgData name="Derek Condon" userId="856bfd78-1b72-4b8c-a3e8-46b6ec61c982" providerId="ADAL" clId="{FF704C3D-204D-4F68-9C2A-A4B5A05E0E3E}" dt="2025-10-23T09:49:29.931" v="4" actId="47"/>
        <pc:sldMkLst>
          <pc:docMk/>
          <pc:sldMk cId="3980684919" sldId="1122"/>
        </pc:sldMkLst>
      </pc:sldChg>
      <pc:sldChg chg="del">
        <pc:chgData name="Derek Condon" userId="856bfd78-1b72-4b8c-a3e8-46b6ec61c982" providerId="ADAL" clId="{FF704C3D-204D-4F68-9C2A-A4B5A05E0E3E}" dt="2025-10-23T09:49:29.931" v="4" actId="47"/>
        <pc:sldMkLst>
          <pc:docMk/>
          <pc:sldMk cId="2310648617" sldId="1126"/>
        </pc:sldMkLst>
      </pc:sldChg>
      <pc:sldChg chg="del">
        <pc:chgData name="Derek Condon" userId="856bfd78-1b72-4b8c-a3e8-46b6ec61c982" providerId="ADAL" clId="{FF704C3D-204D-4F68-9C2A-A4B5A05E0E3E}" dt="2025-10-23T09:49:29.931" v="4" actId="47"/>
        <pc:sldMkLst>
          <pc:docMk/>
          <pc:sldMk cId="604148657" sldId="1131"/>
        </pc:sldMkLst>
      </pc:sldChg>
      <pc:sldChg chg="del">
        <pc:chgData name="Derek Condon" userId="856bfd78-1b72-4b8c-a3e8-46b6ec61c982" providerId="ADAL" clId="{FF704C3D-204D-4F68-9C2A-A4B5A05E0E3E}" dt="2025-10-23T09:49:29.931" v="4" actId="47"/>
        <pc:sldMkLst>
          <pc:docMk/>
          <pc:sldMk cId="3203208310" sldId="1132"/>
        </pc:sldMkLst>
      </pc:sldChg>
      <pc:sldChg chg="del">
        <pc:chgData name="Derek Condon" userId="856bfd78-1b72-4b8c-a3e8-46b6ec61c982" providerId="ADAL" clId="{FF704C3D-204D-4F68-9C2A-A4B5A05E0E3E}" dt="2025-10-23T09:49:29.931" v="4" actId="47"/>
        <pc:sldMkLst>
          <pc:docMk/>
          <pc:sldMk cId="3905039823" sldId="1133"/>
        </pc:sldMkLst>
      </pc:sldChg>
      <pc:sldChg chg="del">
        <pc:chgData name="Derek Condon" userId="856bfd78-1b72-4b8c-a3e8-46b6ec61c982" providerId="ADAL" clId="{FF704C3D-204D-4F68-9C2A-A4B5A05E0E3E}" dt="2025-10-23T09:49:29.931" v="4" actId="47"/>
        <pc:sldMkLst>
          <pc:docMk/>
          <pc:sldMk cId="4045091928" sldId="1139"/>
        </pc:sldMkLst>
      </pc:sldChg>
      <pc:sldChg chg="del">
        <pc:chgData name="Derek Condon" userId="856bfd78-1b72-4b8c-a3e8-46b6ec61c982" providerId="ADAL" clId="{FF704C3D-204D-4F68-9C2A-A4B5A05E0E3E}" dt="2025-10-23T09:49:29.931" v="4" actId="47"/>
        <pc:sldMkLst>
          <pc:docMk/>
          <pc:sldMk cId="72706628" sldId="1142"/>
        </pc:sldMkLst>
      </pc:sldChg>
      <pc:sldChg chg="del">
        <pc:chgData name="Derek Condon" userId="856bfd78-1b72-4b8c-a3e8-46b6ec61c982" providerId="ADAL" clId="{FF704C3D-204D-4F68-9C2A-A4B5A05E0E3E}" dt="2025-10-23T09:49:29.931" v="4" actId="47"/>
        <pc:sldMkLst>
          <pc:docMk/>
          <pc:sldMk cId="1185309905" sldId="1143"/>
        </pc:sldMkLst>
      </pc:sldChg>
      <pc:sldChg chg="del">
        <pc:chgData name="Derek Condon" userId="856bfd78-1b72-4b8c-a3e8-46b6ec61c982" providerId="ADAL" clId="{FF704C3D-204D-4F68-9C2A-A4B5A05E0E3E}" dt="2025-10-23T09:49:29.931" v="4" actId="47"/>
        <pc:sldMkLst>
          <pc:docMk/>
          <pc:sldMk cId="1527452682" sldId="1145"/>
        </pc:sldMkLst>
      </pc:sldChg>
      <pc:sldChg chg="del">
        <pc:chgData name="Derek Condon" userId="856bfd78-1b72-4b8c-a3e8-46b6ec61c982" providerId="ADAL" clId="{FF704C3D-204D-4F68-9C2A-A4B5A05E0E3E}" dt="2025-10-23T09:49:29.931" v="4" actId="47"/>
        <pc:sldMkLst>
          <pc:docMk/>
          <pc:sldMk cId="4038160945" sldId="1146"/>
        </pc:sldMkLst>
      </pc:sldChg>
      <pc:sldChg chg="del">
        <pc:chgData name="Derek Condon" userId="856bfd78-1b72-4b8c-a3e8-46b6ec61c982" providerId="ADAL" clId="{FF704C3D-204D-4F68-9C2A-A4B5A05E0E3E}" dt="2025-10-23T09:49:29.931" v="4" actId="47"/>
        <pc:sldMkLst>
          <pc:docMk/>
          <pc:sldMk cId="3197501411" sldId="1150"/>
        </pc:sldMkLst>
      </pc:sldChg>
      <pc:sldChg chg="del">
        <pc:chgData name="Derek Condon" userId="856bfd78-1b72-4b8c-a3e8-46b6ec61c982" providerId="ADAL" clId="{FF704C3D-204D-4F68-9C2A-A4B5A05E0E3E}" dt="2025-10-23T09:49:29.931" v="4" actId="47"/>
        <pc:sldMkLst>
          <pc:docMk/>
          <pc:sldMk cId="2035159874" sldId="1151"/>
        </pc:sldMkLst>
      </pc:sldChg>
      <pc:sldChg chg="del">
        <pc:chgData name="Derek Condon" userId="856bfd78-1b72-4b8c-a3e8-46b6ec61c982" providerId="ADAL" clId="{FF704C3D-204D-4F68-9C2A-A4B5A05E0E3E}" dt="2025-10-23T09:49:29.931" v="4" actId="47"/>
        <pc:sldMkLst>
          <pc:docMk/>
          <pc:sldMk cId="3153853504" sldId="1152"/>
        </pc:sldMkLst>
      </pc:sldChg>
      <pc:sldChg chg="del">
        <pc:chgData name="Derek Condon" userId="856bfd78-1b72-4b8c-a3e8-46b6ec61c982" providerId="ADAL" clId="{FF704C3D-204D-4F68-9C2A-A4B5A05E0E3E}" dt="2025-10-23T09:49:29.931" v="4" actId="47"/>
        <pc:sldMkLst>
          <pc:docMk/>
          <pc:sldMk cId="3016087704" sldId="1153"/>
        </pc:sldMkLst>
      </pc:sldChg>
      <pc:sldChg chg="modSp mod">
        <pc:chgData name="Derek Condon" userId="856bfd78-1b72-4b8c-a3e8-46b6ec61c982" providerId="ADAL" clId="{FF704C3D-204D-4F68-9C2A-A4B5A05E0E3E}" dt="2025-10-23T13:08:27.922" v="38"/>
        <pc:sldMkLst>
          <pc:docMk/>
          <pc:sldMk cId="2510851862" sldId="1263"/>
        </pc:sldMkLst>
        <pc:spChg chg="mod">
          <ac:chgData name="Derek Condon" userId="856bfd78-1b72-4b8c-a3e8-46b6ec61c982" providerId="ADAL" clId="{FF704C3D-204D-4F68-9C2A-A4B5A05E0E3E}" dt="2025-10-23T13:08:27.922" v="38"/>
          <ac:spMkLst>
            <pc:docMk/>
            <pc:sldMk cId="2510851862" sldId="1263"/>
            <ac:spMk id="9" creationId="{698CEBD2-7B53-CBB0-BAB2-CB16DE041DF0}"/>
          </ac:spMkLst>
        </pc:spChg>
      </pc:sldChg>
      <pc:sldChg chg="del">
        <pc:chgData name="Derek Condon" userId="856bfd78-1b72-4b8c-a3e8-46b6ec61c982" providerId="ADAL" clId="{FF704C3D-204D-4F68-9C2A-A4B5A05E0E3E}" dt="2025-10-23T09:49:29.931" v="4" actId="47"/>
        <pc:sldMkLst>
          <pc:docMk/>
          <pc:sldMk cId="1201232242" sldId="1331"/>
        </pc:sldMkLst>
      </pc:sldChg>
      <pc:sldChg chg="del">
        <pc:chgData name="Derek Condon" userId="856bfd78-1b72-4b8c-a3e8-46b6ec61c982" providerId="ADAL" clId="{FF704C3D-204D-4F68-9C2A-A4B5A05E0E3E}" dt="2025-10-23T09:49:29.931" v="4" actId="47"/>
        <pc:sldMkLst>
          <pc:docMk/>
          <pc:sldMk cId="2190075032" sldId="1334"/>
        </pc:sldMkLst>
      </pc:sldChg>
      <pc:sldChg chg="modSp mod">
        <pc:chgData name="Derek Condon" userId="856bfd78-1b72-4b8c-a3e8-46b6ec61c982" providerId="ADAL" clId="{FF704C3D-204D-4F68-9C2A-A4B5A05E0E3E}" dt="2025-10-23T09:50:03.532" v="8"/>
        <pc:sldMkLst>
          <pc:docMk/>
          <pc:sldMk cId="438301808" sldId="1335"/>
        </pc:sldMkLst>
        <pc:spChg chg="mod">
          <ac:chgData name="Derek Condon" userId="856bfd78-1b72-4b8c-a3e8-46b6ec61c982" providerId="ADAL" clId="{FF704C3D-204D-4F68-9C2A-A4B5A05E0E3E}" dt="2025-10-23T09:50:03.532" v="8"/>
          <ac:spMkLst>
            <pc:docMk/>
            <pc:sldMk cId="438301808" sldId="1335"/>
            <ac:spMk id="8" creationId="{C6819D65-D220-2EED-0716-219DBDFAB5B4}"/>
          </ac:spMkLst>
        </pc:spChg>
      </pc:sldChg>
      <pc:sldChg chg="del">
        <pc:chgData name="Derek Condon" userId="856bfd78-1b72-4b8c-a3e8-46b6ec61c982" providerId="ADAL" clId="{FF704C3D-204D-4F68-9C2A-A4B5A05E0E3E}" dt="2025-10-23T09:49:29.931" v="4" actId="47"/>
        <pc:sldMkLst>
          <pc:docMk/>
          <pc:sldMk cId="3340805164" sldId="1336"/>
        </pc:sldMkLst>
      </pc:sldChg>
      <pc:sldChg chg="del">
        <pc:chgData name="Derek Condon" userId="856bfd78-1b72-4b8c-a3e8-46b6ec61c982" providerId="ADAL" clId="{FF704C3D-204D-4F68-9C2A-A4B5A05E0E3E}" dt="2025-10-23T09:49:29.931" v="4" actId="47"/>
        <pc:sldMkLst>
          <pc:docMk/>
          <pc:sldMk cId="2604278429" sldId="1337"/>
        </pc:sldMkLst>
      </pc:sldChg>
      <pc:sldChg chg="del">
        <pc:chgData name="Derek Condon" userId="856bfd78-1b72-4b8c-a3e8-46b6ec61c982" providerId="ADAL" clId="{FF704C3D-204D-4F68-9C2A-A4B5A05E0E3E}" dt="2025-10-23T09:49:29.931" v="4" actId="47"/>
        <pc:sldMkLst>
          <pc:docMk/>
          <pc:sldMk cId="4273436561" sldId="1338"/>
        </pc:sldMkLst>
      </pc:sldChg>
      <pc:sldChg chg="del">
        <pc:chgData name="Derek Condon" userId="856bfd78-1b72-4b8c-a3e8-46b6ec61c982" providerId="ADAL" clId="{FF704C3D-204D-4F68-9C2A-A4B5A05E0E3E}" dt="2025-10-23T09:49:29.931" v="4" actId="47"/>
        <pc:sldMkLst>
          <pc:docMk/>
          <pc:sldMk cId="2590833599" sldId="1339"/>
        </pc:sldMkLst>
      </pc:sldChg>
      <pc:sldChg chg="del">
        <pc:chgData name="Derek Condon" userId="856bfd78-1b72-4b8c-a3e8-46b6ec61c982" providerId="ADAL" clId="{FF704C3D-204D-4F68-9C2A-A4B5A05E0E3E}" dt="2025-10-23T09:49:29.931" v="4" actId="47"/>
        <pc:sldMkLst>
          <pc:docMk/>
          <pc:sldMk cId="2757157135" sldId="1340"/>
        </pc:sldMkLst>
      </pc:sldChg>
      <pc:sldChg chg="del">
        <pc:chgData name="Derek Condon" userId="856bfd78-1b72-4b8c-a3e8-46b6ec61c982" providerId="ADAL" clId="{FF704C3D-204D-4F68-9C2A-A4B5A05E0E3E}" dt="2025-10-23T09:49:29.931" v="4" actId="47"/>
        <pc:sldMkLst>
          <pc:docMk/>
          <pc:sldMk cId="2791691567" sldId="1342"/>
        </pc:sldMkLst>
      </pc:sldChg>
      <pc:sldChg chg="del">
        <pc:chgData name="Derek Condon" userId="856bfd78-1b72-4b8c-a3e8-46b6ec61c982" providerId="ADAL" clId="{FF704C3D-204D-4F68-9C2A-A4B5A05E0E3E}" dt="2025-10-23T09:49:29.931" v="4" actId="47"/>
        <pc:sldMkLst>
          <pc:docMk/>
          <pc:sldMk cId="1236344265" sldId="1343"/>
        </pc:sldMkLst>
      </pc:sldChg>
      <pc:sldChg chg="del">
        <pc:chgData name="Derek Condon" userId="856bfd78-1b72-4b8c-a3e8-46b6ec61c982" providerId="ADAL" clId="{FF704C3D-204D-4F68-9C2A-A4B5A05E0E3E}" dt="2025-10-23T10:22:08.772" v="34" actId="47"/>
        <pc:sldMkLst>
          <pc:docMk/>
          <pc:sldMk cId="336070049" sldId="1344"/>
        </pc:sldMkLst>
      </pc:sldChg>
      <pc:sldChg chg="del">
        <pc:chgData name="Derek Condon" userId="856bfd78-1b72-4b8c-a3e8-46b6ec61c982" providerId="ADAL" clId="{FF704C3D-204D-4F68-9C2A-A4B5A05E0E3E}" dt="2025-10-23T10:21:52.321" v="25" actId="47"/>
        <pc:sldMkLst>
          <pc:docMk/>
          <pc:sldMk cId="1789336267" sldId="1345"/>
        </pc:sldMkLst>
      </pc:sldChg>
      <pc:sldChg chg="modSp mod">
        <pc:chgData name="Derek Condon" userId="856bfd78-1b72-4b8c-a3e8-46b6ec61c982" providerId="ADAL" clId="{FF704C3D-204D-4F68-9C2A-A4B5A05E0E3E}" dt="2025-10-23T09:50:48.586" v="11" actId="27636"/>
        <pc:sldMkLst>
          <pc:docMk/>
          <pc:sldMk cId="2193358865" sldId="1346"/>
        </pc:sldMkLst>
        <pc:spChg chg="mod">
          <ac:chgData name="Derek Condon" userId="856bfd78-1b72-4b8c-a3e8-46b6ec61c982" providerId="ADAL" clId="{FF704C3D-204D-4F68-9C2A-A4B5A05E0E3E}" dt="2025-10-23T09:50:48.586" v="11" actId="27636"/>
          <ac:spMkLst>
            <pc:docMk/>
            <pc:sldMk cId="2193358865" sldId="1346"/>
            <ac:spMk id="3" creationId="{3C22FF28-2208-C40B-5D6D-344D8F92761C}"/>
          </ac:spMkLst>
        </pc:spChg>
        <pc:spChg chg="mod">
          <ac:chgData name="Derek Condon" userId="856bfd78-1b72-4b8c-a3e8-46b6ec61c982" providerId="ADAL" clId="{FF704C3D-204D-4F68-9C2A-A4B5A05E0E3E}" dt="2025-10-23T09:50:48.585" v="10" actId="27636"/>
          <ac:spMkLst>
            <pc:docMk/>
            <pc:sldMk cId="2193358865" sldId="1346"/>
            <ac:spMk id="4" creationId="{B1D7D9A5-72BB-62EE-E1F9-1148AA5A9910}"/>
          </ac:spMkLst>
        </pc:spChg>
      </pc:sldChg>
      <pc:sldChg chg="del">
        <pc:chgData name="Derek Condon" userId="856bfd78-1b72-4b8c-a3e8-46b6ec61c982" providerId="ADAL" clId="{FF704C3D-204D-4F68-9C2A-A4B5A05E0E3E}" dt="2025-10-23T09:49:29.931" v="4" actId="47"/>
        <pc:sldMkLst>
          <pc:docMk/>
          <pc:sldMk cId="541642042" sldId="1347"/>
        </pc:sldMkLst>
      </pc:sldChg>
      <pc:sldChg chg="del">
        <pc:chgData name="Derek Condon" userId="856bfd78-1b72-4b8c-a3e8-46b6ec61c982" providerId="ADAL" clId="{FF704C3D-204D-4F68-9C2A-A4B5A05E0E3E}" dt="2025-10-23T10:22:01.640" v="26" actId="47"/>
        <pc:sldMkLst>
          <pc:docMk/>
          <pc:sldMk cId="3234719381" sldId="1348"/>
        </pc:sldMkLst>
      </pc:sldChg>
      <pc:sldChg chg="del">
        <pc:chgData name="Derek Condon" userId="856bfd78-1b72-4b8c-a3e8-46b6ec61c982" providerId="ADAL" clId="{FF704C3D-204D-4F68-9C2A-A4B5A05E0E3E}" dt="2025-10-23T09:49:29.931" v="4" actId="47"/>
        <pc:sldMkLst>
          <pc:docMk/>
          <pc:sldMk cId="3236169894" sldId="1350"/>
        </pc:sldMkLst>
      </pc:sldChg>
      <pc:sldChg chg="del">
        <pc:chgData name="Derek Condon" userId="856bfd78-1b72-4b8c-a3e8-46b6ec61c982" providerId="ADAL" clId="{FF704C3D-204D-4F68-9C2A-A4B5A05E0E3E}" dt="2025-10-23T10:22:02.363" v="27" actId="47"/>
        <pc:sldMkLst>
          <pc:docMk/>
          <pc:sldMk cId="2004604298" sldId="1351"/>
        </pc:sldMkLst>
      </pc:sldChg>
      <pc:sldChg chg="del">
        <pc:chgData name="Derek Condon" userId="856bfd78-1b72-4b8c-a3e8-46b6ec61c982" providerId="ADAL" clId="{FF704C3D-204D-4F68-9C2A-A4B5A05E0E3E}" dt="2025-10-23T10:22:04.178" v="28" actId="47"/>
        <pc:sldMkLst>
          <pc:docMk/>
          <pc:sldMk cId="3816219383" sldId="1352"/>
        </pc:sldMkLst>
      </pc:sldChg>
      <pc:sldChg chg="del">
        <pc:chgData name="Derek Condon" userId="856bfd78-1b72-4b8c-a3e8-46b6ec61c982" providerId="ADAL" clId="{FF704C3D-204D-4F68-9C2A-A4B5A05E0E3E}" dt="2025-10-23T10:22:04.778" v="29" actId="47"/>
        <pc:sldMkLst>
          <pc:docMk/>
          <pc:sldMk cId="1993265255" sldId="1353"/>
        </pc:sldMkLst>
      </pc:sldChg>
      <pc:sldChg chg="del">
        <pc:chgData name="Derek Condon" userId="856bfd78-1b72-4b8c-a3e8-46b6ec61c982" providerId="ADAL" clId="{FF704C3D-204D-4F68-9C2A-A4B5A05E0E3E}" dt="2025-10-23T10:22:05.321" v="30" actId="47"/>
        <pc:sldMkLst>
          <pc:docMk/>
          <pc:sldMk cId="1605078822" sldId="1354"/>
        </pc:sldMkLst>
      </pc:sldChg>
      <pc:sldChg chg="del">
        <pc:chgData name="Derek Condon" userId="856bfd78-1b72-4b8c-a3e8-46b6ec61c982" providerId="ADAL" clId="{FF704C3D-204D-4F68-9C2A-A4B5A05E0E3E}" dt="2025-10-23T10:22:05.803" v="31" actId="47"/>
        <pc:sldMkLst>
          <pc:docMk/>
          <pc:sldMk cId="4169015341" sldId="1355"/>
        </pc:sldMkLst>
      </pc:sldChg>
      <pc:sldChg chg="del">
        <pc:chgData name="Derek Condon" userId="856bfd78-1b72-4b8c-a3e8-46b6ec61c982" providerId="ADAL" clId="{FF704C3D-204D-4F68-9C2A-A4B5A05E0E3E}" dt="2025-10-23T10:22:06.895" v="32" actId="47"/>
        <pc:sldMkLst>
          <pc:docMk/>
          <pc:sldMk cId="3899322056" sldId="1356"/>
        </pc:sldMkLst>
      </pc:sldChg>
      <pc:sldChg chg="del">
        <pc:chgData name="Derek Condon" userId="856bfd78-1b72-4b8c-a3e8-46b6ec61c982" providerId="ADAL" clId="{FF704C3D-204D-4F68-9C2A-A4B5A05E0E3E}" dt="2025-10-23T10:22:07.681" v="33" actId="47"/>
        <pc:sldMkLst>
          <pc:docMk/>
          <pc:sldMk cId="2726128856" sldId="1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25E01-1FA7-451E-9FDC-1A240D064568}" type="datetimeFigureOut">
              <a:rPr lang="en-GB" smtClean="0"/>
              <a:t>23/10/2025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8F410-46C6-4E49-8904-5F807AD1A985}" type="slidenum">
              <a:rPr lang="en-GB" smtClean="0"/>
              <a:t>‹#›</a:t>
            </a:fld>
            <a:endParaRPr lang="en-GB"/>
          </a:p>
        </p:txBody>
      </p:sp>
    </p:spTree>
    <p:extLst>
      <p:ext uri="{BB962C8B-B14F-4D97-AF65-F5344CB8AC3E}">
        <p14:creationId xmlns:p14="http://schemas.microsoft.com/office/powerpoint/2010/main" val="327805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10/23/2025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10/23/2025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10/23/2025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10/23/2025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10/23/2025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10/23/2025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10/23/2025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forms.office.com/e/kYYy6qWnQd?origin=lpr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fr-FR" dirty="0"/>
              <a:t>Content area 7: Digital </a:t>
            </a:r>
            <a:r>
              <a:rPr lang="fr-FR" dirty="0" err="1"/>
              <a:t>environments</a:t>
            </a:r>
            <a:endParaRPr lang="en-US"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1" y="2482719"/>
            <a:ext cx="10993546" cy="468233"/>
          </a:xfrm>
        </p:spPr>
        <p:txBody>
          <a:bodyPr>
            <a:normAutofit fontScale="55000" lnSpcReduction="20000"/>
          </a:bodyPr>
          <a:lstStyle/>
          <a:p>
            <a:r>
              <a:rPr lang="en-GB" b="1" dirty="0">
                <a:solidFill>
                  <a:schemeClr val="tx1"/>
                </a:solidFill>
              </a:rPr>
              <a:t>T Level Technical Qualification in Digital Production, Design and Development: </a:t>
            </a:r>
            <a:r>
              <a:rPr lang="en-GB" b="1" dirty="0">
                <a:solidFill>
                  <a:schemeClr val="accent2">
                    <a:lumMod val="50000"/>
                    <a:alpha val="75000"/>
                  </a:schemeClr>
                </a:solidFill>
              </a:rPr>
              <a:t>7-2-4 </a:t>
            </a:r>
            <a:r>
              <a:rPr lang="en-GB" dirty="0"/>
              <a:t>Understand the features and use of common application software</a:t>
            </a:r>
            <a:endParaRPr lang="en-GB" b="1" dirty="0">
              <a:solidFill>
                <a:schemeClr val="accent2">
                  <a:lumMod val="50000"/>
                  <a:alpha val="75000"/>
                </a:schemeClr>
              </a:solidFill>
            </a:endParaRPr>
          </a:p>
          <a:p>
            <a:r>
              <a:rPr lang="en-GB" b="1" dirty="0">
                <a:solidFill>
                  <a:schemeClr val="tx1"/>
                </a:solidFill>
              </a:rPr>
              <a:t>V3.1-1-060625</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Box 3">
            <a:extLst>
              <a:ext uri="{FF2B5EF4-FFF2-40B4-BE49-F238E27FC236}">
                <a16:creationId xmlns:a16="http://schemas.microsoft.com/office/drawing/2014/main" id="{655168D4-E452-401D-B675-E5D1772A733A}"/>
              </a:ext>
            </a:extLst>
          </p:cNvPr>
          <p:cNvSpPr txBox="1"/>
          <p:nvPr/>
        </p:nvSpPr>
        <p:spPr>
          <a:xfrm>
            <a:off x="6970643" y="6400800"/>
            <a:ext cx="4932504" cy="646331"/>
          </a:xfrm>
          <a:prstGeom prst="rect">
            <a:avLst/>
          </a:prstGeom>
          <a:noFill/>
        </p:spPr>
        <p:txBody>
          <a:bodyPr wrap="none" rtlCol="0">
            <a:spAutoFit/>
          </a:bodyPr>
          <a:lstStyle/>
          <a:p>
            <a:r>
              <a:rPr lang="en-GB" dirty="0"/>
              <a:t>Presentation by Derek Condon MSc, MBCS, MIET</a:t>
            </a:r>
          </a:p>
          <a:p>
            <a:endParaRPr lang="en-GB"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4AD5-5499-6AA7-51A8-A998FE033C6E}"/>
              </a:ext>
            </a:extLst>
          </p:cNvPr>
          <p:cNvSpPr>
            <a:spLocks noGrp="1"/>
          </p:cNvSpPr>
          <p:nvPr>
            <p:ph type="title"/>
          </p:nvPr>
        </p:nvSpPr>
        <p:spPr>
          <a:xfrm>
            <a:off x="518489" y="760238"/>
            <a:ext cx="3944150" cy="1201281"/>
          </a:xfrm>
        </p:spPr>
        <p:txBody>
          <a:bodyPr/>
          <a:lstStyle/>
          <a:p>
            <a:r>
              <a:rPr lang="en-GB" altLang="en-US" sz="3600" b="1" cap="none" dirty="0">
                <a:solidFill>
                  <a:srgbClr val="444444"/>
                </a:solidFill>
                <a:latin typeface="Open Sans" panose="020B0606030504020204" pitchFamily="34" charset="0"/>
                <a:cs typeface="Open Sans" panose="020B0606030504020204" pitchFamily="34" charset="0"/>
              </a:rPr>
              <a:t>Application Software</a:t>
            </a:r>
            <a:endParaRPr lang="en-GB" dirty="0"/>
          </a:p>
        </p:txBody>
      </p:sp>
      <p:sp>
        <p:nvSpPr>
          <p:cNvPr id="4" name="Content Placeholder 3">
            <a:extLst>
              <a:ext uri="{FF2B5EF4-FFF2-40B4-BE49-F238E27FC236}">
                <a16:creationId xmlns:a16="http://schemas.microsoft.com/office/drawing/2014/main" id="{79AA7584-4BFD-A5EB-4406-5E86CCCEB4AE}"/>
              </a:ext>
            </a:extLst>
          </p:cNvPr>
          <p:cNvSpPr>
            <a:spLocks noGrp="1"/>
          </p:cNvSpPr>
          <p:nvPr>
            <p:ph sz="half" idx="2"/>
          </p:nvPr>
        </p:nvSpPr>
        <p:spPr>
          <a:xfrm>
            <a:off x="702881" y="2293750"/>
            <a:ext cx="2672498" cy="3096000"/>
          </a:xfrm>
        </p:spPr>
        <p:txBody>
          <a:bodyPr/>
          <a:lstStyle/>
          <a:p>
            <a:r>
              <a:rPr lang="en-GB" altLang="en-US" sz="1600" b="1" dirty="0">
                <a:solidFill>
                  <a:srgbClr val="444444"/>
                </a:solidFill>
                <a:latin typeface="Open Sans" panose="020B0606030504020204" pitchFamily="34" charset="0"/>
                <a:cs typeface="Open Sans" panose="020B0606030504020204" pitchFamily="34" charset="0"/>
              </a:rPr>
              <a:t> </a:t>
            </a:r>
            <a:r>
              <a:rPr lang="en-GB" altLang="en-US" sz="1600" dirty="0">
                <a:solidFill>
                  <a:srgbClr val="444444"/>
                </a:solidFill>
                <a:latin typeface="Open Sans" panose="020B0606030504020204" pitchFamily="34" charset="0"/>
                <a:cs typeface="Open Sans" panose="020B0606030504020204" pitchFamily="34" charset="0"/>
              </a:rPr>
              <a:t>a program or a group of programs designed for end users, which are people who actually uses a particular product. </a:t>
            </a:r>
            <a:endParaRPr lang="en-GB" altLang="en-US" sz="1400" dirty="0">
              <a:solidFill>
                <a:srgbClr val="000000"/>
              </a:solidFill>
              <a:latin typeface="Verdana" panose="020B0604030504040204" pitchFamily="34" charset="0"/>
              <a:cs typeface="Segoe UI" panose="020B0502040204020203" pitchFamily="34" charset="0"/>
            </a:endParaRPr>
          </a:p>
          <a:p>
            <a:endParaRPr lang="en-GB" dirty="0"/>
          </a:p>
        </p:txBody>
      </p:sp>
      <p:graphicFrame>
        <p:nvGraphicFramePr>
          <p:cNvPr id="9" name="Content Placeholder 8">
            <a:extLst>
              <a:ext uri="{FF2B5EF4-FFF2-40B4-BE49-F238E27FC236}">
                <a16:creationId xmlns:a16="http://schemas.microsoft.com/office/drawing/2014/main" id="{95ECB83A-BE86-845D-E0E7-8BE4E5569643}"/>
              </a:ext>
            </a:extLst>
          </p:cNvPr>
          <p:cNvGraphicFramePr>
            <a:graphicFrameLocks noGrp="1"/>
          </p:cNvGraphicFramePr>
          <p:nvPr>
            <p:ph sz="half" idx="1"/>
          </p:nvPr>
        </p:nvGraphicFramePr>
        <p:xfrm>
          <a:off x="5462590" y="827205"/>
          <a:ext cx="5120640" cy="5067821"/>
        </p:xfrm>
        <a:graphic>
          <a:graphicData uri="http://schemas.openxmlformats.org/drawingml/2006/table">
            <a:tbl>
              <a:tblPr>
                <a:tableStyleId>{5C22544A-7EE6-4342-B048-85BDC9FD1C3A}</a:tableStyleId>
              </a:tblPr>
              <a:tblGrid>
                <a:gridCol w="2512012">
                  <a:extLst>
                    <a:ext uri="{9D8B030D-6E8A-4147-A177-3AD203B41FA5}">
                      <a16:colId xmlns:a16="http://schemas.microsoft.com/office/drawing/2014/main" val="22789657"/>
                    </a:ext>
                  </a:extLst>
                </a:gridCol>
                <a:gridCol w="2608628">
                  <a:extLst>
                    <a:ext uri="{9D8B030D-6E8A-4147-A177-3AD203B41FA5}">
                      <a16:colId xmlns:a16="http://schemas.microsoft.com/office/drawing/2014/main" val="3025849926"/>
                    </a:ext>
                  </a:extLst>
                </a:gridCol>
              </a:tblGrid>
              <a:tr h="572617">
                <a:tc>
                  <a:txBody>
                    <a:bodyPr/>
                    <a:lstStyle/>
                    <a:p>
                      <a:pPr>
                        <a:lnSpc>
                          <a:spcPct val="107000"/>
                        </a:lnSpc>
                        <a:spcAft>
                          <a:spcPts val="800"/>
                        </a:spcAft>
                      </a:pPr>
                      <a:r>
                        <a:rPr lang="en-GB" sz="1600" kern="100" dirty="0">
                          <a:effectLst/>
                        </a:rPr>
                        <a:t>Communication Software: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tc>
                  <a:txBody>
                    <a:bodyPr/>
                    <a:lstStyle/>
                    <a:p>
                      <a:pPr>
                        <a:lnSpc>
                          <a:spcPct val="107000"/>
                        </a:lnSpc>
                        <a:spcAft>
                          <a:spcPts val="800"/>
                        </a:spcAft>
                      </a:pPr>
                      <a:r>
                        <a:rPr lang="en-GB" sz="1200" kern="100">
                          <a:effectLst/>
                        </a:rPr>
                        <a:t>includes email, instant messaging, social media and video conferencing. For example: ‘Snapchat’ &amp; ‘Outlook’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extLst>
                  <a:ext uri="{0D108BD9-81ED-4DB2-BD59-A6C34878D82A}">
                    <a16:rowId xmlns:a16="http://schemas.microsoft.com/office/drawing/2014/main" val="2541867017"/>
                  </a:ext>
                </a:extLst>
              </a:tr>
              <a:tr h="652463">
                <a:tc>
                  <a:txBody>
                    <a:bodyPr/>
                    <a:lstStyle/>
                    <a:p>
                      <a:pPr>
                        <a:lnSpc>
                          <a:spcPct val="107000"/>
                        </a:lnSpc>
                        <a:spcAft>
                          <a:spcPts val="800"/>
                        </a:spcAft>
                      </a:pPr>
                      <a:r>
                        <a:rPr lang="en-GB" sz="1600" kern="100" dirty="0">
                          <a:effectLst/>
                        </a:rPr>
                        <a:t>Computer Aided Design: (CAD)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tc>
                  <a:txBody>
                    <a:bodyPr/>
                    <a:lstStyle/>
                    <a:p>
                      <a:pPr>
                        <a:lnSpc>
                          <a:spcPct val="107000"/>
                        </a:lnSpc>
                        <a:spcAft>
                          <a:spcPts val="800"/>
                        </a:spcAft>
                      </a:pPr>
                      <a:r>
                        <a:rPr lang="en-GB" sz="1200" kern="100" dirty="0">
                          <a:effectLst/>
                        </a:rPr>
                        <a:t>software used to produce highly detailed technical drawings such as building plans or when designing a car’s engine. For example: ‘AutoCAD’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extLst>
                  <a:ext uri="{0D108BD9-81ED-4DB2-BD59-A6C34878D82A}">
                    <a16:rowId xmlns:a16="http://schemas.microsoft.com/office/drawing/2014/main" val="2205825585"/>
                  </a:ext>
                </a:extLst>
              </a:tr>
              <a:tr h="768237">
                <a:tc>
                  <a:txBody>
                    <a:bodyPr/>
                    <a:lstStyle/>
                    <a:p>
                      <a:pPr>
                        <a:lnSpc>
                          <a:spcPct val="107000"/>
                        </a:lnSpc>
                        <a:spcAft>
                          <a:spcPts val="800"/>
                        </a:spcAft>
                      </a:pPr>
                      <a:r>
                        <a:rPr lang="en-GB" sz="1600" kern="100" dirty="0">
                          <a:effectLst/>
                        </a:rPr>
                        <a:t>Database Management Systems: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tc>
                  <a:txBody>
                    <a:bodyPr/>
                    <a:lstStyle/>
                    <a:p>
                      <a:pPr>
                        <a:lnSpc>
                          <a:spcPct val="107000"/>
                        </a:lnSpc>
                        <a:spcAft>
                          <a:spcPts val="800"/>
                        </a:spcAft>
                      </a:pPr>
                      <a:r>
                        <a:rPr lang="en-GB" sz="1200" kern="100" dirty="0">
                          <a:effectLst/>
                        </a:rPr>
                        <a:t>used to create and manage complex, relational databases.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extLst>
                  <a:ext uri="{0D108BD9-81ED-4DB2-BD59-A6C34878D82A}">
                    <a16:rowId xmlns:a16="http://schemas.microsoft.com/office/drawing/2014/main" val="133332973"/>
                  </a:ext>
                </a:extLst>
              </a:tr>
              <a:tr h="768237">
                <a:tc>
                  <a:txBody>
                    <a:bodyPr/>
                    <a:lstStyle/>
                    <a:p>
                      <a:pPr>
                        <a:lnSpc>
                          <a:spcPct val="107000"/>
                        </a:lnSpc>
                        <a:spcAft>
                          <a:spcPts val="800"/>
                        </a:spcAft>
                      </a:pPr>
                      <a:r>
                        <a:rPr lang="en-GB" sz="1600" kern="100">
                          <a:effectLst/>
                        </a:rPr>
                        <a:t>Digital Graphics and Animation: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tc>
                  <a:txBody>
                    <a:bodyPr/>
                    <a:lstStyle/>
                    <a:p>
                      <a:pPr>
                        <a:lnSpc>
                          <a:spcPct val="107000"/>
                        </a:lnSpc>
                        <a:spcAft>
                          <a:spcPts val="800"/>
                        </a:spcAft>
                      </a:pPr>
                      <a:r>
                        <a:rPr lang="en-GB" sz="1200" kern="100" dirty="0">
                          <a:effectLst/>
                        </a:rPr>
                        <a:t>the art of creating of moving images by the use of the computers. For example ‘Adobe Photoshop’ &amp; ‘Blender’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extLst>
                  <a:ext uri="{0D108BD9-81ED-4DB2-BD59-A6C34878D82A}">
                    <a16:rowId xmlns:a16="http://schemas.microsoft.com/office/drawing/2014/main" val="1619830664"/>
                  </a:ext>
                </a:extLst>
              </a:tr>
              <a:tr h="1141486">
                <a:tc>
                  <a:txBody>
                    <a:bodyPr/>
                    <a:lstStyle/>
                    <a:p>
                      <a:pPr>
                        <a:lnSpc>
                          <a:spcPct val="107000"/>
                        </a:lnSpc>
                        <a:spcAft>
                          <a:spcPts val="800"/>
                        </a:spcAft>
                      </a:pPr>
                      <a:r>
                        <a:rPr lang="en-GB" sz="1600" kern="100">
                          <a:effectLst/>
                        </a:rPr>
                        <a:t>Enterprise Resource Packages: (ERP)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tc>
                  <a:txBody>
                    <a:bodyPr/>
                    <a:lstStyle/>
                    <a:p>
                      <a:pPr>
                        <a:lnSpc>
                          <a:spcPct val="107000"/>
                        </a:lnSpc>
                        <a:spcAft>
                          <a:spcPts val="800"/>
                        </a:spcAft>
                      </a:pPr>
                      <a:r>
                        <a:rPr lang="en-GB" sz="1200" kern="100" dirty="0">
                          <a:effectLst/>
                        </a:rPr>
                        <a:t> an integrated software package used in industry to share data between all areas of a business including managing orders, stock, payroll and company finances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extLst>
                  <a:ext uri="{0D108BD9-81ED-4DB2-BD59-A6C34878D82A}">
                    <a16:rowId xmlns:a16="http://schemas.microsoft.com/office/drawing/2014/main" val="150354724"/>
                  </a:ext>
                </a:extLst>
              </a:tr>
              <a:tr h="581613">
                <a:tc>
                  <a:txBody>
                    <a:bodyPr/>
                    <a:lstStyle/>
                    <a:p>
                      <a:pPr>
                        <a:lnSpc>
                          <a:spcPct val="107000"/>
                        </a:lnSpc>
                        <a:spcAft>
                          <a:spcPts val="800"/>
                        </a:spcAft>
                      </a:pPr>
                      <a:r>
                        <a:rPr lang="en-GB" sz="1600" kern="100">
                          <a:effectLst/>
                        </a:rPr>
                        <a:t>Entertainment Software: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tc>
                  <a:txBody>
                    <a:bodyPr/>
                    <a:lstStyle/>
                    <a:p>
                      <a:pPr>
                        <a:lnSpc>
                          <a:spcPct val="107000"/>
                        </a:lnSpc>
                        <a:spcAft>
                          <a:spcPts val="800"/>
                        </a:spcAft>
                      </a:pPr>
                      <a:r>
                        <a:rPr lang="en-GB" sz="1200" kern="100" dirty="0">
                          <a:effectLst/>
                        </a:rPr>
                        <a:t>a group of software programs that include, media players and games.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extLst>
                  <a:ext uri="{0D108BD9-81ED-4DB2-BD59-A6C34878D82A}">
                    <a16:rowId xmlns:a16="http://schemas.microsoft.com/office/drawing/2014/main" val="1692134832"/>
                  </a:ext>
                </a:extLst>
              </a:tr>
              <a:tr h="394989">
                <a:tc>
                  <a:txBody>
                    <a:bodyPr/>
                    <a:lstStyle/>
                    <a:p>
                      <a:pPr>
                        <a:lnSpc>
                          <a:spcPct val="107000"/>
                        </a:lnSpc>
                        <a:spcAft>
                          <a:spcPts val="800"/>
                        </a:spcAft>
                      </a:pPr>
                      <a:r>
                        <a:rPr lang="en-GB" sz="1600" kern="100">
                          <a:effectLst/>
                        </a:rPr>
                        <a:t>Office Software: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tc>
                  <a:txBody>
                    <a:bodyPr/>
                    <a:lstStyle/>
                    <a:p>
                      <a:pPr>
                        <a:lnSpc>
                          <a:spcPct val="107000"/>
                        </a:lnSpc>
                        <a:spcAft>
                          <a:spcPts val="800"/>
                        </a:spcAft>
                      </a:pPr>
                      <a:r>
                        <a:rPr lang="en-GB" sz="1200" kern="100" dirty="0">
                          <a:effectLst/>
                        </a:rPr>
                        <a:t>PowerPoint, Word, Spreadsheet etc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061" marR="31061" marT="15717" marB="15717" anchor="b"/>
                </a:tc>
                <a:extLst>
                  <a:ext uri="{0D108BD9-81ED-4DB2-BD59-A6C34878D82A}">
                    <a16:rowId xmlns:a16="http://schemas.microsoft.com/office/drawing/2014/main" val="3070019215"/>
                  </a:ext>
                </a:extLst>
              </a:tr>
            </a:tbl>
          </a:graphicData>
        </a:graphic>
      </p:graphicFrame>
    </p:spTree>
    <p:extLst>
      <p:ext uri="{BB962C8B-B14F-4D97-AF65-F5344CB8AC3E}">
        <p14:creationId xmlns:p14="http://schemas.microsoft.com/office/powerpoint/2010/main" val="293943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14AB-74CC-5BA2-BEDC-A89663738712}"/>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a:t>Spreadsheets: features</a:t>
            </a:r>
          </a:p>
        </p:txBody>
      </p:sp>
      <p:pic>
        <p:nvPicPr>
          <p:cNvPr id="3" name="Picture 2">
            <a:extLst>
              <a:ext uri="{FF2B5EF4-FFF2-40B4-BE49-F238E27FC236}">
                <a16:creationId xmlns:a16="http://schemas.microsoft.com/office/drawing/2014/main" id="{AB0383BE-0AD7-EA45-6111-ECB34D93BE52}"/>
              </a:ext>
            </a:extLst>
          </p:cNvPr>
          <p:cNvPicPr>
            <a:picLocks noChangeAspect="1"/>
          </p:cNvPicPr>
          <p:nvPr/>
        </p:nvPicPr>
        <p:blipFill>
          <a:blip r:embed="rId2"/>
          <a:stretch>
            <a:fillRect/>
          </a:stretch>
        </p:blipFill>
        <p:spPr>
          <a:xfrm>
            <a:off x="780698" y="2621714"/>
            <a:ext cx="4748741" cy="3160071"/>
          </a:xfrm>
          <a:prstGeom prst="rect">
            <a:avLst/>
          </a:prstGeom>
        </p:spPr>
      </p:pic>
      <p:sp>
        <p:nvSpPr>
          <p:cNvPr id="4" name="Content Placeholder 3">
            <a:extLst>
              <a:ext uri="{FF2B5EF4-FFF2-40B4-BE49-F238E27FC236}">
                <a16:creationId xmlns:a16="http://schemas.microsoft.com/office/drawing/2014/main" id="{56B7D82E-4B86-2473-7E7A-AAE14E920350}"/>
              </a:ext>
            </a:extLst>
          </p:cNvPr>
          <p:cNvSpPr>
            <a:spLocks noGrp="1"/>
          </p:cNvSpPr>
          <p:nvPr>
            <p:ph sz="half" idx="2"/>
          </p:nvPr>
        </p:nvSpPr>
        <p:spPr>
          <a:xfrm>
            <a:off x="6185337" y="1092914"/>
            <a:ext cx="5275001" cy="5062930"/>
          </a:xfrm>
        </p:spPr>
        <p:txBody>
          <a:bodyPr vert="horz" lIns="91440" tIns="45720" rIns="91440" bIns="45720" rtlCol="0" anchor="ctr">
            <a:normAutofit/>
          </a:bodyPr>
          <a:lstStyle/>
          <a:p>
            <a:pPr marL="0" indent="0">
              <a:lnSpc>
                <a:spcPct val="100000"/>
              </a:lnSpc>
              <a:buNone/>
            </a:pPr>
            <a:r>
              <a:rPr lang="en-US" sz="900" dirty="0">
                <a:effectLst/>
              </a:rPr>
              <a:t>For: </a:t>
            </a:r>
          </a:p>
          <a:p>
            <a:pPr>
              <a:lnSpc>
                <a:spcPct val="100000"/>
              </a:lnSpc>
            </a:pPr>
            <a:r>
              <a:rPr lang="en-US" sz="900" dirty="0">
                <a:effectLst/>
              </a:rPr>
              <a:t>A range of built-in formulas and functions to allow detailed and complex analysis </a:t>
            </a:r>
          </a:p>
          <a:p>
            <a:pPr>
              <a:lnSpc>
                <a:spcPct val="100000"/>
              </a:lnSpc>
            </a:pPr>
            <a:r>
              <a:rPr lang="en-US" sz="900" dirty="0">
                <a:effectLst/>
              </a:rPr>
              <a:t>Would be good for </a:t>
            </a:r>
            <a:r>
              <a:rPr lang="en-US" sz="900" dirty="0" err="1">
                <a:effectLst/>
              </a:rPr>
              <a:t>analysing</a:t>
            </a:r>
            <a:r>
              <a:rPr lang="en-US" sz="900" dirty="0">
                <a:effectLst/>
              </a:rPr>
              <a:t> energy data, showing trends etc. </a:t>
            </a:r>
          </a:p>
          <a:p>
            <a:pPr>
              <a:lnSpc>
                <a:spcPct val="100000"/>
              </a:lnSpc>
            </a:pPr>
            <a:r>
              <a:rPr lang="en-US" sz="900" dirty="0">
                <a:effectLst/>
              </a:rPr>
              <a:t>Can easily generate graphs etc. to </a:t>
            </a:r>
            <a:r>
              <a:rPr lang="en-US" sz="900" dirty="0" err="1">
                <a:effectLst/>
              </a:rPr>
              <a:t>visualise</a:t>
            </a:r>
            <a:r>
              <a:rPr lang="en-US" sz="900" dirty="0">
                <a:effectLst/>
              </a:rPr>
              <a:t> data </a:t>
            </a:r>
          </a:p>
          <a:p>
            <a:pPr>
              <a:lnSpc>
                <a:spcPct val="100000"/>
              </a:lnSpc>
            </a:pPr>
            <a:r>
              <a:rPr lang="en-US" sz="900" dirty="0">
                <a:effectLst/>
              </a:rPr>
              <a:t>Ease of use – typically easier for less experienced users than DBMS software </a:t>
            </a:r>
          </a:p>
          <a:p>
            <a:pPr>
              <a:lnSpc>
                <a:spcPct val="100000"/>
              </a:lnSpc>
            </a:pPr>
            <a:r>
              <a:rPr lang="en-US" sz="900" dirty="0">
                <a:effectLst/>
              </a:rPr>
              <a:t>Availability – spreadsheets are usually packaged with most office suites whereas DBMS is often an additional extra. </a:t>
            </a:r>
          </a:p>
          <a:p>
            <a:pPr marL="0" indent="0">
              <a:lnSpc>
                <a:spcPct val="100000"/>
              </a:lnSpc>
              <a:buNone/>
            </a:pPr>
            <a:r>
              <a:rPr lang="en-US" sz="900" dirty="0">
                <a:effectLst/>
              </a:rPr>
              <a:t> </a:t>
            </a:r>
          </a:p>
          <a:p>
            <a:pPr marL="0" indent="0">
              <a:lnSpc>
                <a:spcPct val="100000"/>
              </a:lnSpc>
              <a:buNone/>
            </a:pPr>
            <a:r>
              <a:rPr lang="en-US" sz="900" dirty="0">
                <a:effectLst/>
              </a:rPr>
              <a:t>Against: </a:t>
            </a:r>
          </a:p>
          <a:p>
            <a:pPr>
              <a:lnSpc>
                <a:spcPct val="100000"/>
              </a:lnSpc>
            </a:pPr>
            <a:r>
              <a:rPr lang="en-US" sz="900" dirty="0">
                <a:effectLst/>
              </a:rPr>
              <a:t>Data redundancy – storing data in a spreadsheet can lead to greater replication of data, which may cause errors, compared to a database that can create related data tables and enforce integrity </a:t>
            </a:r>
          </a:p>
          <a:p>
            <a:pPr>
              <a:lnSpc>
                <a:spcPct val="100000"/>
              </a:lnSpc>
            </a:pPr>
            <a:r>
              <a:rPr lang="en-US" sz="900" dirty="0">
                <a:effectLst/>
              </a:rPr>
              <a:t>Not recommended for personal data (formatting, security etc.) </a:t>
            </a:r>
          </a:p>
          <a:p>
            <a:pPr>
              <a:lnSpc>
                <a:spcPct val="100000"/>
              </a:lnSpc>
            </a:pPr>
            <a:r>
              <a:rPr lang="en-US" sz="900" dirty="0">
                <a:effectLst/>
              </a:rPr>
              <a:t>Searching and sorting become less efficient the larger the data set gets, compared to a database where data will be more </a:t>
            </a:r>
            <a:r>
              <a:rPr lang="en-US" sz="900" dirty="0" err="1">
                <a:effectLst/>
              </a:rPr>
              <a:t>compartmentalised</a:t>
            </a:r>
            <a:r>
              <a:rPr lang="en-US" sz="900" dirty="0">
                <a:effectLst/>
              </a:rPr>
              <a:t>. </a:t>
            </a:r>
          </a:p>
          <a:p>
            <a:pPr>
              <a:lnSpc>
                <a:spcPct val="100000"/>
              </a:lnSpc>
            </a:pPr>
            <a:r>
              <a:rPr lang="en-US" sz="900" dirty="0">
                <a:effectLst/>
              </a:rPr>
              <a:t>Often less secure than a DBMS which can provide more granular control over access to specific parts of the data </a:t>
            </a:r>
          </a:p>
          <a:p>
            <a:pPr>
              <a:lnSpc>
                <a:spcPct val="100000"/>
              </a:lnSpc>
            </a:pPr>
            <a:endParaRPr lang="en-US" sz="900" dirty="0"/>
          </a:p>
        </p:txBody>
      </p:sp>
    </p:spTree>
    <p:extLst>
      <p:ext uri="{BB962C8B-B14F-4D97-AF65-F5344CB8AC3E}">
        <p14:creationId xmlns:p14="http://schemas.microsoft.com/office/powerpoint/2010/main" val="254071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14AB-74CC-5BA2-BEDC-A89663738712}"/>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a:t>Databases : features</a:t>
            </a:r>
          </a:p>
        </p:txBody>
      </p:sp>
      <p:sp>
        <p:nvSpPr>
          <p:cNvPr id="4" name="Content Placeholder 3">
            <a:extLst>
              <a:ext uri="{FF2B5EF4-FFF2-40B4-BE49-F238E27FC236}">
                <a16:creationId xmlns:a16="http://schemas.microsoft.com/office/drawing/2014/main" id="{56B7D82E-4B86-2473-7E7A-AAE14E920350}"/>
              </a:ext>
            </a:extLst>
          </p:cNvPr>
          <p:cNvSpPr>
            <a:spLocks noGrp="1"/>
          </p:cNvSpPr>
          <p:nvPr>
            <p:ph sz="half" idx="2"/>
          </p:nvPr>
        </p:nvSpPr>
        <p:spPr>
          <a:xfrm>
            <a:off x="581193" y="2180496"/>
            <a:ext cx="6917210" cy="4045683"/>
          </a:xfrm>
        </p:spPr>
        <p:txBody>
          <a:bodyPr vert="horz" lIns="91440" tIns="45720" rIns="91440" bIns="45720" rtlCol="0" anchor="ctr">
            <a:normAutofit/>
          </a:bodyPr>
          <a:lstStyle/>
          <a:p>
            <a:pPr marL="0" indent="0">
              <a:lnSpc>
                <a:spcPct val="100000"/>
              </a:lnSpc>
              <a:buNone/>
            </a:pPr>
            <a:r>
              <a:rPr lang="en-US" sz="1400" dirty="0"/>
              <a:t>Used to:</a:t>
            </a:r>
          </a:p>
          <a:p>
            <a:pPr>
              <a:lnSpc>
                <a:spcPct val="100000"/>
              </a:lnSpc>
            </a:pPr>
            <a:r>
              <a:rPr lang="en-US" sz="1400" dirty="0"/>
              <a:t>to link bookings with customer records, patient and staff files etc. </a:t>
            </a:r>
          </a:p>
          <a:p>
            <a:pPr>
              <a:lnSpc>
                <a:spcPct val="100000"/>
              </a:lnSpc>
            </a:pPr>
            <a:r>
              <a:rPr lang="en-US" sz="1400" dirty="0">
                <a:effectLst/>
              </a:rPr>
              <a:t>Queries/search features </a:t>
            </a:r>
          </a:p>
          <a:p>
            <a:pPr>
              <a:lnSpc>
                <a:spcPct val="100000"/>
              </a:lnSpc>
            </a:pPr>
            <a:r>
              <a:rPr lang="en-US" sz="1400" dirty="0">
                <a:effectLst/>
              </a:rPr>
              <a:t>Report outputs </a:t>
            </a:r>
          </a:p>
          <a:p>
            <a:pPr>
              <a:lnSpc>
                <a:spcPct val="100000"/>
              </a:lnSpc>
            </a:pPr>
            <a:r>
              <a:rPr lang="en-US" sz="1400" dirty="0">
                <a:effectLst/>
              </a:rPr>
              <a:t>Can create relationships </a:t>
            </a:r>
          </a:p>
          <a:p>
            <a:pPr>
              <a:lnSpc>
                <a:spcPct val="100000"/>
              </a:lnSpc>
            </a:pPr>
            <a:r>
              <a:rPr lang="en-US" sz="1400" dirty="0">
                <a:effectLst/>
              </a:rPr>
              <a:t>Key fields / unique records / Reduced data redundancy </a:t>
            </a:r>
          </a:p>
          <a:p>
            <a:pPr>
              <a:lnSpc>
                <a:spcPct val="100000"/>
              </a:lnSpc>
            </a:pPr>
            <a:r>
              <a:rPr lang="en-US" sz="1400" dirty="0">
                <a:effectLst/>
              </a:rPr>
              <a:t>Calculations/calculated fields </a:t>
            </a:r>
          </a:p>
          <a:p>
            <a:pPr>
              <a:lnSpc>
                <a:spcPct val="100000"/>
              </a:lnSpc>
            </a:pPr>
            <a:r>
              <a:rPr lang="en-US" sz="1400" dirty="0">
                <a:effectLst/>
              </a:rPr>
              <a:t>Sorting / filtering </a:t>
            </a:r>
          </a:p>
          <a:p>
            <a:pPr>
              <a:lnSpc>
                <a:spcPct val="100000"/>
              </a:lnSpc>
            </a:pPr>
            <a:r>
              <a:rPr lang="en-US" sz="1400" dirty="0" err="1">
                <a:effectLst/>
              </a:rPr>
              <a:t>Visualisation</a:t>
            </a:r>
            <a:r>
              <a:rPr lang="en-US" sz="1400" dirty="0">
                <a:effectLst/>
              </a:rPr>
              <a:t> tools (e.g. graphs, dashboards) </a:t>
            </a:r>
          </a:p>
          <a:p>
            <a:pPr>
              <a:lnSpc>
                <a:spcPct val="100000"/>
              </a:lnSpc>
            </a:pPr>
            <a:r>
              <a:rPr lang="en-US" sz="1400" dirty="0" err="1">
                <a:effectLst/>
              </a:rPr>
              <a:t>Centralised</a:t>
            </a:r>
            <a:r>
              <a:rPr lang="en-US" sz="1400" dirty="0">
                <a:effectLst/>
              </a:rPr>
              <a:t> data / data accessible to multiple users </a:t>
            </a:r>
          </a:p>
          <a:p>
            <a:pPr>
              <a:lnSpc>
                <a:spcPct val="100000"/>
              </a:lnSpc>
            </a:pPr>
            <a:r>
              <a:rPr lang="en-US" sz="1400" dirty="0">
                <a:effectLst/>
              </a:rPr>
              <a:t>Security features (e.g. encryption, user access permissions) </a:t>
            </a:r>
          </a:p>
          <a:p>
            <a:pPr>
              <a:lnSpc>
                <a:spcPct val="100000"/>
              </a:lnSpc>
            </a:pPr>
            <a:r>
              <a:rPr lang="en-US" sz="1400" dirty="0">
                <a:effectLst/>
              </a:rPr>
              <a:t>Data validation / data type enforcement </a:t>
            </a:r>
          </a:p>
          <a:p>
            <a:pPr>
              <a:lnSpc>
                <a:spcPct val="100000"/>
              </a:lnSpc>
            </a:pPr>
            <a:endParaRPr lang="en-US" sz="1400" dirty="0"/>
          </a:p>
        </p:txBody>
      </p:sp>
      <p:pic>
        <p:nvPicPr>
          <p:cNvPr id="3" name="Picture 2">
            <a:extLst>
              <a:ext uri="{FF2B5EF4-FFF2-40B4-BE49-F238E27FC236}">
                <a16:creationId xmlns:a16="http://schemas.microsoft.com/office/drawing/2014/main" id="{B13460E8-A942-0D86-00FE-02A1D283F389}"/>
              </a:ext>
            </a:extLst>
          </p:cNvPr>
          <p:cNvPicPr>
            <a:picLocks noChangeAspect="1"/>
          </p:cNvPicPr>
          <p:nvPr/>
        </p:nvPicPr>
        <p:blipFill>
          <a:blip r:embed="rId2"/>
          <a:stretch>
            <a:fillRect/>
          </a:stretch>
        </p:blipFill>
        <p:spPr>
          <a:xfrm>
            <a:off x="8363915" y="3404829"/>
            <a:ext cx="3059782" cy="1593841"/>
          </a:xfrm>
          <a:prstGeom prst="rect">
            <a:avLst/>
          </a:prstGeom>
        </p:spPr>
      </p:pic>
    </p:spTree>
    <p:extLst>
      <p:ext uri="{BB962C8B-B14F-4D97-AF65-F5344CB8AC3E}">
        <p14:creationId xmlns:p14="http://schemas.microsoft.com/office/powerpoint/2010/main" val="422042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BC34-EE08-065E-8F9E-57D2CE8B4624}"/>
              </a:ext>
            </a:extLst>
          </p:cNvPr>
          <p:cNvSpPr>
            <a:spLocks noGrp="1"/>
          </p:cNvSpPr>
          <p:nvPr>
            <p:ph type="title"/>
          </p:nvPr>
        </p:nvSpPr>
        <p:spPr>
          <a:xfrm>
            <a:off x="807559" y="938022"/>
            <a:ext cx="6647905" cy="1188720"/>
          </a:xfrm>
        </p:spPr>
        <p:txBody>
          <a:bodyPr vert="horz" lIns="91440" tIns="45720" rIns="91440" bIns="45720" rtlCol="0" anchor="b">
            <a:normAutofit/>
          </a:bodyPr>
          <a:lstStyle/>
          <a:p>
            <a:r>
              <a:rPr lang="en-US" dirty="0">
                <a:solidFill>
                  <a:schemeClr val="tx1"/>
                </a:solidFill>
              </a:rPr>
              <a:t>Relational Database: features</a:t>
            </a:r>
          </a:p>
        </p:txBody>
      </p:sp>
      <p:sp>
        <p:nvSpPr>
          <p:cNvPr id="3" name="Content Placeholder 2">
            <a:extLst>
              <a:ext uri="{FF2B5EF4-FFF2-40B4-BE49-F238E27FC236}">
                <a16:creationId xmlns:a16="http://schemas.microsoft.com/office/drawing/2014/main" id="{5D2C982B-D121-49EE-9CE2-241C1462B088}"/>
              </a:ext>
            </a:extLst>
          </p:cNvPr>
          <p:cNvSpPr>
            <a:spLocks noGrp="1"/>
          </p:cNvSpPr>
          <p:nvPr>
            <p:ph sz="half" idx="1"/>
          </p:nvPr>
        </p:nvSpPr>
        <p:spPr>
          <a:xfrm>
            <a:off x="807559" y="2340864"/>
            <a:ext cx="6690843" cy="3793237"/>
          </a:xfrm>
        </p:spPr>
        <p:txBody>
          <a:bodyPr vert="horz" lIns="91440" tIns="45720" rIns="91440" bIns="45720" rtlCol="0" anchor="ctr">
            <a:normAutofit/>
          </a:bodyPr>
          <a:lstStyle/>
          <a:p>
            <a:pPr>
              <a:lnSpc>
                <a:spcPct val="100000"/>
              </a:lnSpc>
            </a:pPr>
            <a:r>
              <a:rPr lang="en-US" sz="1600" dirty="0">
                <a:solidFill>
                  <a:schemeClr val="tx1"/>
                </a:solidFill>
              </a:rPr>
              <a:t>data redundancy will be reduced </a:t>
            </a:r>
          </a:p>
          <a:p>
            <a:pPr>
              <a:lnSpc>
                <a:spcPct val="100000"/>
              </a:lnSpc>
            </a:pPr>
            <a:r>
              <a:rPr lang="en-US" sz="1600" dirty="0">
                <a:solidFill>
                  <a:schemeClr val="tx1"/>
                </a:solidFill>
              </a:rPr>
              <a:t>which increases accuracy/reliability of data  </a:t>
            </a:r>
          </a:p>
          <a:p>
            <a:pPr>
              <a:lnSpc>
                <a:spcPct val="100000"/>
              </a:lnSpc>
            </a:pPr>
            <a:r>
              <a:rPr lang="en-US" sz="1600" dirty="0">
                <a:solidFill>
                  <a:schemeClr val="tx1"/>
                </a:solidFill>
              </a:rPr>
              <a:t>data can be </a:t>
            </a:r>
            <a:r>
              <a:rPr lang="en-US" sz="1600" dirty="0" err="1">
                <a:solidFill>
                  <a:schemeClr val="tx1"/>
                </a:solidFill>
              </a:rPr>
              <a:t>normalised</a:t>
            </a:r>
            <a:r>
              <a:rPr lang="en-US" sz="1600" dirty="0">
                <a:solidFill>
                  <a:schemeClr val="tx1"/>
                </a:solidFill>
              </a:rPr>
              <a:t>  </a:t>
            </a:r>
          </a:p>
          <a:p>
            <a:pPr>
              <a:lnSpc>
                <a:spcPct val="100000"/>
              </a:lnSpc>
            </a:pPr>
            <a:r>
              <a:rPr lang="en-US" sz="1600" dirty="0">
                <a:solidFill>
                  <a:schemeClr val="tx1"/>
                </a:solidFill>
              </a:rPr>
              <a:t>data can be split (into separate tables)  </a:t>
            </a:r>
          </a:p>
          <a:p>
            <a:pPr>
              <a:lnSpc>
                <a:spcPct val="100000"/>
              </a:lnSpc>
            </a:pPr>
            <a:r>
              <a:rPr lang="en-US" sz="1600" dirty="0">
                <a:solidFill>
                  <a:schemeClr val="tx1"/>
                </a:solidFill>
              </a:rPr>
              <a:t>changes to data are applied to linked tables </a:t>
            </a:r>
          </a:p>
          <a:p>
            <a:pPr>
              <a:lnSpc>
                <a:spcPct val="100000"/>
              </a:lnSpc>
            </a:pPr>
            <a:r>
              <a:rPr lang="en-US" sz="1600" dirty="0">
                <a:solidFill>
                  <a:schemeClr val="tx1"/>
                </a:solidFill>
              </a:rPr>
              <a:t>data can be related to / associated with other data in different ways  </a:t>
            </a:r>
          </a:p>
          <a:p>
            <a:pPr>
              <a:lnSpc>
                <a:spcPct val="100000"/>
              </a:lnSpc>
            </a:pPr>
            <a:r>
              <a:rPr lang="en-US" sz="1600" dirty="0">
                <a:solidFill>
                  <a:schemeClr val="tx1"/>
                </a:solidFill>
              </a:rPr>
              <a:t>allows more complex/</a:t>
            </a:r>
            <a:r>
              <a:rPr lang="en-US" sz="1600" dirty="0" err="1">
                <a:solidFill>
                  <a:schemeClr val="tx1"/>
                </a:solidFill>
              </a:rPr>
              <a:t>customised</a:t>
            </a:r>
            <a:r>
              <a:rPr lang="en-US" sz="1600" dirty="0">
                <a:solidFill>
                  <a:schemeClr val="tx1"/>
                </a:solidFill>
              </a:rPr>
              <a:t> searches </a:t>
            </a:r>
          </a:p>
          <a:p>
            <a:pPr>
              <a:lnSpc>
                <a:spcPct val="100000"/>
              </a:lnSpc>
            </a:pPr>
            <a:r>
              <a:rPr lang="en-US" sz="1600" dirty="0">
                <a:solidFill>
                  <a:schemeClr val="tx1"/>
                </a:solidFill>
              </a:rPr>
              <a:t>data can be searched/found more easily  </a:t>
            </a:r>
          </a:p>
          <a:p>
            <a:pPr>
              <a:lnSpc>
                <a:spcPct val="100000"/>
              </a:lnSpc>
            </a:pPr>
            <a:r>
              <a:rPr lang="en-US" sz="1600" dirty="0">
                <a:solidFill>
                  <a:schemeClr val="tx1"/>
                </a:solidFill>
              </a:rPr>
              <a:t>results can show associated information  </a:t>
            </a:r>
          </a:p>
          <a:p>
            <a:pPr>
              <a:lnSpc>
                <a:spcPct val="100000"/>
              </a:lnSpc>
            </a:pPr>
            <a:r>
              <a:rPr lang="en-US" sz="1600" dirty="0">
                <a:solidFill>
                  <a:schemeClr val="tx1"/>
                </a:solidFill>
              </a:rPr>
              <a:t>can be output using reports / </a:t>
            </a:r>
            <a:r>
              <a:rPr lang="en-US" sz="1600" dirty="0" err="1">
                <a:solidFill>
                  <a:schemeClr val="tx1"/>
                </a:solidFill>
              </a:rPr>
              <a:t>customised</a:t>
            </a:r>
            <a:r>
              <a:rPr lang="en-US" sz="1600" dirty="0">
                <a:solidFill>
                  <a:schemeClr val="tx1"/>
                </a:solidFill>
              </a:rPr>
              <a:t> output formats  </a:t>
            </a:r>
          </a:p>
          <a:p>
            <a:pPr>
              <a:lnSpc>
                <a:spcPct val="100000"/>
              </a:lnSpc>
            </a:pPr>
            <a:endParaRPr lang="en-US" sz="1600" dirty="0">
              <a:solidFill>
                <a:srgbClr val="FFFFFF"/>
              </a:solidFill>
            </a:endParaRPr>
          </a:p>
        </p:txBody>
      </p:sp>
      <p:pic>
        <p:nvPicPr>
          <p:cNvPr id="5" name="Content Placeholder 4">
            <a:extLst>
              <a:ext uri="{FF2B5EF4-FFF2-40B4-BE49-F238E27FC236}">
                <a16:creationId xmlns:a16="http://schemas.microsoft.com/office/drawing/2014/main" id="{13D4479F-305F-202D-781B-3749A9E5384F}"/>
              </a:ext>
            </a:extLst>
          </p:cNvPr>
          <p:cNvPicPr>
            <a:picLocks noGrp="1" noChangeAspect="1"/>
          </p:cNvPicPr>
          <p:nvPr>
            <p:ph sz="half" idx="2"/>
          </p:nvPr>
        </p:nvPicPr>
        <p:blipFill>
          <a:blip r:embed="rId2"/>
          <a:stretch>
            <a:fillRect/>
          </a:stretch>
        </p:blipFill>
        <p:spPr>
          <a:xfrm>
            <a:off x="8476761" y="2563790"/>
            <a:ext cx="3053422" cy="2024551"/>
          </a:xfrm>
          <a:prstGeom prst="rect">
            <a:avLst/>
          </a:prstGeom>
        </p:spPr>
      </p:pic>
    </p:spTree>
    <p:extLst>
      <p:ext uri="{BB962C8B-B14F-4D97-AF65-F5344CB8AC3E}">
        <p14:creationId xmlns:p14="http://schemas.microsoft.com/office/powerpoint/2010/main" val="69692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5D31-1023-5492-6C52-FEE555905142}"/>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dirty="0">
                <a:solidFill>
                  <a:schemeClr val="tx1"/>
                </a:solidFill>
              </a:rPr>
              <a:t>Application Software to support </a:t>
            </a:r>
            <a:r>
              <a:rPr lang="en-US" sz="3600" dirty="0" err="1">
                <a:solidFill>
                  <a:schemeClr val="tx1"/>
                </a:solidFill>
              </a:rPr>
              <a:t>businessses</a:t>
            </a:r>
            <a:endParaRPr lang="en-US" sz="3600" dirty="0">
              <a:solidFill>
                <a:schemeClr val="tx1"/>
              </a:solidFill>
            </a:endParaRPr>
          </a:p>
        </p:txBody>
      </p:sp>
      <p:graphicFrame>
        <p:nvGraphicFramePr>
          <p:cNvPr id="10" name="Table 9">
            <a:extLst>
              <a:ext uri="{FF2B5EF4-FFF2-40B4-BE49-F238E27FC236}">
                <a16:creationId xmlns:a16="http://schemas.microsoft.com/office/drawing/2014/main" id="{4628A33B-B63F-6458-C458-6DFA433C057B}"/>
              </a:ext>
            </a:extLst>
          </p:cNvPr>
          <p:cNvGraphicFramePr>
            <a:graphicFrameLocks noGrp="1"/>
          </p:cNvGraphicFramePr>
          <p:nvPr/>
        </p:nvGraphicFramePr>
        <p:xfrm>
          <a:off x="4765053" y="1067418"/>
          <a:ext cx="6764865" cy="4699456"/>
        </p:xfrm>
        <a:graphic>
          <a:graphicData uri="http://schemas.openxmlformats.org/drawingml/2006/table">
            <a:tbl>
              <a:tblPr firstRow="1" bandRow="1">
                <a:solidFill>
                  <a:schemeClr val="tx1">
                    <a:lumMod val="65000"/>
                    <a:lumOff val="35000"/>
                  </a:schemeClr>
                </a:solidFill>
                <a:tableStyleId>{5C22544A-7EE6-4342-B048-85BDC9FD1C3A}</a:tableStyleId>
              </a:tblPr>
              <a:tblGrid>
                <a:gridCol w="3404157">
                  <a:extLst>
                    <a:ext uri="{9D8B030D-6E8A-4147-A177-3AD203B41FA5}">
                      <a16:colId xmlns:a16="http://schemas.microsoft.com/office/drawing/2014/main" val="3316260842"/>
                    </a:ext>
                  </a:extLst>
                </a:gridCol>
                <a:gridCol w="3360708">
                  <a:extLst>
                    <a:ext uri="{9D8B030D-6E8A-4147-A177-3AD203B41FA5}">
                      <a16:colId xmlns:a16="http://schemas.microsoft.com/office/drawing/2014/main" val="3755363807"/>
                    </a:ext>
                  </a:extLst>
                </a:gridCol>
              </a:tblGrid>
              <a:tr h="500534">
                <a:tc>
                  <a:txBody>
                    <a:bodyPr/>
                    <a:lstStyle/>
                    <a:p>
                      <a:r>
                        <a:rPr lang="en-GB" sz="1200" b="1" cap="all" spc="60">
                          <a:solidFill>
                            <a:schemeClr val="tx1"/>
                          </a:solidFill>
                        </a:rPr>
                        <a:t>TASK</a:t>
                      </a:r>
                    </a:p>
                  </a:txBody>
                  <a:tcPr marL="139037" marR="139037" marT="139037" marB="139037">
                    <a:lnL w="12700" cmpd="sng">
                      <a:noFill/>
                    </a:lnL>
                    <a:lnR w="12700" cmpd="sng">
                      <a:noFill/>
                    </a:lnR>
                    <a:lnT w="12700" cmpd="sng">
                      <a:noFill/>
                    </a:lnT>
                    <a:lnB w="38100" cmpd="sng">
                      <a:noFill/>
                    </a:lnB>
                    <a:noFill/>
                  </a:tcPr>
                </a:tc>
                <a:tc>
                  <a:txBody>
                    <a:bodyPr/>
                    <a:lstStyle/>
                    <a:p>
                      <a:r>
                        <a:rPr lang="en-GB" sz="1200" b="1" cap="all" spc="60">
                          <a:solidFill>
                            <a:schemeClr val="tx1"/>
                          </a:solidFill>
                        </a:rPr>
                        <a:t>SOFTWARE</a:t>
                      </a:r>
                    </a:p>
                  </a:txBody>
                  <a:tcPr marL="139037" marR="139037" marT="139037" marB="139037">
                    <a:lnL w="12700" cmpd="sng">
                      <a:noFill/>
                    </a:lnL>
                    <a:lnR w="12700" cmpd="sng">
                      <a:noFill/>
                    </a:lnR>
                    <a:lnT w="12700" cmpd="sng">
                      <a:noFill/>
                    </a:lnT>
                    <a:lnB w="38100" cmpd="sng">
                      <a:noFill/>
                    </a:lnB>
                    <a:noFill/>
                  </a:tcPr>
                </a:tc>
                <a:extLst>
                  <a:ext uri="{0D108BD9-81ED-4DB2-BD59-A6C34878D82A}">
                    <a16:rowId xmlns:a16="http://schemas.microsoft.com/office/drawing/2014/main" val="71469087"/>
                  </a:ext>
                </a:extLst>
              </a:tr>
              <a:tr h="423291">
                <a:tc>
                  <a:txBody>
                    <a:bodyPr/>
                    <a:lstStyle/>
                    <a:p>
                      <a:r>
                        <a:rPr lang="en-GB" sz="1600" cap="none" spc="0">
                          <a:solidFill>
                            <a:schemeClr val="bg1"/>
                          </a:solidFill>
                        </a:rPr>
                        <a:t>Staff / patients details etc</a:t>
                      </a:r>
                    </a:p>
                  </a:txBody>
                  <a:tcPr marL="92691" marR="92691" marT="46346" marB="92691">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tc>
                  <a:txBody>
                    <a:bodyPr/>
                    <a:lstStyle/>
                    <a:p>
                      <a:r>
                        <a:rPr lang="en-GB" sz="1600" cap="none" spc="0">
                          <a:solidFill>
                            <a:schemeClr val="bg1"/>
                          </a:solidFill>
                        </a:rPr>
                        <a:t>Relational database software </a:t>
                      </a:r>
                    </a:p>
                  </a:txBody>
                  <a:tcPr marL="92691" marR="92691" marT="46346" marB="92691">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extLst>
                  <a:ext uri="{0D108BD9-81ED-4DB2-BD59-A6C34878D82A}">
                    <a16:rowId xmlns:a16="http://schemas.microsoft.com/office/drawing/2014/main" val="2277439014"/>
                  </a:ext>
                </a:extLst>
              </a:tr>
              <a:tr h="670468">
                <a:tc>
                  <a:txBody>
                    <a:bodyPr/>
                    <a:lstStyle/>
                    <a:p>
                      <a:r>
                        <a:rPr lang="en-GB" sz="1600" cap="none" spc="0">
                          <a:solidFill>
                            <a:schemeClr val="bg1"/>
                          </a:solidFill>
                        </a:rPr>
                        <a:t>organise staff and schedules</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r>
                        <a:rPr lang="en-GB" sz="1600" cap="none" spc="0">
                          <a:solidFill>
                            <a:schemeClr val="bg1"/>
                          </a:solidFill>
                        </a:rPr>
                        <a:t>Spreadsheets or project management </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1369885851"/>
                  </a:ext>
                </a:extLst>
              </a:tr>
              <a:tr h="423291">
                <a:tc>
                  <a:txBody>
                    <a:bodyPr/>
                    <a:lstStyle/>
                    <a:p>
                      <a:r>
                        <a:rPr lang="en-GB" sz="1600" cap="none" spc="0">
                          <a:solidFill>
                            <a:schemeClr val="bg1"/>
                          </a:solidFill>
                        </a:rPr>
                        <a:t>access bookings </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r>
                        <a:rPr lang="en-GB" sz="1600" cap="none" spc="0">
                          <a:solidFill>
                            <a:schemeClr val="bg1"/>
                          </a:solidFill>
                        </a:rPr>
                        <a:t>Shared/online calendar </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1698739177"/>
                  </a:ext>
                </a:extLst>
              </a:tr>
              <a:tr h="670468">
                <a:tc>
                  <a:txBody>
                    <a:bodyPr/>
                    <a:lstStyle/>
                    <a:p>
                      <a:r>
                        <a:rPr lang="en-GB" sz="1600" cap="none" spc="0">
                          <a:solidFill>
                            <a:schemeClr val="bg1"/>
                          </a:solidFill>
                        </a:rPr>
                        <a:t>Producing communications and other materials </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r>
                        <a:rPr lang="en-GB" sz="1600" cap="none" spc="0">
                          <a:solidFill>
                            <a:schemeClr val="bg1"/>
                          </a:solidFill>
                        </a:rPr>
                        <a:t>Office productivity software (word processing, DTP etc) </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3944524277"/>
                  </a:ext>
                </a:extLst>
              </a:tr>
              <a:tr h="670468">
                <a:tc>
                  <a:txBody>
                    <a:bodyPr/>
                    <a:lstStyle/>
                    <a:p>
                      <a:r>
                        <a:rPr lang="en-GB" sz="1600" cap="none" spc="0">
                          <a:solidFill>
                            <a:schemeClr val="bg1"/>
                          </a:solidFill>
                        </a:rPr>
                        <a:t>Communicating with customers and suppliers etc</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r>
                        <a:rPr lang="en-GB" sz="1600" cap="none" spc="0">
                          <a:solidFill>
                            <a:schemeClr val="bg1"/>
                          </a:solidFill>
                        </a:rPr>
                        <a:t>Email software</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1544613586"/>
                  </a:ext>
                </a:extLst>
              </a:tr>
              <a:tr h="670468">
                <a:tc>
                  <a:txBody>
                    <a:bodyPr/>
                    <a:lstStyle/>
                    <a:p>
                      <a:r>
                        <a:rPr lang="en-GB" sz="1600" cap="none" spc="0">
                          <a:solidFill>
                            <a:schemeClr val="bg1"/>
                          </a:solidFill>
                        </a:rPr>
                        <a:t>Organise salaries and payrolls</a:t>
                      </a: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cap="none" spc="0">
                          <a:solidFill>
                            <a:schemeClr val="bg1"/>
                          </a:solidFill>
                        </a:rPr>
                        <a:t>Spreadsheets</a:t>
                      </a:r>
                    </a:p>
                    <a:p>
                      <a:endParaRPr lang="en-GB" sz="1600" cap="none" spc="0">
                        <a:solidFill>
                          <a:schemeClr val="bg1"/>
                        </a:solidFill>
                      </a:endParaRP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609723150"/>
                  </a:ext>
                </a:extLst>
              </a:tr>
              <a:tr h="670468">
                <a:tc>
                  <a:txBody>
                    <a:bodyPr/>
                    <a:lstStyle/>
                    <a:p>
                      <a:r>
                        <a:rPr lang="en-GB" sz="1600" cap="none" spc="0">
                          <a:solidFill>
                            <a:schemeClr val="bg1"/>
                          </a:solidFill>
                          <a:effectLst/>
                          <a:latin typeface="Arial" panose="020B0604020202020204" pitchFamily="34" charset="0"/>
                          <a:ea typeface="Calibri" panose="020F0502020204030204" pitchFamily="34" charset="0"/>
                          <a:cs typeface="Verdana" panose="020B0604030504040204" pitchFamily="34" charset="0"/>
                        </a:rPr>
                        <a:t>Perform calculations show trends </a:t>
                      </a:r>
                    </a:p>
                    <a:p>
                      <a:r>
                        <a:rPr lang="en-GB" sz="1600" cap="none" spc="0">
                          <a:solidFill>
                            <a:schemeClr val="bg1"/>
                          </a:solidFill>
                          <a:effectLst/>
                          <a:latin typeface="Arial" panose="020B0604020202020204" pitchFamily="34" charset="0"/>
                          <a:ea typeface="Calibri" panose="020F0502020204030204" pitchFamily="34" charset="0"/>
                          <a:cs typeface="Verdana" panose="020B0604030504040204" pitchFamily="34" charset="0"/>
                        </a:rPr>
                        <a:t>monitor/predict performance</a:t>
                      </a:r>
                      <a:endParaRPr lang="en-GB" sz="1600" cap="none" spc="0">
                        <a:solidFill>
                          <a:schemeClr val="bg1"/>
                        </a:solidFill>
                      </a:endParaRP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cap="none" spc="0">
                          <a:solidFill>
                            <a:schemeClr val="bg1"/>
                          </a:solidFill>
                        </a:rPr>
                        <a:t>Spreadsheets</a:t>
                      </a:r>
                    </a:p>
                    <a:p>
                      <a:endParaRPr lang="en-GB" sz="1600" cap="none" spc="0">
                        <a:solidFill>
                          <a:schemeClr val="bg1"/>
                        </a:solidFill>
                      </a:endParaRPr>
                    </a:p>
                  </a:txBody>
                  <a:tcPr marL="92691" marR="92691" marT="46346" marB="92691">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2868734208"/>
                  </a:ext>
                </a:extLst>
              </a:tr>
            </a:tbl>
          </a:graphicData>
        </a:graphic>
      </p:graphicFrame>
    </p:spTree>
    <p:extLst>
      <p:ext uri="{BB962C8B-B14F-4D97-AF65-F5344CB8AC3E}">
        <p14:creationId xmlns:p14="http://schemas.microsoft.com/office/powerpoint/2010/main" val="390048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4B0C-5233-7CFF-DD41-60D2F13A4B1E}"/>
              </a:ext>
            </a:extLst>
          </p:cNvPr>
          <p:cNvSpPr>
            <a:spLocks noGrp="1"/>
          </p:cNvSpPr>
          <p:nvPr>
            <p:ph type="title"/>
          </p:nvPr>
        </p:nvSpPr>
        <p:spPr>
          <a:xfrm>
            <a:off x="584200" y="1524001"/>
            <a:ext cx="3412067" cy="3478384"/>
          </a:xfrm>
        </p:spPr>
        <p:txBody>
          <a:bodyPr vert="horz" lIns="91440" tIns="45720" rIns="91440" bIns="45720" rtlCol="0" anchor="b">
            <a:normAutofit/>
          </a:bodyPr>
          <a:lstStyle/>
          <a:p>
            <a:pPr>
              <a:lnSpc>
                <a:spcPct val="90000"/>
              </a:lnSpc>
            </a:pPr>
            <a:r>
              <a:rPr lang="en-US" altLang="en-US" sz="2500" dirty="0">
                <a:solidFill>
                  <a:schemeClr val="tx1"/>
                </a:solidFill>
              </a:rPr>
              <a:t>Factors affecting the choice, use and performance of Hardware, Utility Software &amp; Application Software</a:t>
            </a:r>
            <a:br>
              <a:rPr lang="en-US" altLang="en-US" sz="2500" dirty="0">
                <a:solidFill>
                  <a:schemeClr val="tx1"/>
                </a:solidFill>
              </a:rPr>
            </a:br>
            <a:endParaRPr lang="en-US" sz="2500" dirty="0">
              <a:solidFill>
                <a:schemeClr val="tx1"/>
              </a:solidFill>
            </a:endParaRPr>
          </a:p>
        </p:txBody>
      </p:sp>
      <p:sp>
        <p:nvSpPr>
          <p:cNvPr id="6" name="Rectangle 1">
            <a:extLst>
              <a:ext uri="{FF2B5EF4-FFF2-40B4-BE49-F238E27FC236}">
                <a16:creationId xmlns:a16="http://schemas.microsoft.com/office/drawing/2014/main" id="{558A46B9-060A-2293-CFC6-3176CFA9A47F}"/>
              </a:ext>
            </a:extLst>
          </p:cNvPr>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graphicFrame>
        <p:nvGraphicFramePr>
          <p:cNvPr id="3" name="Table 3">
            <a:extLst>
              <a:ext uri="{FF2B5EF4-FFF2-40B4-BE49-F238E27FC236}">
                <a16:creationId xmlns:a16="http://schemas.microsoft.com/office/drawing/2014/main" id="{D41C9604-5875-420B-8F97-8BC65AFE4F23}"/>
              </a:ext>
            </a:extLst>
          </p:cNvPr>
          <p:cNvGraphicFramePr>
            <a:graphicFrameLocks noGrp="1"/>
          </p:cNvGraphicFramePr>
          <p:nvPr/>
        </p:nvGraphicFramePr>
        <p:xfrm>
          <a:off x="4765053" y="819912"/>
          <a:ext cx="6764864" cy="5194468"/>
        </p:xfrm>
        <a:graphic>
          <a:graphicData uri="http://schemas.openxmlformats.org/drawingml/2006/table">
            <a:tbl>
              <a:tblPr firstRow="1" bandRow="1">
                <a:tableStyleId>{5C22544A-7EE6-4342-B048-85BDC9FD1C3A}</a:tableStyleId>
              </a:tblPr>
              <a:tblGrid>
                <a:gridCol w="3135359">
                  <a:extLst>
                    <a:ext uri="{9D8B030D-6E8A-4147-A177-3AD203B41FA5}">
                      <a16:colId xmlns:a16="http://schemas.microsoft.com/office/drawing/2014/main" val="3425339454"/>
                    </a:ext>
                  </a:extLst>
                </a:gridCol>
                <a:gridCol w="3629505">
                  <a:extLst>
                    <a:ext uri="{9D8B030D-6E8A-4147-A177-3AD203B41FA5}">
                      <a16:colId xmlns:a16="http://schemas.microsoft.com/office/drawing/2014/main" val="2388402840"/>
                    </a:ext>
                  </a:extLst>
                </a:gridCol>
              </a:tblGrid>
              <a:tr h="444732">
                <a:tc>
                  <a:txBody>
                    <a:bodyPr/>
                    <a:lstStyle/>
                    <a:p>
                      <a:endParaRPr lang="en-GB" sz="1800"/>
                    </a:p>
                  </a:txBody>
                  <a:tcPr marL="88946" marR="88946" marT="44473" marB="44473"/>
                </a:tc>
                <a:tc>
                  <a:txBody>
                    <a:bodyPr/>
                    <a:lstStyle/>
                    <a:p>
                      <a:endParaRPr lang="en-GB" sz="1800"/>
                    </a:p>
                  </a:txBody>
                  <a:tcPr marL="88946" marR="88946" marT="44473" marB="44473"/>
                </a:tc>
                <a:extLst>
                  <a:ext uri="{0D108BD9-81ED-4DB2-BD59-A6C34878D82A}">
                    <a16:rowId xmlns:a16="http://schemas.microsoft.com/office/drawing/2014/main" val="4262011248"/>
                  </a:ext>
                </a:extLst>
              </a:tr>
              <a:tr h="658203">
                <a:tc>
                  <a:txBody>
                    <a:bodyPr/>
                    <a:lstStyle/>
                    <a:p>
                      <a:r>
                        <a:rPr lang="en-GB" sz="1800"/>
                        <a:t>Security</a:t>
                      </a:r>
                    </a:p>
                  </a:txBody>
                  <a:tcPr marL="88946" marR="88946" marT="44473" marB="44473"/>
                </a:tc>
                <a:tc>
                  <a:txBody>
                    <a:bodyPr/>
                    <a:lstStyle/>
                    <a:p>
                      <a:r>
                        <a:rPr lang="en-GB" sz="1800"/>
                        <a:t>The state of being free from danger or threat </a:t>
                      </a:r>
                    </a:p>
                  </a:txBody>
                  <a:tcPr marL="88946" marR="88946" marT="44473" marB="44473"/>
                </a:tc>
                <a:extLst>
                  <a:ext uri="{0D108BD9-81ED-4DB2-BD59-A6C34878D82A}">
                    <a16:rowId xmlns:a16="http://schemas.microsoft.com/office/drawing/2014/main" val="997333569"/>
                  </a:ext>
                </a:extLst>
              </a:tr>
              <a:tr h="658203">
                <a:tc>
                  <a:txBody>
                    <a:bodyPr/>
                    <a:lstStyle/>
                    <a:p>
                      <a:r>
                        <a:rPr lang="en-GB" sz="1800"/>
                        <a:t>Performance</a:t>
                      </a:r>
                    </a:p>
                  </a:txBody>
                  <a:tcPr marL="88946" marR="88946" marT="44473" marB="44473"/>
                </a:tc>
                <a:tc>
                  <a:txBody>
                    <a:bodyPr/>
                    <a:lstStyle/>
                    <a:p>
                      <a:r>
                        <a:rPr lang="en-GB" sz="1800"/>
                        <a:t>The action or process of performing a task or function </a:t>
                      </a:r>
                    </a:p>
                  </a:txBody>
                  <a:tcPr marL="88946" marR="88946" marT="44473" marB="44473"/>
                </a:tc>
                <a:extLst>
                  <a:ext uri="{0D108BD9-81ED-4DB2-BD59-A6C34878D82A}">
                    <a16:rowId xmlns:a16="http://schemas.microsoft.com/office/drawing/2014/main" val="4070407809"/>
                  </a:ext>
                </a:extLst>
              </a:tr>
              <a:tr h="1191882">
                <a:tc>
                  <a:txBody>
                    <a:bodyPr/>
                    <a:lstStyle/>
                    <a:p>
                      <a:r>
                        <a:rPr lang="en-GB" sz="1800"/>
                        <a:t>Efficiency and Effectiveness </a:t>
                      </a:r>
                    </a:p>
                  </a:txBody>
                  <a:tcPr marL="88946" marR="88946" marT="44473" marB="44473"/>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a:t>The degree to which something is successful in producing a desired result </a:t>
                      </a:r>
                    </a:p>
                    <a:p>
                      <a:endParaRPr lang="en-GB" sz="1800"/>
                    </a:p>
                  </a:txBody>
                  <a:tcPr marL="88946" marR="88946" marT="44473" marB="44473"/>
                </a:tc>
                <a:extLst>
                  <a:ext uri="{0D108BD9-81ED-4DB2-BD59-A6C34878D82A}">
                    <a16:rowId xmlns:a16="http://schemas.microsoft.com/office/drawing/2014/main" val="4201959640"/>
                  </a:ext>
                </a:extLst>
              </a:tr>
              <a:tr h="925042">
                <a:tc>
                  <a:txBody>
                    <a:bodyPr/>
                    <a:lstStyle/>
                    <a:p>
                      <a:r>
                        <a:rPr lang="en-GB" sz="1800"/>
                        <a:t>Compatibility</a:t>
                      </a:r>
                    </a:p>
                  </a:txBody>
                  <a:tcPr marL="88946" marR="88946" marT="44473" marB="44473"/>
                </a:tc>
                <a:tc>
                  <a:txBody>
                    <a:bodyPr/>
                    <a:lstStyle/>
                    <a:p>
                      <a:r>
                        <a:rPr lang="en-GB" sz="1800"/>
                        <a:t>A state in which two things are able to exist or occur together without problems or conflict </a:t>
                      </a:r>
                    </a:p>
                  </a:txBody>
                  <a:tcPr marL="88946" marR="88946" marT="44473" marB="44473"/>
                </a:tc>
                <a:extLst>
                  <a:ext uri="{0D108BD9-81ED-4DB2-BD59-A6C34878D82A}">
                    <a16:rowId xmlns:a16="http://schemas.microsoft.com/office/drawing/2014/main" val="216010531"/>
                  </a:ext>
                </a:extLst>
              </a:tr>
              <a:tr h="658203">
                <a:tc>
                  <a:txBody>
                    <a:bodyPr/>
                    <a:lstStyle/>
                    <a:p>
                      <a:r>
                        <a:rPr lang="en-GB" sz="1800"/>
                        <a:t>Productivity</a:t>
                      </a:r>
                    </a:p>
                  </a:txBody>
                  <a:tcPr marL="88946" marR="88946" marT="44473" marB="44473"/>
                </a:tc>
                <a:tc>
                  <a:txBody>
                    <a:bodyPr/>
                    <a:lstStyle/>
                    <a:p>
                      <a:r>
                        <a:rPr lang="en-GB" sz="1800"/>
                        <a:t>The measures of the efficiency of production </a:t>
                      </a:r>
                    </a:p>
                  </a:txBody>
                  <a:tcPr marL="88946" marR="88946" marT="44473" marB="44473"/>
                </a:tc>
                <a:extLst>
                  <a:ext uri="{0D108BD9-81ED-4DB2-BD59-A6C34878D82A}">
                    <a16:rowId xmlns:a16="http://schemas.microsoft.com/office/drawing/2014/main" val="3429202726"/>
                  </a:ext>
                </a:extLst>
              </a:tr>
              <a:tr h="658203">
                <a:tc>
                  <a:txBody>
                    <a:bodyPr/>
                    <a:lstStyle/>
                    <a:p>
                      <a:r>
                        <a:rPr lang="en-GB" sz="1800"/>
                        <a:t>Requirements &amp; User Needs</a:t>
                      </a:r>
                    </a:p>
                  </a:txBody>
                  <a:tcPr marL="88946" marR="88946" marT="44473" marB="44473"/>
                </a:tc>
                <a:tc>
                  <a:txBody>
                    <a:bodyPr/>
                    <a:lstStyle/>
                    <a:p>
                      <a:r>
                        <a:rPr lang="en-GB" sz="1800"/>
                        <a:t>Does it fit within the guidelines of the user’s desires? </a:t>
                      </a:r>
                    </a:p>
                  </a:txBody>
                  <a:tcPr marL="88946" marR="88946" marT="44473" marB="44473"/>
                </a:tc>
                <a:extLst>
                  <a:ext uri="{0D108BD9-81ED-4DB2-BD59-A6C34878D82A}">
                    <a16:rowId xmlns:a16="http://schemas.microsoft.com/office/drawing/2014/main" val="221504493"/>
                  </a:ext>
                </a:extLst>
              </a:tr>
            </a:tbl>
          </a:graphicData>
        </a:graphic>
      </p:graphicFrame>
    </p:spTree>
    <p:extLst>
      <p:ext uri="{BB962C8B-B14F-4D97-AF65-F5344CB8AC3E}">
        <p14:creationId xmlns:p14="http://schemas.microsoft.com/office/powerpoint/2010/main" val="223581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DCC8-2E25-0483-D9FE-964E3C86EB50}"/>
              </a:ext>
            </a:extLst>
          </p:cNvPr>
          <p:cNvSpPr>
            <a:spLocks noGrp="1"/>
          </p:cNvSpPr>
          <p:nvPr>
            <p:ph type="title"/>
          </p:nvPr>
        </p:nvSpPr>
        <p:spPr>
          <a:xfrm>
            <a:off x="433906" y="995069"/>
            <a:ext cx="11029616" cy="436355"/>
          </a:xfrm>
        </p:spPr>
        <p:txBody>
          <a:bodyPr>
            <a:normAutofit fontScale="90000"/>
          </a:bodyPr>
          <a:lstStyle/>
          <a:p>
            <a:r>
              <a:rPr lang="en-GB" dirty="0"/>
              <a:t>Software to support work </a:t>
            </a:r>
            <a:br>
              <a:rPr lang="en-GB" dirty="0"/>
            </a:br>
            <a:r>
              <a:rPr lang="en-GB" sz="1800" dirty="0"/>
              <a:t>Consider a doctor's surgery or dog kennels.</a:t>
            </a:r>
            <a:br>
              <a:rPr lang="en-GB" sz="1800" dirty="0"/>
            </a:br>
            <a:r>
              <a:rPr lang="en-GB" sz="1800" dirty="0"/>
              <a:t>what application software will be used? </a:t>
            </a:r>
          </a:p>
        </p:txBody>
      </p:sp>
      <p:pic>
        <p:nvPicPr>
          <p:cNvPr id="7" name="Content Placeholder 6">
            <a:extLst>
              <a:ext uri="{FF2B5EF4-FFF2-40B4-BE49-F238E27FC236}">
                <a16:creationId xmlns:a16="http://schemas.microsoft.com/office/drawing/2014/main" id="{21B4B36A-61BF-102B-1CB3-8CCBBE5A8530}"/>
              </a:ext>
            </a:extLst>
          </p:cNvPr>
          <p:cNvPicPr>
            <a:picLocks noGrp="1" noChangeAspect="1"/>
          </p:cNvPicPr>
          <p:nvPr>
            <p:ph sz="half" idx="1"/>
          </p:nvPr>
        </p:nvPicPr>
        <p:blipFill>
          <a:blip r:embed="rId2"/>
          <a:stretch>
            <a:fillRect/>
          </a:stretch>
        </p:blipFill>
        <p:spPr>
          <a:xfrm>
            <a:off x="777884" y="2418917"/>
            <a:ext cx="4021262" cy="3012065"/>
          </a:xfrm>
          <a:prstGeom prst="rect">
            <a:avLst/>
          </a:prstGeom>
        </p:spPr>
      </p:pic>
      <p:pic>
        <p:nvPicPr>
          <p:cNvPr id="8" name="Picture 7">
            <a:extLst>
              <a:ext uri="{FF2B5EF4-FFF2-40B4-BE49-F238E27FC236}">
                <a16:creationId xmlns:a16="http://schemas.microsoft.com/office/drawing/2014/main" id="{527370A0-1643-6F15-9D37-0240A7935530}"/>
              </a:ext>
            </a:extLst>
          </p:cNvPr>
          <p:cNvPicPr>
            <a:picLocks noChangeAspect="1"/>
          </p:cNvPicPr>
          <p:nvPr/>
        </p:nvPicPr>
        <p:blipFill>
          <a:blip r:embed="rId3"/>
          <a:stretch>
            <a:fillRect/>
          </a:stretch>
        </p:blipFill>
        <p:spPr>
          <a:xfrm>
            <a:off x="6096000" y="2418916"/>
            <a:ext cx="4526329" cy="3012066"/>
          </a:xfrm>
          <a:prstGeom prst="rect">
            <a:avLst/>
          </a:prstGeom>
        </p:spPr>
      </p:pic>
    </p:spTree>
    <p:extLst>
      <p:ext uri="{BB962C8B-B14F-4D97-AF65-F5344CB8AC3E}">
        <p14:creationId xmlns:p14="http://schemas.microsoft.com/office/powerpoint/2010/main" val="19432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7AE0-3FC5-EFDF-B9D5-6E4E28209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B47A1-B144-0A22-7D79-1758A0B007DE}"/>
              </a:ext>
            </a:extLst>
          </p:cNvPr>
          <p:cNvSpPr>
            <a:spLocks noGrp="1"/>
          </p:cNvSpPr>
          <p:nvPr>
            <p:ph type="title"/>
          </p:nvPr>
        </p:nvSpPr>
        <p:spPr>
          <a:xfrm>
            <a:off x="433906" y="995069"/>
            <a:ext cx="11029616" cy="436355"/>
          </a:xfrm>
        </p:spPr>
        <p:txBody>
          <a:bodyPr>
            <a:normAutofit fontScale="90000"/>
          </a:bodyPr>
          <a:lstStyle/>
          <a:p>
            <a:r>
              <a:rPr lang="en-GB" dirty="0"/>
              <a:t>Software to support work </a:t>
            </a:r>
            <a:br>
              <a:rPr lang="en-GB" dirty="0"/>
            </a:br>
            <a:r>
              <a:rPr lang="en-GB" sz="1800" dirty="0"/>
              <a:t>Consider a doctor's surgery or dog kennels.</a:t>
            </a:r>
            <a:br>
              <a:rPr lang="en-GB" sz="1800" dirty="0"/>
            </a:br>
            <a:r>
              <a:rPr lang="en-GB" sz="1800" dirty="0"/>
              <a:t> what application software will be used?(Doctors surgery)</a:t>
            </a:r>
          </a:p>
        </p:txBody>
      </p:sp>
      <p:sp>
        <p:nvSpPr>
          <p:cNvPr id="3" name="Content Placeholder 2">
            <a:extLst>
              <a:ext uri="{FF2B5EF4-FFF2-40B4-BE49-F238E27FC236}">
                <a16:creationId xmlns:a16="http://schemas.microsoft.com/office/drawing/2014/main" id="{161B2337-C0CE-1476-23AC-FFCA7D6C851C}"/>
              </a:ext>
            </a:extLst>
          </p:cNvPr>
          <p:cNvSpPr>
            <a:spLocks noGrp="1"/>
          </p:cNvSpPr>
          <p:nvPr>
            <p:ph sz="half" idx="1"/>
          </p:nvPr>
        </p:nvSpPr>
        <p:spPr>
          <a:xfrm>
            <a:off x="268256" y="1431424"/>
            <a:ext cx="11360916" cy="5606742"/>
          </a:xfrm>
        </p:spPr>
        <p:txBody>
          <a:bodyPr>
            <a:normAutofit fontScale="92500" lnSpcReduction="10000"/>
          </a:bodyPr>
          <a:lstStyle/>
          <a:p>
            <a:pPr marL="0" indent="0">
              <a:buNone/>
            </a:pPr>
            <a:r>
              <a:rPr lang="en-GB" dirty="0"/>
              <a:t>Relational database software – patient and staff files etc</a:t>
            </a:r>
          </a:p>
          <a:p>
            <a:pPr marL="0" indent="0">
              <a:buNone/>
            </a:pPr>
            <a:r>
              <a:rPr lang="en-GB" dirty="0"/>
              <a:t>Spreadsheets or project management software to organise</a:t>
            </a:r>
          </a:p>
          <a:p>
            <a:pPr marL="0" indent="0">
              <a:buNone/>
            </a:pPr>
            <a:r>
              <a:rPr lang="en-GB" dirty="0"/>
              <a:t>staff and schedules</a:t>
            </a:r>
          </a:p>
          <a:p>
            <a:pPr marL="0" indent="0">
              <a:buNone/>
            </a:pPr>
            <a:r>
              <a:rPr lang="en-GB" dirty="0"/>
              <a:t>Calendar software and communication software (e.g. Teams)</a:t>
            </a:r>
          </a:p>
          <a:p>
            <a:pPr marL="0" indent="0">
              <a:buNone/>
            </a:pPr>
            <a:r>
              <a:rPr lang="en-GB" dirty="0"/>
              <a:t>Office productivity software (word processing, DTP etc) for</a:t>
            </a:r>
          </a:p>
          <a:p>
            <a:pPr marL="0" indent="0">
              <a:buNone/>
            </a:pPr>
            <a:r>
              <a:rPr lang="en-GB" dirty="0"/>
              <a:t>Producing communications and other materials for patients</a:t>
            </a:r>
          </a:p>
          <a:p>
            <a:pPr marL="0" indent="0">
              <a:buNone/>
            </a:pPr>
            <a:r>
              <a:rPr lang="en-GB" dirty="0"/>
              <a:t>Email software</a:t>
            </a:r>
          </a:p>
          <a:p>
            <a:pPr marL="0" indent="0">
              <a:buNone/>
            </a:pPr>
            <a:r>
              <a:rPr lang="en-GB" dirty="0"/>
              <a:t>Schedule and manage patient appointments</a:t>
            </a:r>
          </a:p>
          <a:p>
            <a:pPr marL="0" indent="0">
              <a:buNone/>
            </a:pPr>
            <a:r>
              <a:rPr lang="en-GB" dirty="0"/>
              <a:t>Organise work schedules for the office staff, clearers and GPs</a:t>
            </a:r>
          </a:p>
          <a:p>
            <a:pPr marL="0" indent="0">
              <a:buNone/>
            </a:pPr>
            <a:r>
              <a:rPr lang="en-GB" dirty="0"/>
              <a:t>Organise salaries and payrolls</a:t>
            </a:r>
          </a:p>
          <a:p>
            <a:pPr marL="0" indent="0">
              <a:buNone/>
            </a:pPr>
            <a:r>
              <a:rPr lang="en-GB" dirty="0"/>
              <a:t>Communicate with patients, pharmacies and hospitals about medical issues</a:t>
            </a:r>
          </a:p>
          <a:p>
            <a:pPr marL="0" indent="0">
              <a:buNone/>
            </a:pPr>
            <a:r>
              <a:rPr lang="en-GB" dirty="0"/>
              <a:t>Financial transactions (payroll etc)</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Database to link bookings with customer records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Spreadsheet to calculate the number of staff needed each day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Shared/online calendar to be able to access </a:t>
            </a:r>
            <a:r>
              <a:rPr lang="en-GB" sz="1600" dirty="0">
                <a:latin typeface="Arial" panose="020B0604020202020204" pitchFamily="34" charset="0"/>
                <a:ea typeface="Calibri" panose="020F0502020204030204" pitchFamily="34" charset="0"/>
                <a:cs typeface="Times New Roman" panose="02020603050405020304" pitchFamily="18" charset="0"/>
              </a:rPr>
              <a:t>b</a:t>
            </a:r>
            <a:r>
              <a:rPr lang="en-GB" sz="1600" dirty="0">
                <a:effectLst/>
                <a:latin typeface="Arial" panose="020B0604020202020204" pitchFamily="34" charset="0"/>
                <a:ea typeface="Calibri" panose="020F0502020204030204" pitchFamily="34" charset="0"/>
                <a:cs typeface="Times New Roman" panose="02020603050405020304" pitchFamily="18" charset="0"/>
              </a:rPr>
              <a:t>ookings on any device / share bookings with staff</a:t>
            </a:r>
            <a:endParaRPr lang="en-GB" dirty="0"/>
          </a:p>
          <a:p>
            <a:endParaRPr lang="en-GB" dirty="0"/>
          </a:p>
        </p:txBody>
      </p:sp>
      <p:sp>
        <p:nvSpPr>
          <p:cNvPr id="4" name="TextBox 3">
            <a:extLst>
              <a:ext uri="{FF2B5EF4-FFF2-40B4-BE49-F238E27FC236}">
                <a16:creationId xmlns:a16="http://schemas.microsoft.com/office/drawing/2014/main" id="{B92E20D7-2D38-2E80-26E4-A68719868D26}"/>
              </a:ext>
            </a:extLst>
          </p:cNvPr>
          <p:cNvSpPr txBox="1"/>
          <p:nvPr/>
        </p:nvSpPr>
        <p:spPr>
          <a:xfrm>
            <a:off x="9079869" y="2316992"/>
            <a:ext cx="2463663" cy="1754326"/>
          </a:xfrm>
          <a:prstGeom prst="rect">
            <a:avLst/>
          </a:prstGeom>
          <a:noFill/>
        </p:spPr>
        <p:txBody>
          <a:bodyPr wrap="square" rtlCol="0">
            <a:spAutoFit/>
          </a:bodyPr>
          <a:lstStyle/>
          <a:p>
            <a:pPr marL="0" indent="0">
              <a:buNone/>
            </a:pPr>
            <a:r>
              <a:rPr lang="en-GB"/>
              <a:t>Factors</a:t>
            </a:r>
          </a:p>
          <a:p>
            <a:pPr marL="0" indent="0">
              <a:buNone/>
            </a:pPr>
            <a:r>
              <a:rPr lang="en-GB"/>
              <a:t>Security and privacy of sensitive, personal medical data.</a:t>
            </a:r>
          </a:p>
          <a:p>
            <a:pPr marL="0" indent="0">
              <a:buNone/>
            </a:pPr>
            <a:r>
              <a:rPr lang="en-GB"/>
              <a:t>Avoiding data redundancy</a:t>
            </a:r>
            <a:endParaRPr lang="en-GB" dirty="0"/>
          </a:p>
        </p:txBody>
      </p:sp>
    </p:spTree>
    <p:extLst>
      <p:ext uri="{BB962C8B-B14F-4D97-AF65-F5344CB8AC3E}">
        <p14:creationId xmlns:p14="http://schemas.microsoft.com/office/powerpoint/2010/main" val="170411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4B0C-5233-7CFF-DD41-60D2F13A4B1E}"/>
              </a:ext>
            </a:extLst>
          </p:cNvPr>
          <p:cNvSpPr>
            <a:spLocks noGrp="1"/>
          </p:cNvSpPr>
          <p:nvPr>
            <p:ph type="title"/>
          </p:nvPr>
        </p:nvSpPr>
        <p:spPr>
          <a:xfrm>
            <a:off x="781872" y="1204126"/>
            <a:ext cx="4476811" cy="3358833"/>
          </a:xfrm>
        </p:spPr>
        <p:txBody>
          <a:bodyPr vert="horz" lIns="91440" tIns="45720" rIns="91440" bIns="45720" rtlCol="0" anchor="b">
            <a:normAutofit/>
          </a:bodyPr>
          <a:lstStyle/>
          <a:p>
            <a:pPr>
              <a:lnSpc>
                <a:spcPct val="90000"/>
              </a:lnSpc>
            </a:pPr>
            <a:r>
              <a:rPr lang="en-US" altLang="en-US" dirty="0">
                <a:solidFill>
                  <a:schemeClr val="tx1"/>
                </a:solidFill>
              </a:rPr>
              <a:t>Factors affecting the choice, use and performance of Hardware, Utility Software &amp; Application Software</a:t>
            </a:r>
            <a:br>
              <a:rPr lang="en-US" altLang="en-US" dirty="0">
                <a:solidFill>
                  <a:schemeClr val="tx1"/>
                </a:solidFill>
              </a:rPr>
            </a:br>
            <a:endParaRPr lang="en-US" dirty="0">
              <a:solidFill>
                <a:schemeClr val="tx1"/>
              </a:solidFill>
            </a:endParaRPr>
          </a:p>
        </p:txBody>
      </p:sp>
      <p:sp>
        <p:nvSpPr>
          <p:cNvPr id="6" name="Rectangle 1">
            <a:extLst>
              <a:ext uri="{FF2B5EF4-FFF2-40B4-BE49-F238E27FC236}">
                <a16:creationId xmlns:a16="http://schemas.microsoft.com/office/drawing/2014/main" id="{558A46B9-060A-2293-CFC6-3176CFA9A47F}"/>
              </a:ext>
            </a:extLst>
          </p:cNvPr>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graphicFrame>
        <p:nvGraphicFramePr>
          <p:cNvPr id="3" name="Table 3">
            <a:extLst>
              <a:ext uri="{FF2B5EF4-FFF2-40B4-BE49-F238E27FC236}">
                <a16:creationId xmlns:a16="http://schemas.microsoft.com/office/drawing/2014/main" id="{D41C9604-5875-420B-8F97-8BC65AFE4F23}"/>
              </a:ext>
            </a:extLst>
          </p:cNvPr>
          <p:cNvGraphicFramePr>
            <a:graphicFrameLocks noGrp="1"/>
          </p:cNvGraphicFramePr>
          <p:nvPr/>
        </p:nvGraphicFramePr>
        <p:xfrm>
          <a:off x="6095999" y="1772537"/>
          <a:ext cx="5433917" cy="3454291"/>
        </p:xfrm>
        <a:graphic>
          <a:graphicData uri="http://schemas.openxmlformats.org/drawingml/2006/table">
            <a:tbl>
              <a:tblPr firstRow="1" bandRow="1">
                <a:tableStyleId>{5C22544A-7EE6-4342-B048-85BDC9FD1C3A}</a:tableStyleId>
              </a:tblPr>
              <a:tblGrid>
                <a:gridCol w="2478094">
                  <a:extLst>
                    <a:ext uri="{9D8B030D-6E8A-4147-A177-3AD203B41FA5}">
                      <a16:colId xmlns:a16="http://schemas.microsoft.com/office/drawing/2014/main" val="3425339454"/>
                    </a:ext>
                  </a:extLst>
                </a:gridCol>
                <a:gridCol w="2955823">
                  <a:extLst>
                    <a:ext uri="{9D8B030D-6E8A-4147-A177-3AD203B41FA5}">
                      <a16:colId xmlns:a16="http://schemas.microsoft.com/office/drawing/2014/main" val="2388402840"/>
                    </a:ext>
                  </a:extLst>
                </a:gridCol>
              </a:tblGrid>
              <a:tr h="365921">
                <a:tc>
                  <a:txBody>
                    <a:bodyPr/>
                    <a:lstStyle/>
                    <a:p>
                      <a:endParaRPr lang="en-GB" sz="1400"/>
                    </a:p>
                  </a:txBody>
                  <a:tcPr marL="73184" marR="73184" marT="36592" marB="36592"/>
                </a:tc>
                <a:tc>
                  <a:txBody>
                    <a:bodyPr/>
                    <a:lstStyle/>
                    <a:p>
                      <a:endParaRPr lang="en-GB" sz="1400"/>
                    </a:p>
                  </a:txBody>
                  <a:tcPr marL="73184" marR="73184" marT="36592" marB="36592"/>
                </a:tc>
                <a:extLst>
                  <a:ext uri="{0D108BD9-81ED-4DB2-BD59-A6C34878D82A}">
                    <a16:rowId xmlns:a16="http://schemas.microsoft.com/office/drawing/2014/main" val="4262011248"/>
                  </a:ext>
                </a:extLst>
              </a:tr>
              <a:tr h="1200219">
                <a:tc>
                  <a:txBody>
                    <a:bodyPr/>
                    <a:lstStyle/>
                    <a:p>
                      <a:r>
                        <a:rPr lang="en-GB" sz="1400"/>
                        <a:t>Implementation Timescales &amp; Testing Migration</a:t>
                      </a:r>
                    </a:p>
                  </a:txBody>
                  <a:tcPr marL="73184" marR="73184" marT="36592" marB="36592"/>
                </a:tc>
                <a:tc>
                  <a:txBody>
                    <a:bodyPr/>
                    <a:lstStyle/>
                    <a:p>
                      <a:r>
                        <a:rPr lang="en-GB" sz="1400"/>
                        <a:t>How long it will take to implement based on the time frame given to have it operating and ready to use. Plus, how long will it take to test? </a:t>
                      </a:r>
                    </a:p>
                  </a:txBody>
                  <a:tcPr marL="73184" marR="73184" marT="36592" marB="36592"/>
                </a:tc>
                <a:extLst>
                  <a:ext uri="{0D108BD9-81ED-4DB2-BD59-A6C34878D82A}">
                    <a16:rowId xmlns:a16="http://schemas.microsoft.com/office/drawing/2014/main" val="997333569"/>
                  </a:ext>
                </a:extLst>
              </a:tr>
              <a:tr h="761115">
                <a:tc>
                  <a:txBody>
                    <a:bodyPr/>
                    <a:lstStyle/>
                    <a:p>
                      <a:r>
                        <a:rPr lang="en-GB" sz="1400"/>
                        <a:t>Cost &amp; Budget</a:t>
                      </a:r>
                    </a:p>
                  </a:txBody>
                  <a:tcPr marL="73184" marR="73184" marT="36592" marB="36592"/>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a:t>How expensive will it be and will it fit within the individual’s budget? </a:t>
                      </a:r>
                    </a:p>
                    <a:p>
                      <a:endParaRPr lang="en-GB" sz="1400"/>
                    </a:p>
                  </a:txBody>
                  <a:tcPr marL="73184" marR="73184" marT="36592" marB="36592"/>
                </a:tc>
                <a:extLst>
                  <a:ext uri="{0D108BD9-81ED-4DB2-BD59-A6C34878D82A}">
                    <a16:rowId xmlns:a16="http://schemas.microsoft.com/office/drawing/2014/main" val="4070407809"/>
                  </a:ext>
                </a:extLst>
              </a:tr>
              <a:tr h="761115">
                <a:tc>
                  <a:txBody>
                    <a:bodyPr/>
                    <a:lstStyle/>
                    <a:p>
                      <a:r>
                        <a:rPr lang="en-GB" sz="1400"/>
                        <a:t>Ease of Use &amp; User Experience</a:t>
                      </a:r>
                    </a:p>
                  </a:txBody>
                  <a:tcPr marL="73184" marR="73184" marT="36592" marB="36592"/>
                </a:tc>
                <a:tc>
                  <a:txBody>
                    <a:bodyPr/>
                    <a:lstStyle/>
                    <a:p>
                      <a:r>
                        <a:rPr lang="en-GB" sz="1400"/>
                        <a:t>         It is easy to use? Intuitive? Does it make a positive user experience? </a:t>
                      </a:r>
                    </a:p>
                  </a:txBody>
                  <a:tcPr marL="73184" marR="73184" marT="36592" marB="36592"/>
                </a:tc>
                <a:extLst>
                  <a:ext uri="{0D108BD9-81ED-4DB2-BD59-A6C34878D82A}">
                    <a16:rowId xmlns:a16="http://schemas.microsoft.com/office/drawing/2014/main" val="4201959640"/>
                  </a:ext>
                </a:extLst>
              </a:tr>
              <a:tr h="365921">
                <a:tc>
                  <a:txBody>
                    <a:bodyPr/>
                    <a:lstStyle/>
                    <a:p>
                      <a:endParaRPr lang="en-GB" sz="1400"/>
                    </a:p>
                  </a:txBody>
                  <a:tcPr marL="73184" marR="73184" marT="36592" marB="36592"/>
                </a:tc>
                <a:tc>
                  <a:txBody>
                    <a:bodyPr/>
                    <a:lstStyle/>
                    <a:p>
                      <a:endParaRPr lang="en-GB" sz="1400"/>
                    </a:p>
                  </a:txBody>
                  <a:tcPr marL="73184" marR="73184" marT="36592" marB="36592"/>
                </a:tc>
                <a:extLst>
                  <a:ext uri="{0D108BD9-81ED-4DB2-BD59-A6C34878D82A}">
                    <a16:rowId xmlns:a16="http://schemas.microsoft.com/office/drawing/2014/main" val="216010531"/>
                  </a:ext>
                </a:extLst>
              </a:tr>
            </a:tbl>
          </a:graphicData>
        </a:graphic>
      </p:graphicFrame>
    </p:spTree>
    <p:extLst>
      <p:ext uri="{BB962C8B-B14F-4D97-AF65-F5344CB8AC3E}">
        <p14:creationId xmlns:p14="http://schemas.microsoft.com/office/powerpoint/2010/main" val="157176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0B183-7A48-8717-B6AE-B1F490754FC9}"/>
              </a:ext>
            </a:extLst>
          </p:cNvPr>
          <p:cNvSpPr>
            <a:spLocks noGrp="1"/>
          </p:cNvSpPr>
          <p:nvPr>
            <p:ph idx="1"/>
          </p:nvPr>
        </p:nvSpPr>
        <p:spPr>
          <a:xfrm>
            <a:off x="523510" y="1303782"/>
            <a:ext cx="11144980" cy="876605"/>
          </a:xfrm>
        </p:spPr>
        <p:txBody>
          <a:bodyPr/>
          <a:lstStyle/>
          <a:p>
            <a:pPr marL="0" indent="0">
              <a:buNone/>
            </a:pPr>
            <a:r>
              <a:rPr lang="en-GB" dirty="0">
                <a:solidFill>
                  <a:schemeClr val="tx1"/>
                </a:solidFill>
              </a:rPr>
              <a:t>Now complete the online test: Purpose and functions of software used in computer systems</a:t>
            </a:r>
          </a:p>
        </p:txBody>
      </p:sp>
      <p:sp>
        <p:nvSpPr>
          <p:cNvPr id="3" name="Title 2">
            <a:extLst>
              <a:ext uri="{FF2B5EF4-FFF2-40B4-BE49-F238E27FC236}">
                <a16:creationId xmlns:a16="http://schemas.microsoft.com/office/drawing/2014/main" id="{25F2CFEE-1D8D-A177-0057-0F3FFA353D13}"/>
              </a:ext>
            </a:extLst>
          </p:cNvPr>
          <p:cNvSpPr>
            <a:spLocks noGrp="1"/>
          </p:cNvSpPr>
          <p:nvPr>
            <p:ph type="title"/>
          </p:nvPr>
        </p:nvSpPr>
        <p:spPr>
          <a:xfrm>
            <a:off x="450780" y="586036"/>
            <a:ext cx="11029616" cy="581138"/>
          </a:xfrm>
        </p:spPr>
        <p:txBody>
          <a:bodyPr/>
          <a:lstStyle/>
          <a:p>
            <a:r>
              <a:rPr lang="en-GB" dirty="0"/>
              <a:t>Assessment</a:t>
            </a:r>
          </a:p>
        </p:txBody>
      </p:sp>
      <p:sp>
        <p:nvSpPr>
          <p:cNvPr id="5" name="Title 2">
            <a:extLst>
              <a:ext uri="{FF2B5EF4-FFF2-40B4-BE49-F238E27FC236}">
                <a16:creationId xmlns:a16="http://schemas.microsoft.com/office/drawing/2014/main" id="{1B4B23EF-4171-BA6F-E480-9C2B5C27F3EB}"/>
              </a:ext>
            </a:extLst>
          </p:cNvPr>
          <p:cNvSpPr txBox="1">
            <a:spLocks/>
          </p:cNvSpPr>
          <p:nvPr/>
        </p:nvSpPr>
        <p:spPr bwMode="auto">
          <a:xfrm>
            <a:off x="603130" y="2874291"/>
            <a:ext cx="4269328" cy="10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1" latinLnBrk="0" hangingPunct="1">
              <a:lnSpc>
                <a:spcPct val="100000"/>
              </a:lnSpc>
              <a:spcBef>
                <a:spcPct val="0"/>
              </a:spcBef>
              <a:buNone/>
              <a:defRPr sz="2400" b="1"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GB" dirty="0"/>
              <a:t>Homework</a:t>
            </a:r>
          </a:p>
          <a:p>
            <a:r>
              <a:rPr lang="en-GB" sz="1400" b="0" dirty="0">
                <a:solidFill>
                  <a:schemeClr val="tx1"/>
                </a:solidFill>
              </a:rPr>
              <a:t>Retake the online quiz.</a:t>
            </a:r>
          </a:p>
          <a:p>
            <a:endParaRPr lang="en-GB" dirty="0"/>
          </a:p>
        </p:txBody>
      </p:sp>
      <p:sp>
        <p:nvSpPr>
          <p:cNvPr id="6" name="Title 2">
            <a:extLst>
              <a:ext uri="{FF2B5EF4-FFF2-40B4-BE49-F238E27FC236}">
                <a16:creationId xmlns:a16="http://schemas.microsoft.com/office/drawing/2014/main" id="{54AA0114-1BD0-F7F8-BDAA-B6A5262629E6}"/>
              </a:ext>
            </a:extLst>
          </p:cNvPr>
          <p:cNvSpPr txBox="1">
            <a:spLocks/>
          </p:cNvSpPr>
          <p:nvPr/>
        </p:nvSpPr>
        <p:spPr bwMode="auto">
          <a:xfrm>
            <a:off x="675104" y="3602332"/>
            <a:ext cx="9144000" cy="10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1" latinLnBrk="0" hangingPunct="1">
              <a:lnSpc>
                <a:spcPct val="100000"/>
              </a:lnSpc>
              <a:spcBef>
                <a:spcPct val="0"/>
              </a:spcBef>
              <a:buNone/>
              <a:defRPr sz="2400" b="1"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GB" dirty="0"/>
              <a:t>Prepare for the next lesson</a:t>
            </a:r>
          </a:p>
          <a:p>
            <a:r>
              <a:rPr lang="en-GB" sz="1200" dirty="0"/>
              <a:t>Flipping the classroom</a:t>
            </a:r>
          </a:p>
        </p:txBody>
      </p:sp>
      <p:sp>
        <p:nvSpPr>
          <p:cNvPr id="8" name="Content Placeholder 1">
            <a:extLst>
              <a:ext uri="{FF2B5EF4-FFF2-40B4-BE49-F238E27FC236}">
                <a16:creationId xmlns:a16="http://schemas.microsoft.com/office/drawing/2014/main" id="{3EEB5BF0-138F-C1B7-1AB3-D39ADF30CD20}"/>
              </a:ext>
            </a:extLst>
          </p:cNvPr>
          <p:cNvSpPr txBox="1">
            <a:spLocks/>
          </p:cNvSpPr>
          <p:nvPr/>
        </p:nvSpPr>
        <p:spPr bwMode="auto">
          <a:xfrm>
            <a:off x="2104136" y="4330372"/>
            <a:ext cx="8853286" cy="94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rtlCol="0" anchor="t" anchorCtr="0" compatLnSpc="1">
            <a:prstTxWarp prst="textNoShape">
              <a:avLst/>
            </a:prstTxWarp>
            <a:normAutofit/>
          </a:bodyPr>
          <a:lstStyle>
            <a:lvl1pPr marL="169863" indent="-169863" algn="l" defTabSz="685800" rtl="0" eaLnBrk="1" latinLnBrk="0" hangingPunct="1">
              <a:lnSpc>
                <a:spcPct val="100000"/>
              </a:lnSpc>
              <a:spcBef>
                <a:spcPts val="600"/>
              </a:spcBef>
              <a:spcAft>
                <a:spcPts val="600"/>
              </a:spcAft>
              <a:buFont typeface="Wingdings" panose="05000000000000000000" pitchFamily="2" charset="2"/>
              <a:buChar char="§"/>
              <a:defRPr sz="1600" kern="1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100000"/>
              </a:lnSpc>
              <a:spcBef>
                <a:spcPts val="300"/>
              </a:spcBef>
              <a:spcAft>
                <a:spcPts val="300"/>
              </a:spcAft>
              <a:buFont typeface="Arial" panose="020B0604020202020204" pitchFamily="34" charset="0"/>
              <a:buChar char="•"/>
              <a:defRPr sz="1400" kern="1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100000"/>
              </a:lnSpc>
              <a:spcBef>
                <a:spcPts val="300"/>
              </a:spcBef>
              <a:spcAft>
                <a:spcPts val="300"/>
              </a:spcAft>
              <a:buFont typeface="Arial" panose="020B0604020202020204" pitchFamily="34" charset="0"/>
              <a:buChar char="•"/>
              <a:defRPr sz="1200" kern="1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100000"/>
              </a:lnSpc>
              <a:spcBef>
                <a:spcPts val="300"/>
              </a:spcBef>
              <a:spcAft>
                <a:spcPts val="300"/>
              </a:spcAft>
              <a:buFont typeface="Arial" panose="020B0604020202020204" pitchFamily="34" charset="0"/>
              <a:buChar char="•"/>
              <a:defRPr sz="1100" kern="12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sp>
        <p:nvSpPr>
          <p:cNvPr id="9" name="Content Placeholder 1">
            <a:extLst>
              <a:ext uri="{FF2B5EF4-FFF2-40B4-BE49-F238E27FC236}">
                <a16:creationId xmlns:a16="http://schemas.microsoft.com/office/drawing/2014/main" id="{698CEBD2-7B53-CBB0-BAB2-CB16DE041DF0}"/>
              </a:ext>
            </a:extLst>
          </p:cNvPr>
          <p:cNvSpPr txBox="1">
            <a:spLocks/>
          </p:cNvSpPr>
          <p:nvPr/>
        </p:nvSpPr>
        <p:spPr bwMode="auto">
          <a:xfrm>
            <a:off x="718861" y="4612399"/>
            <a:ext cx="10469092" cy="94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rtlCol="0" anchor="t" anchorCtr="0" compatLnSpc="1">
            <a:prstTxWarp prst="textNoShape">
              <a:avLst/>
            </a:prstTxWarp>
            <a:normAutofit/>
          </a:bodyPr>
          <a:lstStyle>
            <a:lvl1pPr marL="169863" indent="-169863" algn="l" defTabSz="685800" rtl="0" eaLnBrk="1" latinLnBrk="0" hangingPunct="1">
              <a:lnSpc>
                <a:spcPct val="100000"/>
              </a:lnSpc>
              <a:spcBef>
                <a:spcPts val="600"/>
              </a:spcBef>
              <a:spcAft>
                <a:spcPts val="600"/>
              </a:spcAft>
              <a:buFont typeface="Wingdings" panose="05000000000000000000" pitchFamily="2" charset="2"/>
              <a:buChar char="§"/>
              <a:defRPr sz="1600" kern="1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100000"/>
              </a:lnSpc>
              <a:spcBef>
                <a:spcPts val="300"/>
              </a:spcBef>
              <a:spcAft>
                <a:spcPts val="300"/>
              </a:spcAft>
              <a:buFont typeface="Arial" panose="020B0604020202020204" pitchFamily="34" charset="0"/>
              <a:buChar char="•"/>
              <a:defRPr sz="1400" kern="1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100000"/>
              </a:lnSpc>
              <a:spcBef>
                <a:spcPts val="300"/>
              </a:spcBef>
              <a:spcAft>
                <a:spcPts val="300"/>
              </a:spcAft>
              <a:buFont typeface="Arial" panose="020B0604020202020204" pitchFamily="34" charset="0"/>
              <a:buChar char="•"/>
              <a:defRPr sz="1200" kern="1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100000"/>
              </a:lnSpc>
              <a:spcBef>
                <a:spcPts val="300"/>
              </a:spcBef>
              <a:spcAft>
                <a:spcPts val="300"/>
              </a:spcAft>
              <a:buFont typeface="Arial" panose="020B0604020202020204" pitchFamily="34" charset="0"/>
              <a:buChar char="•"/>
              <a:defRPr sz="1100" kern="12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9545" indent="-169545"/>
            <a:r>
              <a:rPr lang="en-GB" dirty="0"/>
              <a:t>Open and preview the following PowerPoint </a:t>
            </a:r>
            <a:endParaRPr lang="en-US" dirty="0"/>
          </a:p>
          <a:p>
            <a:pPr marL="0" indent="0">
              <a:buNone/>
            </a:pPr>
            <a:r>
              <a:rPr lang="en-GB" dirty="0">
                <a:latin typeface="Tahoma"/>
                <a:ea typeface="Tahoma"/>
                <a:cs typeface="Tahoma"/>
              </a:rPr>
              <a:t>7-3-1 </a:t>
            </a:r>
            <a:r>
              <a:rPr lang="en-GB" dirty="0"/>
              <a:t>Understand the benefits and drawbacks of connecting devices to form networks</a:t>
            </a:r>
            <a:endParaRPr lang="en-GB" dirty="0">
              <a:latin typeface="Tahoma"/>
              <a:ea typeface="Tahoma"/>
              <a:cs typeface="Tahoma"/>
            </a:endParaRPr>
          </a:p>
        </p:txBody>
      </p:sp>
      <p:sp>
        <p:nvSpPr>
          <p:cNvPr id="7" name="Title 2">
            <a:extLst>
              <a:ext uri="{FF2B5EF4-FFF2-40B4-BE49-F238E27FC236}">
                <a16:creationId xmlns:a16="http://schemas.microsoft.com/office/drawing/2014/main" id="{4AE8FC53-2047-6EAF-B6CE-94AC8F9E1B4A}"/>
              </a:ext>
            </a:extLst>
          </p:cNvPr>
          <p:cNvSpPr txBox="1">
            <a:spLocks/>
          </p:cNvSpPr>
          <p:nvPr/>
        </p:nvSpPr>
        <p:spPr bwMode="auto">
          <a:xfrm>
            <a:off x="523510" y="2022305"/>
            <a:ext cx="9144000" cy="10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1" latinLnBrk="0" hangingPunct="1">
              <a:lnSpc>
                <a:spcPct val="100000"/>
              </a:lnSpc>
              <a:spcBef>
                <a:spcPct val="0"/>
              </a:spcBef>
              <a:buNone/>
              <a:defRPr sz="2400" b="1"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GB" dirty="0"/>
              <a:t>Lesson feedback</a:t>
            </a:r>
          </a:p>
          <a:p>
            <a:r>
              <a:rPr lang="en-GB" sz="1400" b="0" dirty="0">
                <a:solidFill>
                  <a:schemeClr val="tx1"/>
                </a:solidFill>
              </a:rPr>
              <a:t>Now complete the </a:t>
            </a:r>
            <a:r>
              <a:rPr lang="en-GB" sz="1400" b="0" dirty="0">
                <a:solidFill>
                  <a:schemeClr val="tx1"/>
                </a:solidFill>
                <a:hlinkClick r:id="rId2"/>
              </a:rPr>
              <a:t>lesson feedback form</a:t>
            </a:r>
            <a:endParaRPr lang="en-GB" sz="1400" b="0" dirty="0">
              <a:solidFill>
                <a:schemeClr val="tx1"/>
              </a:solidFill>
            </a:endParaRPr>
          </a:p>
          <a:p>
            <a:endParaRPr lang="en-GB" dirty="0"/>
          </a:p>
        </p:txBody>
      </p:sp>
    </p:spTree>
    <p:extLst>
      <p:ext uri="{BB962C8B-B14F-4D97-AF65-F5344CB8AC3E}">
        <p14:creationId xmlns:p14="http://schemas.microsoft.com/office/powerpoint/2010/main" val="251085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4E1A04-39B9-40B4-9262-CDD9ED752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81B9858-A5E9-4EB2-830E-72BB81A84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C83B291D-F718-46F4-AF9D-812BD0032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8" name="Rectangle 17">
            <a:extLst>
              <a:ext uri="{FF2B5EF4-FFF2-40B4-BE49-F238E27FC236}">
                <a16:creationId xmlns:a16="http://schemas.microsoft.com/office/drawing/2014/main" id="{ABB03BCF-53C2-4F78-827D-E6DE86B90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5"/>
            <a:ext cx="3475915" cy="1324537"/>
          </a:xfrm>
        </p:spPr>
        <p:txBody>
          <a:bodyPr vert="horz" lIns="91440" tIns="45720" rIns="91440" bIns="45720" rtlCol="0" anchor="b">
            <a:normAutofit/>
          </a:bodyPr>
          <a:lstStyle/>
          <a:p>
            <a:r>
              <a:rPr lang="en-US" b="0" kern="1200" cap="all">
                <a:solidFill>
                  <a:schemeClr val="tx2"/>
                </a:solidFill>
                <a:latin typeface="+mj-lt"/>
                <a:ea typeface="+mj-ea"/>
                <a:cs typeface="+mj-cs"/>
              </a:rPr>
              <a:t>Starter</a:t>
            </a:r>
          </a:p>
        </p:txBody>
      </p:sp>
      <p:sp>
        <p:nvSpPr>
          <p:cNvPr id="20" name="Rectangle 19">
            <a:extLst>
              <a:ext uri="{FF2B5EF4-FFF2-40B4-BE49-F238E27FC236}">
                <a16:creationId xmlns:a16="http://schemas.microsoft.com/office/drawing/2014/main" id="{58FC31B1-C9FB-4110-B34B-BC74D8632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6F945249-DD95-405F-8A51-335F3FE03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31EDC20E-2FBC-4FDF-97C1-181B08DC8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p:cNvSpPr>
            <a:spLocks noGrp="1"/>
          </p:cNvSpPr>
          <p:nvPr>
            <p:ph sz="half" idx="1"/>
          </p:nvPr>
        </p:nvSpPr>
        <p:spPr>
          <a:xfrm>
            <a:off x="581192" y="2180496"/>
            <a:ext cx="3475915" cy="3678303"/>
          </a:xfrm>
        </p:spPr>
        <p:txBody>
          <a:bodyPr vert="horz" lIns="91440" tIns="45720" rIns="91440" bIns="45720" rtlCol="0" anchor="ctr">
            <a:normAutofit/>
          </a:bodyPr>
          <a:lstStyle/>
          <a:p>
            <a:pPr>
              <a:buClr>
                <a:srgbClr val="3876B9"/>
              </a:buClr>
            </a:pPr>
            <a:r>
              <a:rPr lang="en-US"/>
              <a:t>To get you in the mood</a:t>
            </a:r>
          </a:p>
          <a:p>
            <a:pPr marL="0" indent="0">
              <a:buClr>
                <a:srgbClr val="3876B9"/>
              </a:buCl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t="17722" b="11519"/>
          <a:stretch/>
        </p:blipFill>
        <p:spPr>
          <a:xfrm>
            <a:off x="4241823" y="628650"/>
            <a:ext cx="7503638" cy="35204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2760" r="-4" b="-4"/>
          <a:stretch/>
        </p:blipFill>
        <p:spPr>
          <a:xfrm>
            <a:off x="4245215" y="4233673"/>
            <a:ext cx="3699935" cy="2140276"/>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rcRect l="12483" r="4023" b="2"/>
          <a:stretch/>
        </p:blipFill>
        <p:spPr>
          <a:xfrm>
            <a:off x="8045232" y="4233672"/>
            <a:ext cx="3700115" cy="2140276"/>
          </a:xfrm>
          <a:prstGeom prst="rect">
            <a:avLst/>
          </a:prstGeom>
        </p:spPr>
      </p:pic>
    </p:spTree>
    <p:extLst>
      <p:ext uri="{BB962C8B-B14F-4D97-AF65-F5344CB8AC3E}">
        <p14:creationId xmlns:p14="http://schemas.microsoft.com/office/powerpoint/2010/main" val="131035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FB21-8D92-7EA8-B12C-8D366B966858}"/>
              </a:ext>
            </a:extLst>
          </p:cNvPr>
          <p:cNvSpPr>
            <a:spLocks noGrp="1"/>
          </p:cNvSpPr>
          <p:nvPr>
            <p:ph type="title"/>
          </p:nvPr>
        </p:nvSpPr>
        <p:spPr>
          <a:xfrm>
            <a:off x="463429" y="674240"/>
            <a:ext cx="11029616" cy="510324"/>
          </a:xfrm>
        </p:spPr>
        <p:txBody>
          <a:bodyPr>
            <a:normAutofit fontScale="90000"/>
          </a:bodyPr>
          <a:lstStyle/>
          <a:p>
            <a:r>
              <a:rPr lang="en-GB" dirty="0"/>
              <a:t>mathematics</a:t>
            </a:r>
          </a:p>
        </p:txBody>
      </p:sp>
      <p:pic>
        <p:nvPicPr>
          <p:cNvPr id="6" name="Content Placeholder 5" descr="A math problem with red and blue writing&#10;&#10;AI-generated content may be incorrect.">
            <a:extLst>
              <a:ext uri="{FF2B5EF4-FFF2-40B4-BE49-F238E27FC236}">
                <a16:creationId xmlns:a16="http://schemas.microsoft.com/office/drawing/2014/main" id="{66936194-2A89-FB28-D53D-400FAAE01F53}"/>
              </a:ext>
            </a:extLst>
          </p:cNvPr>
          <p:cNvPicPr>
            <a:picLocks noGrp="1" noChangeAspect="1"/>
          </p:cNvPicPr>
          <p:nvPr>
            <p:ph sz="half" idx="1"/>
          </p:nvPr>
        </p:nvPicPr>
        <p:blipFill>
          <a:blip r:embed="rId2"/>
          <a:stretch>
            <a:fillRect/>
          </a:stretch>
        </p:blipFill>
        <p:spPr>
          <a:xfrm>
            <a:off x="1361281" y="2227263"/>
            <a:ext cx="3633787" cy="3633787"/>
          </a:xfrm>
        </p:spPr>
      </p:pic>
      <p:sp>
        <p:nvSpPr>
          <p:cNvPr id="10" name="Content Placeholder 9">
            <a:extLst>
              <a:ext uri="{FF2B5EF4-FFF2-40B4-BE49-F238E27FC236}">
                <a16:creationId xmlns:a16="http://schemas.microsoft.com/office/drawing/2014/main" id="{6B68785F-A927-0250-A84D-16ABB1AEDCB9}"/>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237865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0BB26-5E0B-3B6E-27F8-3356C5DC89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0A3528A-23EB-4302-8CC0-3C07FB0C8C30}"/>
              </a:ext>
            </a:extLst>
          </p:cNvPr>
          <p:cNvPicPr>
            <a:picLocks noChangeAspect="1"/>
          </p:cNvPicPr>
          <p:nvPr/>
        </p:nvPicPr>
        <p:blipFill>
          <a:blip r:embed="rId2"/>
          <a:stretch>
            <a:fillRect/>
          </a:stretch>
        </p:blipFill>
        <p:spPr>
          <a:xfrm>
            <a:off x="963040" y="1369707"/>
            <a:ext cx="2563940" cy="2563940"/>
          </a:xfrm>
          <a:prstGeom prst="rect">
            <a:avLst/>
          </a:prstGeom>
        </p:spPr>
      </p:pic>
      <p:sp>
        <p:nvSpPr>
          <p:cNvPr id="8" name="Content Placeholder 7">
            <a:extLst>
              <a:ext uri="{FF2B5EF4-FFF2-40B4-BE49-F238E27FC236}">
                <a16:creationId xmlns:a16="http://schemas.microsoft.com/office/drawing/2014/main" id="{9F6D0B59-C4D7-AEAB-905F-38F623D29CA9}"/>
              </a:ext>
            </a:extLst>
          </p:cNvPr>
          <p:cNvSpPr>
            <a:spLocks noGrp="1"/>
          </p:cNvSpPr>
          <p:nvPr>
            <p:ph sz="half" idx="1"/>
          </p:nvPr>
        </p:nvSpPr>
        <p:spPr>
          <a:xfrm>
            <a:off x="446534" y="5145513"/>
            <a:ext cx="3693668" cy="738820"/>
          </a:xfrm>
        </p:spPr>
        <p:txBody>
          <a:bodyPr vert="horz" lIns="91440" tIns="45720" rIns="91440" bIns="45720" rtlCol="0" anchor="t">
            <a:normAutofit fontScale="92500"/>
          </a:bodyPr>
          <a:lstStyle/>
          <a:p>
            <a:pPr marL="0" indent="0">
              <a:buNone/>
            </a:pPr>
            <a:r>
              <a:rPr lang="en-GB" sz="1600" dirty="0">
                <a:solidFill>
                  <a:schemeClr val="bg1"/>
                </a:solidFill>
              </a:rPr>
              <a:t>In this lesson you will be doing the following tasks, Practical's and Assessment</a:t>
            </a:r>
            <a:endParaRPr lang="en-US" sz="1600" kern="1200" cap="all" dirty="0">
              <a:solidFill>
                <a:schemeClr val="bg1"/>
              </a:solidFill>
              <a:latin typeface="+mn-lt"/>
              <a:ea typeface="+mn-ea"/>
              <a:cs typeface="+mn-cs"/>
            </a:endParaRPr>
          </a:p>
        </p:txBody>
      </p:sp>
      <p:sp>
        <p:nvSpPr>
          <p:cNvPr id="3" name="TextBox 2">
            <a:extLst>
              <a:ext uri="{FF2B5EF4-FFF2-40B4-BE49-F238E27FC236}">
                <a16:creationId xmlns:a16="http://schemas.microsoft.com/office/drawing/2014/main" id="{1DE29B32-7C9B-85C5-2B35-5907D83733AC}"/>
              </a:ext>
            </a:extLst>
          </p:cNvPr>
          <p:cNvSpPr txBox="1"/>
          <p:nvPr/>
        </p:nvSpPr>
        <p:spPr>
          <a:xfrm>
            <a:off x="4586736" y="1586065"/>
            <a:ext cx="2617640" cy="2585323"/>
          </a:xfrm>
          <a:prstGeom prst="rect">
            <a:avLst/>
          </a:prstGeom>
          <a:noFill/>
        </p:spPr>
        <p:txBody>
          <a:bodyPr wrap="none" rtlCol="0">
            <a:spAutoFit/>
          </a:bodyPr>
          <a:lstStyle/>
          <a:p>
            <a:r>
              <a:rPr lang="en-GB" dirty="0"/>
              <a:t>Tasks: </a:t>
            </a:r>
          </a:p>
          <a:p>
            <a:r>
              <a:rPr lang="en-GB" dirty="0"/>
              <a:t>Network</a:t>
            </a:r>
          </a:p>
          <a:p>
            <a:endParaRPr lang="en-GB" dirty="0"/>
          </a:p>
          <a:p>
            <a:r>
              <a:rPr lang="en-GB" dirty="0"/>
              <a:t>Practical’s: Packet Tracer</a:t>
            </a:r>
          </a:p>
          <a:p>
            <a:endParaRPr lang="en-GB" dirty="0"/>
          </a:p>
          <a:p>
            <a:endParaRPr lang="en-GB" dirty="0"/>
          </a:p>
          <a:p>
            <a:r>
              <a:rPr lang="en-GB" dirty="0"/>
              <a:t>Assessment:</a:t>
            </a:r>
            <a:r>
              <a:rPr lang="en-US" b="1" cap="all" dirty="0"/>
              <a:t> </a:t>
            </a:r>
            <a:r>
              <a:rPr lang="en-US" b="1" cap="all" dirty="0">
                <a:effectLst>
                  <a:glow rad="127000">
                    <a:schemeClr val="accent1"/>
                  </a:glow>
                </a:effectLst>
              </a:rPr>
              <a:t>Online</a:t>
            </a:r>
            <a:endParaRPr lang="en-GB" dirty="0"/>
          </a:p>
          <a:p>
            <a:endParaRPr lang="en-GB" dirty="0"/>
          </a:p>
          <a:p>
            <a:endParaRPr lang="en-GB" dirty="0"/>
          </a:p>
        </p:txBody>
      </p:sp>
    </p:spTree>
    <p:extLst>
      <p:ext uri="{BB962C8B-B14F-4D97-AF65-F5344CB8AC3E}">
        <p14:creationId xmlns:p14="http://schemas.microsoft.com/office/powerpoint/2010/main" val="426114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21" name="Rectangle 2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4" name="Rectangle 23">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 name="Title 3"/>
          <p:cNvSpPr>
            <a:spLocks noGrp="1"/>
          </p:cNvSpPr>
          <p:nvPr>
            <p:ph type="title"/>
          </p:nvPr>
        </p:nvSpPr>
        <p:spPr>
          <a:xfrm>
            <a:off x="584200" y="1524001"/>
            <a:ext cx="3412067" cy="3478384"/>
          </a:xfrm>
        </p:spPr>
        <p:txBody>
          <a:bodyPr vert="horz" lIns="91440" tIns="45720" rIns="91440" bIns="45720" rtlCol="0" anchor="b">
            <a:normAutofit/>
          </a:bodyPr>
          <a:lstStyle/>
          <a:p>
            <a:r>
              <a:rPr lang="en-US" sz="3600" dirty="0">
                <a:solidFill>
                  <a:srgbClr val="FFFFFF"/>
                </a:solidFill>
              </a:rPr>
              <a:t>Aim</a:t>
            </a:r>
          </a:p>
        </p:txBody>
      </p:sp>
      <p:sp>
        <p:nvSpPr>
          <p:cNvPr id="8" name="Content Placeholder 7"/>
          <p:cNvSpPr>
            <a:spLocks noGrp="1"/>
          </p:cNvSpPr>
          <p:nvPr>
            <p:ph sz="half" idx="1"/>
          </p:nvPr>
        </p:nvSpPr>
        <p:spPr>
          <a:xfrm>
            <a:off x="446534" y="5145513"/>
            <a:ext cx="3693668" cy="738820"/>
          </a:xfrm>
        </p:spPr>
        <p:txBody>
          <a:bodyPr vert="horz" lIns="91440" tIns="45720" rIns="91440" bIns="45720" rtlCol="0" anchor="t">
            <a:normAutofit fontScale="25000" lnSpcReduction="20000"/>
          </a:bodyPr>
          <a:lstStyle/>
          <a:p>
            <a:pPr marL="0" indent="0">
              <a:buNone/>
            </a:pPr>
            <a:r>
              <a:rPr lang="en-GB" sz="4800" dirty="0">
                <a:solidFill>
                  <a:schemeClr val="bg1"/>
                </a:solidFill>
              </a:rPr>
              <a:t>To understand the features and use of common application software</a:t>
            </a:r>
            <a:endParaRPr lang="en-GB" sz="4800" b="1" dirty="0">
              <a:solidFill>
                <a:schemeClr val="bg1"/>
              </a:solidFill>
            </a:endParaRPr>
          </a:p>
          <a:p>
            <a:pPr marL="0" indent="0">
              <a:buNone/>
            </a:pPr>
            <a:r>
              <a:rPr lang="en-GB" dirty="0">
                <a:solidFill>
                  <a:schemeClr val="bg1"/>
                </a:solidFill>
              </a:rPr>
              <a:t>	</a:t>
            </a:r>
            <a:endParaRPr lang="en-US" dirty="0">
              <a:solidFill>
                <a:schemeClr val="bg1"/>
              </a:solidFill>
            </a:endParaRPr>
          </a:p>
          <a:p>
            <a:pPr marL="0" indent="0">
              <a:buNone/>
            </a:pPr>
            <a:r>
              <a:rPr lang="en-GB" dirty="0"/>
              <a:t>	</a:t>
            </a:r>
          </a:p>
          <a:p>
            <a:pPr marL="0" indent="0">
              <a:buNone/>
            </a:pPr>
            <a:endParaRPr lang="en-US" sz="1600" kern="1200" cap="all" dirty="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EF6427BF-7D5B-E162-8EB0-E28C1241B401}"/>
              </a:ext>
            </a:extLst>
          </p:cNvPr>
          <p:cNvPicPr>
            <a:picLocks noChangeAspect="1"/>
          </p:cNvPicPr>
          <p:nvPr/>
        </p:nvPicPr>
        <p:blipFill>
          <a:blip r:embed="rId2"/>
          <a:stretch>
            <a:fillRect/>
          </a:stretch>
        </p:blipFill>
        <p:spPr>
          <a:xfrm>
            <a:off x="4765053" y="1522984"/>
            <a:ext cx="6764864" cy="3788323"/>
          </a:xfrm>
          <a:prstGeom prst="rect">
            <a:avLst/>
          </a:prstGeom>
        </p:spPr>
      </p:pic>
    </p:spTree>
    <p:extLst>
      <p:ext uri="{BB962C8B-B14F-4D97-AF65-F5344CB8AC3E}">
        <p14:creationId xmlns:p14="http://schemas.microsoft.com/office/powerpoint/2010/main" val="334023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6AAD6D-3404-EF63-1B1B-53592DA247F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DECDF6B-ACEA-BDEB-76B2-2C2BA1EE7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F245DCC1-A8DE-D668-DCA1-EC3F106E8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00AAB7D3-73CC-9609-AE1A-B89379C81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E6D7E359-CEF5-7449-FB49-81311DC83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21" name="Rectangle 20">
            <a:extLst>
              <a:ext uri="{FF2B5EF4-FFF2-40B4-BE49-F238E27FC236}">
                <a16:creationId xmlns:a16="http://schemas.microsoft.com/office/drawing/2014/main" id="{C4592B27-B7CA-78BE-4A07-16BC6F5E5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0F88EF1-0292-4F73-3C79-7EE5602FAC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4" name="Rectangle 23">
              <a:extLst>
                <a:ext uri="{FF2B5EF4-FFF2-40B4-BE49-F238E27FC236}">
                  <a16:creationId xmlns:a16="http://schemas.microsoft.com/office/drawing/2014/main" id="{22D01476-14BE-52AB-C2C6-B44D62A59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39113F30-2FF7-8B38-A00D-7BEC1D363C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8" name="Content Placeholder 7">
            <a:extLst>
              <a:ext uri="{FF2B5EF4-FFF2-40B4-BE49-F238E27FC236}">
                <a16:creationId xmlns:a16="http://schemas.microsoft.com/office/drawing/2014/main" id="{C6819D65-D220-2EED-0716-219DBDFAB5B4}"/>
              </a:ext>
            </a:extLst>
          </p:cNvPr>
          <p:cNvSpPr>
            <a:spLocks noGrp="1"/>
          </p:cNvSpPr>
          <p:nvPr>
            <p:ph sz="half" idx="1"/>
          </p:nvPr>
        </p:nvSpPr>
        <p:spPr>
          <a:xfrm>
            <a:off x="500676" y="1934963"/>
            <a:ext cx="3693668" cy="4165047"/>
          </a:xfrm>
        </p:spPr>
        <p:txBody>
          <a:bodyPr vert="horz" lIns="91440" tIns="45720" rIns="91440" bIns="45720" rtlCol="0" anchor="t">
            <a:normAutofit/>
          </a:bodyPr>
          <a:lstStyle/>
          <a:p>
            <a:pPr marL="0" indent="0">
              <a:buNone/>
            </a:pPr>
            <a:r>
              <a:rPr lang="en-GB" dirty="0">
                <a:solidFill>
                  <a:schemeClr val="bg1"/>
                </a:solidFill>
              </a:rPr>
              <a:t>• word processors</a:t>
            </a:r>
          </a:p>
          <a:p>
            <a:pPr marL="0" indent="0">
              <a:buNone/>
            </a:pPr>
            <a:r>
              <a:rPr lang="en-GB" dirty="0">
                <a:solidFill>
                  <a:schemeClr val="bg1"/>
                </a:solidFill>
              </a:rPr>
              <a:t>• spreadsheets</a:t>
            </a:r>
          </a:p>
          <a:p>
            <a:pPr marL="0" indent="0">
              <a:buNone/>
            </a:pPr>
            <a:r>
              <a:rPr lang="en-GB" dirty="0">
                <a:solidFill>
                  <a:schemeClr val="bg1"/>
                </a:solidFill>
              </a:rPr>
              <a:t>• databases </a:t>
            </a:r>
          </a:p>
          <a:p>
            <a:pPr marL="0" indent="0">
              <a:buNone/>
            </a:pPr>
            <a:r>
              <a:rPr lang="en-GB" dirty="0">
                <a:solidFill>
                  <a:schemeClr val="bg1"/>
                </a:solidFill>
              </a:rPr>
              <a:t>• email</a:t>
            </a:r>
          </a:p>
          <a:p>
            <a:pPr marL="0" indent="0">
              <a:buNone/>
            </a:pPr>
            <a:r>
              <a:rPr lang="en-GB" dirty="0">
                <a:solidFill>
                  <a:schemeClr val="bg1"/>
                </a:solidFill>
              </a:rPr>
              <a:t>• project management software</a:t>
            </a:r>
          </a:p>
          <a:p>
            <a:pPr marL="0" indent="0">
              <a:buNone/>
            </a:pPr>
            <a:r>
              <a:rPr lang="en-GB" dirty="0">
                <a:solidFill>
                  <a:schemeClr val="bg1"/>
                </a:solidFill>
              </a:rPr>
              <a:t>	</a:t>
            </a:r>
          </a:p>
          <a:p>
            <a:pPr marL="0" indent="0">
              <a:buNone/>
            </a:pPr>
            <a:r>
              <a:rPr lang="en-GB" dirty="0"/>
              <a:t>	</a:t>
            </a:r>
          </a:p>
          <a:p>
            <a:pPr marL="0" indent="0">
              <a:buNone/>
            </a:pPr>
            <a:endParaRPr lang="en-US" sz="1600" kern="1200" cap="all" dirty="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1D208540-D7CE-E971-AC82-3CFD60B435D0}"/>
              </a:ext>
            </a:extLst>
          </p:cNvPr>
          <p:cNvPicPr>
            <a:picLocks noChangeAspect="1"/>
          </p:cNvPicPr>
          <p:nvPr/>
        </p:nvPicPr>
        <p:blipFill>
          <a:blip r:embed="rId2"/>
          <a:stretch>
            <a:fillRect/>
          </a:stretch>
        </p:blipFill>
        <p:spPr>
          <a:xfrm>
            <a:off x="4765053" y="1522984"/>
            <a:ext cx="6764864" cy="3788323"/>
          </a:xfrm>
          <a:prstGeom prst="rect">
            <a:avLst/>
          </a:prstGeom>
        </p:spPr>
      </p:pic>
    </p:spTree>
    <p:extLst>
      <p:ext uri="{BB962C8B-B14F-4D97-AF65-F5344CB8AC3E}">
        <p14:creationId xmlns:p14="http://schemas.microsoft.com/office/powerpoint/2010/main" val="43830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81FD-606E-C182-2A7C-33C7824D91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22FF28-2208-C40B-5D6D-344D8F92761C}"/>
              </a:ext>
            </a:extLst>
          </p:cNvPr>
          <p:cNvSpPr>
            <a:spLocks noGrp="1"/>
          </p:cNvSpPr>
          <p:nvPr>
            <p:ph sz="half" idx="1"/>
          </p:nvPr>
        </p:nvSpPr>
        <p:spPr/>
        <p:txBody>
          <a:bodyPr>
            <a:normAutofit/>
          </a:bodyPr>
          <a:lstStyle/>
          <a:p>
            <a:r>
              <a:rPr lang="en-GB" dirty="0"/>
              <a:t>For 7.2.4 students will need to understand the features and uses of common application software. They will need to know that word processors are used for creating and editing text documents, spreadsheets organise and analyse numerical data, databases store and manage structured data, email applications support communication, and project management software helps plan, track, and manage tasks and resources. Students will need to be able to explain the purpose of each type of application software and identify which one is needed in a given situation. given situation.</a:t>
            </a:r>
          </a:p>
        </p:txBody>
      </p:sp>
      <p:sp>
        <p:nvSpPr>
          <p:cNvPr id="4" name="Content Placeholder 3">
            <a:extLst>
              <a:ext uri="{FF2B5EF4-FFF2-40B4-BE49-F238E27FC236}">
                <a16:creationId xmlns:a16="http://schemas.microsoft.com/office/drawing/2014/main" id="{B1D7D9A5-72BB-62EE-E1F9-1148AA5A9910}"/>
              </a:ext>
            </a:extLst>
          </p:cNvPr>
          <p:cNvSpPr>
            <a:spLocks noGrp="1"/>
          </p:cNvSpPr>
          <p:nvPr>
            <p:ph sz="half" idx="2"/>
          </p:nvPr>
        </p:nvSpPr>
        <p:spPr/>
        <p:txBody>
          <a:bodyPr>
            <a:normAutofit/>
          </a:bodyPr>
          <a:lstStyle/>
          <a:p>
            <a:endParaRPr lang="en-GB"/>
          </a:p>
        </p:txBody>
      </p:sp>
    </p:spTree>
    <p:extLst>
      <p:ext uri="{BB962C8B-B14F-4D97-AF65-F5344CB8AC3E}">
        <p14:creationId xmlns:p14="http://schemas.microsoft.com/office/powerpoint/2010/main" val="219335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ars">
            <a:extLst>
              <a:ext uri="{FF2B5EF4-FFF2-40B4-BE49-F238E27FC236}">
                <a16:creationId xmlns:a16="http://schemas.microsoft.com/office/drawing/2014/main" id="{5D690B1E-02E5-659C-3823-51A3A3D05BEB}"/>
              </a:ext>
            </a:extLst>
          </p:cNvPr>
          <p:cNvPicPr>
            <a:picLocks noChangeAspect="1"/>
          </p:cNvPicPr>
          <p:nvPr/>
        </p:nvPicPr>
        <p:blipFill rotWithShape="1">
          <a:blip r:embed="rId2"/>
          <a:srcRect t="15730"/>
          <a:stretch/>
        </p:blipFill>
        <p:spPr>
          <a:xfrm>
            <a:off x="0" y="0"/>
            <a:ext cx="12191980" cy="6857990"/>
          </a:xfrm>
          <a:prstGeom prst="rect">
            <a:avLst/>
          </a:prstGeom>
        </p:spPr>
      </p:pic>
      <p:sp>
        <p:nvSpPr>
          <p:cNvPr id="2" name="Title 1">
            <a:extLst>
              <a:ext uri="{FF2B5EF4-FFF2-40B4-BE49-F238E27FC236}">
                <a16:creationId xmlns:a16="http://schemas.microsoft.com/office/drawing/2014/main" id="{C4280DB6-8458-F20E-C524-DCA9D90991A3}"/>
              </a:ext>
            </a:extLst>
          </p:cNvPr>
          <p:cNvSpPr>
            <a:spLocks noGrp="1"/>
          </p:cNvSpPr>
          <p:nvPr>
            <p:ph type="title"/>
          </p:nvPr>
        </p:nvSpPr>
        <p:spPr>
          <a:xfrm>
            <a:off x="823582" y="1157114"/>
            <a:ext cx="3374265" cy="649395"/>
          </a:xfrm>
        </p:spPr>
        <p:txBody>
          <a:bodyPr vert="horz" lIns="91440" tIns="45720" rIns="91440" bIns="45720" rtlCol="0" anchor="b">
            <a:noAutofit/>
          </a:bodyPr>
          <a:lstStyle/>
          <a:p>
            <a:pPr>
              <a:lnSpc>
                <a:spcPct val="90000"/>
              </a:lnSpc>
            </a:pPr>
            <a:r>
              <a:rPr lang="en-GB" sz="3600" b="0" i="0" u="none" strike="noStrike" dirty="0">
                <a:solidFill>
                  <a:schemeClr val="tx1"/>
                </a:solidFill>
                <a:effectLst/>
                <a:latin typeface="Calibri" panose="020F0502020204030204" pitchFamily="34" charset="0"/>
              </a:rPr>
              <a:t>Application software</a:t>
            </a:r>
            <a:endParaRPr lang="en-US" sz="3600" b="0" kern="1200" cap="all"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A754E62B-4C53-A00A-1986-15BABFEF6C7A}"/>
              </a:ext>
            </a:extLst>
          </p:cNvPr>
          <p:cNvSpPr>
            <a:spLocks noGrp="1"/>
          </p:cNvSpPr>
          <p:nvPr>
            <p:ph sz="half" idx="1"/>
          </p:nvPr>
        </p:nvSpPr>
        <p:spPr>
          <a:xfrm>
            <a:off x="897226" y="2266683"/>
            <a:ext cx="3374265" cy="2704562"/>
          </a:xfrm>
        </p:spPr>
        <p:txBody>
          <a:bodyPr vert="horz" lIns="91440" tIns="45720" rIns="91440" bIns="45720" rtlCol="0" anchor="ctr">
            <a:normAutofit/>
          </a:bodyPr>
          <a:lstStyle/>
          <a:p>
            <a:pPr marL="0" indent="0">
              <a:buNone/>
            </a:pPr>
            <a:endParaRPr lang="en-US" sz="1600" dirty="0"/>
          </a:p>
        </p:txBody>
      </p:sp>
    </p:spTree>
    <p:extLst>
      <p:ext uri="{BB962C8B-B14F-4D97-AF65-F5344CB8AC3E}">
        <p14:creationId xmlns:p14="http://schemas.microsoft.com/office/powerpoint/2010/main" val="89243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26DA-B2AA-E8AD-AD8D-44C83F9F206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F4754E-348B-1226-83E3-FE43717A3662}"/>
              </a:ext>
            </a:extLst>
          </p:cNvPr>
          <p:cNvSpPr>
            <a:spLocks noGrp="1"/>
          </p:cNvSpPr>
          <p:nvPr>
            <p:ph sz="half" idx="1"/>
          </p:nvPr>
        </p:nvSpPr>
        <p:spPr/>
        <p:txBody>
          <a:bodyPr>
            <a:normAutofit lnSpcReduction="10000"/>
          </a:bodyPr>
          <a:lstStyle/>
          <a:p>
            <a:r>
              <a:rPr lang="en-GB" dirty="0"/>
              <a:t>For 7.2.4 students will need to understand the features and uses of common application software. They will need to know that word processors are used for creating and editing text documents, spreadsheets organise and analyse numerical data, databases store and manage structured data, email</a:t>
            </a:r>
          </a:p>
          <a:p>
            <a:r>
              <a:rPr lang="en-GB" dirty="0"/>
              <a:t>applications support communication, and project management software helps plan, track, and manage tasks and resources. Students will need to be able to explain the purpose of each type of application software and identify which one is needed in a given situation.</a:t>
            </a:r>
          </a:p>
        </p:txBody>
      </p:sp>
      <p:sp>
        <p:nvSpPr>
          <p:cNvPr id="4" name="Content Placeholder 3">
            <a:extLst>
              <a:ext uri="{FF2B5EF4-FFF2-40B4-BE49-F238E27FC236}">
                <a16:creationId xmlns:a16="http://schemas.microsoft.com/office/drawing/2014/main" id="{6915867F-A292-5E44-1679-A320C88023AA}"/>
              </a:ext>
            </a:extLst>
          </p:cNvPr>
          <p:cNvSpPr>
            <a:spLocks noGrp="1"/>
          </p:cNvSpPr>
          <p:nvPr>
            <p:ph sz="half" idx="2"/>
          </p:nvPr>
        </p:nvSpPr>
        <p:spPr/>
        <p:txBody>
          <a:bodyPr>
            <a:normAutofit lnSpcReduction="10000"/>
          </a:bodyPr>
          <a:lstStyle/>
          <a:p>
            <a:endParaRPr lang="en-GB"/>
          </a:p>
        </p:txBody>
      </p:sp>
    </p:spTree>
    <p:extLst>
      <p:ext uri="{BB962C8B-B14F-4D97-AF65-F5344CB8AC3E}">
        <p14:creationId xmlns:p14="http://schemas.microsoft.com/office/powerpoint/2010/main" val="52303395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D81CBB06932E47A891F6C3E447D991" ma:contentTypeVersion="11" ma:contentTypeDescription="Create a new document." ma:contentTypeScope="" ma:versionID="95a3ea27e1f847ef081b7aacb0dc6350">
  <xsd:schema xmlns:xsd="http://www.w3.org/2001/XMLSchema" xmlns:xs="http://www.w3.org/2001/XMLSchema" xmlns:p="http://schemas.microsoft.com/office/2006/metadata/properties" xmlns:ns2="d2d0dd9c-4e0f-438d-aa67-1a228ac0e69f" xmlns:ns3="649c40b8-0cc6-4848-9baa-041dd43227e5" targetNamespace="http://schemas.microsoft.com/office/2006/metadata/properties" ma:root="true" ma:fieldsID="0454ef395a3276a0933d9fc57058f2ba" ns2:_="" ns3:_="">
    <xsd:import namespace="d2d0dd9c-4e0f-438d-aa67-1a228ac0e69f"/>
    <xsd:import namespace="649c40b8-0cc6-4848-9baa-041dd43227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0dd9c-4e0f-438d-aa67-1a228ac0e6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522d038-550d-4d6d-ae17-e3442363d3a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9c40b8-0cc6-4848-9baa-041dd43227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63a3670-60b4-4224-8867-fa4a1a65a576}" ma:internalName="TaxCatchAll" ma:showField="CatchAllData" ma:web="649c40b8-0cc6-4848-9baa-041dd43227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d0dd9c-4e0f-438d-aa67-1a228ac0e69f">
      <Terms xmlns="http://schemas.microsoft.com/office/infopath/2007/PartnerControls"/>
    </lcf76f155ced4ddcb4097134ff3c332f>
    <TaxCatchAll xmlns="649c40b8-0cc6-4848-9baa-041dd43227e5" xsi:nil="true"/>
  </documentManagement>
</p:properties>
</file>

<file path=customXml/itemProps1.xml><?xml version="1.0" encoding="utf-8"?>
<ds:datastoreItem xmlns:ds="http://schemas.openxmlformats.org/officeDocument/2006/customXml" ds:itemID="{7CC289F9-85C3-4685-A23A-B98C34A48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d0dd9c-4e0f-438d-aa67-1a228ac0e69f"/>
    <ds:schemaRef ds:uri="649c40b8-0cc6-4848-9baa-041dd43227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www.w3.org/XML/1998/namespace"/>
    <ds:schemaRef ds:uri="http://schemas.microsoft.com/office/infopath/2007/PartnerControls"/>
    <ds:schemaRef ds:uri="4a2c275f-0096-4b10-ac46-7a668053059d"/>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01cd48bc-3f38-4660-b01b-dff9896444ec"/>
    <ds:schemaRef ds:uri="http://schemas.microsoft.com/office/2006/metadata/properties"/>
    <ds:schemaRef ds:uri="d2d0dd9c-4e0f-438d-aa67-1a228ac0e69f"/>
    <ds:schemaRef ds:uri="649c40b8-0cc6-4848-9baa-041dd43227e5"/>
  </ds:schemaRefs>
</ds:datastoreItem>
</file>

<file path=docMetadata/LabelInfo.xml><?xml version="1.0" encoding="utf-8"?>
<clbl:labelList xmlns:clbl="http://schemas.microsoft.com/office/2020/mipLabelMetadata">
  <clbl:label id="{bbbc0059-14b4-452c-b118-fe6a575b3801}" enabled="0" method="" siteId="{bbbc0059-14b4-452c-b118-fe6a575b3801}" removed="1"/>
</clbl:labelList>
</file>

<file path=docProps/app.xml><?xml version="1.0" encoding="utf-8"?>
<Properties xmlns="http://schemas.openxmlformats.org/officeDocument/2006/extended-properties" xmlns:vt="http://schemas.openxmlformats.org/officeDocument/2006/docPropsVTypes">
  <Template>{64BE8E20-DF0E-4CE7-B2E7-FA3455F7E178}tf33552983_win32</Template>
  <TotalTime>22741</TotalTime>
  <Words>1289</Words>
  <Application>Microsoft Office PowerPoint</Application>
  <PresentationFormat>Widescreen</PresentationFormat>
  <Paragraphs>151</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Calibri</vt:lpstr>
      <vt:lpstr>Franklin Gothic Book</vt:lpstr>
      <vt:lpstr>Franklin Gothic Demi</vt:lpstr>
      <vt:lpstr>Open Sans</vt:lpstr>
      <vt:lpstr>Tahoma</vt:lpstr>
      <vt:lpstr>Verdana</vt:lpstr>
      <vt:lpstr>Wingdings 2</vt:lpstr>
      <vt:lpstr>DividendVTI</vt:lpstr>
      <vt:lpstr>Content area 7: Digital environments</vt:lpstr>
      <vt:lpstr>Starter</vt:lpstr>
      <vt:lpstr>mathematics</vt:lpstr>
      <vt:lpstr>PowerPoint Presentation</vt:lpstr>
      <vt:lpstr>Aim</vt:lpstr>
      <vt:lpstr>PowerPoint Presentation</vt:lpstr>
      <vt:lpstr>PowerPoint Presentation</vt:lpstr>
      <vt:lpstr>Application software</vt:lpstr>
      <vt:lpstr>PowerPoint Presentation</vt:lpstr>
      <vt:lpstr>Application Software</vt:lpstr>
      <vt:lpstr>Spreadsheets: features</vt:lpstr>
      <vt:lpstr>Databases : features</vt:lpstr>
      <vt:lpstr>Relational Database: features</vt:lpstr>
      <vt:lpstr>Application Software to support businessses</vt:lpstr>
      <vt:lpstr>Factors affecting the choice, use and performance of Hardware, Utility Software &amp; Application Software </vt:lpstr>
      <vt:lpstr>Software to support work  Consider a doctor's surgery or dog kennels. what application software will be used? </vt:lpstr>
      <vt:lpstr>Software to support work  Consider a doctor's surgery or dog kennels.  what application software will be used?(Doctors surgery)</vt:lpstr>
      <vt:lpstr>Factors affecting the choice, use and performance of Hardware, Utility Software &amp; Application Software </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Processing</dc:title>
  <dc:creator>Condon, Derek</dc:creator>
  <cp:lastModifiedBy>Derek Condon</cp:lastModifiedBy>
  <cp:revision>178</cp:revision>
  <dcterms:created xsi:type="dcterms:W3CDTF">2024-05-22T09:08:55Z</dcterms:created>
  <dcterms:modified xsi:type="dcterms:W3CDTF">2025-10-23T13:08:34Z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0x010100FBD81CBB06932E47A891F6C3E447D991</vt:lpwstr>
  </property>
  <property fmtid="{D5CDD505-2E9C-101B-9397-08002B2CF9AE}" pid="3" name="MediaServiceImageTags">
    <vt:lpwstr/>
  </property>
</Properties>
</file>