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28"/>
  </p:notesMasterIdLst>
  <p:sldIdLst>
    <p:sldId id="257" r:id="rId5"/>
    <p:sldId id="1079" r:id="rId6"/>
    <p:sldId id="1273" r:id="rId7"/>
    <p:sldId id="1352" r:id="rId8"/>
    <p:sldId id="1283" r:id="rId9"/>
    <p:sldId id="1282" r:id="rId10"/>
    <p:sldId id="1278" r:id="rId11"/>
    <p:sldId id="1071" r:id="rId12"/>
    <p:sldId id="1262" r:id="rId13"/>
    <p:sldId id="322" r:id="rId14"/>
    <p:sldId id="495" r:id="rId15"/>
    <p:sldId id="323" r:id="rId16"/>
    <p:sldId id="324" r:id="rId17"/>
    <p:sldId id="499" r:id="rId18"/>
    <p:sldId id="410" r:id="rId19"/>
    <p:sldId id="956" r:id="rId20"/>
    <p:sldId id="1073" r:id="rId21"/>
    <p:sldId id="1074" r:id="rId22"/>
    <p:sldId id="1348" r:id="rId23"/>
    <p:sldId id="1351" r:id="rId24"/>
    <p:sldId id="1264" r:id="rId25"/>
    <p:sldId id="1263" r:id="rId26"/>
    <p:sldId id="134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6538F4-410B-4F01-912C-C6751D6A0F79}">
          <p14:sldIdLst>
            <p14:sldId id="257"/>
            <p14:sldId id="1079"/>
            <p14:sldId id="1273"/>
            <p14:sldId id="1352"/>
            <p14:sldId id="1283"/>
            <p14:sldId id="1282"/>
            <p14:sldId id="1278"/>
            <p14:sldId id="1071"/>
            <p14:sldId id="1262"/>
            <p14:sldId id="322"/>
            <p14:sldId id="495"/>
            <p14:sldId id="323"/>
            <p14:sldId id="324"/>
            <p14:sldId id="499"/>
            <p14:sldId id="410"/>
            <p14:sldId id="956"/>
            <p14:sldId id="1073"/>
            <p14:sldId id="1074"/>
            <p14:sldId id="1348"/>
            <p14:sldId id="1351"/>
            <p14:sldId id="1264"/>
            <p14:sldId id="1263"/>
          </p14:sldIdLst>
        </p14:section>
        <p14:section name="Untitled Section" id="{2C271A16-19B9-4C4C-88BB-09D62FEED6DF}">
          <p14:sldIdLst>
            <p14:sldId id="13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10B35F-CF11-4C71-86DE-B570E945D1C1}" v="3" dt="2025-11-20T10:18:12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19" autoAdjust="0"/>
  </p:normalViewPr>
  <p:slideViewPr>
    <p:cSldViewPr snapToGrid="0">
      <p:cViewPr varScale="1">
        <p:scale>
          <a:sx n="140" d="100"/>
          <a:sy n="140" d="100"/>
        </p:scale>
        <p:origin x="14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Condon" userId="S::decondon@bedford.ac.uk::856bfd78-1b72-4b8c-a3e8-46b6ec61c982" providerId="AD" clId="Web-{7010B35F-CF11-4C71-86DE-B570E945D1C1}"/>
    <pc:docChg chg="modSld">
      <pc:chgData name="Derek Condon" userId="S::decondon@bedford.ac.uk::856bfd78-1b72-4b8c-a3e8-46b6ec61c982" providerId="AD" clId="Web-{7010B35F-CF11-4C71-86DE-B570E945D1C1}" dt="2025-11-20T10:18:12.222" v="2" actId="1076"/>
      <pc:docMkLst>
        <pc:docMk/>
      </pc:docMkLst>
      <pc:sldChg chg="modSp">
        <pc:chgData name="Derek Condon" userId="S::decondon@bedford.ac.uk::856bfd78-1b72-4b8c-a3e8-46b6ec61c982" providerId="AD" clId="Web-{7010B35F-CF11-4C71-86DE-B570E945D1C1}" dt="2025-11-20T10:18:12.222" v="2" actId="1076"/>
        <pc:sldMkLst>
          <pc:docMk/>
          <pc:sldMk cId="3949191711" sldId="410"/>
        </pc:sldMkLst>
        <pc:picChg chg="mod">
          <ac:chgData name="Derek Condon" userId="S::decondon@bedford.ac.uk::856bfd78-1b72-4b8c-a3e8-46b6ec61c982" providerId="AD" clId="Web-{7010B35F-CF11-4C71-86DE-B570E945D1C1}" dt="2025-11-20T10:18:12.222" v="2" actId="1076"/>
          <ac:picMkLst>
            <pc:docMk/>
            <pc:sldMk cId="3949191711" sldId="410"/>
            <ac:picMk id="1026" creationId="{00000000-0000-0000-0000-000000000000}"/>
          </ac:picMkLst>
        </pc:picChg>
      </pc:sldChg>
      <pc:sldChg chg="modSp">
        <pc:chgData name="Derek Condon" userId="S::decondon@bedford.ac.uk::856bfd78-1b72-4b8c-a3e8-46b6ec61c982" providerId="AD" clId="Web-{7010B35F-CF11-4C71-86DE-B570E945D1C1}" dt="2025-11-20T10:17:38.501" v="1" actId="14100"/>
        <pc:sldMkLst>
          <pc:docMk/>
          <pc:sldMk cId="1627521514" sldId="1352"/>
        </pc:sldMkLst>
        <pc:picChg chg="mod">
          <ac:chgData name="Derek Condon" userId="S::decondon@bedford.ac.uk::856bfd78-1b72-4b8c-a3e8-46b6ec61c982" providerId="AD" clId="Web-{7010B35F-CF11-4C71-86DE-B570E945D1C1}" dt="2025-11-20T10:17:38.501" v="1" actId="14100"/>
          <ac:picMkLst>
            <pc:docMk/>
            <pc:sldMk cId="1627521514" sldId="1352"/>
            <ac:picMk id="6" creationId="{7F83A167-40D1-82AA-E621-3AD412A3CB4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25E01-1FA7-451E-9FDC-1A240D064568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8F410-46C6-4E49-8904-5F807AD1A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05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1.2.1.1 </a:t>
            </a:r>
            <a:r>
              <a:rPr lang="en-US" sz="1200" dirty="0"/>
              <a:t>Overview of Network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2CD79-D36A-4E01-AE1C-064887FE95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1.2.1.1 </a:t>
            </a:r>
            <a:r>
              <a:rPr lang="en-US" sz="1200" dirty="0"/>
              <a:t>Overview of Network Components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2CD79-D36A-4E01-AE1C-064887FE95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1.2.1.2</a:t>
            </a:r>
            <a:r>
              <a:rPr lang="en-US" baseline="0" dirty="0"/>
              <a:t> End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2CD79-D36A-4E01-AE1C-064887FE95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1.2.1.3 Intermediary</a:t>
            </a:r>
            <a:r>
              <a:rPr lang="en-US" baseline="0" dirty="0"/>
              <a:t> Network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2CD79-D36A-4E01-AE1C-064887FE95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1.2.1.5 Network</a:t>
            </a:r>
            <a:r>
              <a:rPr lang="en-US" baseline="0" dirty="0"/>
              <a:t> Representations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2CD79-D36A-4E01-AE1C-064887FE95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1.2.3.2 Intranets</a:t>
            </a:r>
            <a:r>
              <a:rPr lang="en-US" baseline="0" dirty="0"/>
              <a:t> and Extranets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2CD79-D36A-4E01-AE1C-064887FE95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16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Networking Today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 – Network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Components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1.2.3 – End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forms.office.com/e/kYYy6qWnQd?origin=lprLi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fr-FR" dirty="0"/>
              <a:t>Content area 7: Digital </a:t>
            </a:r>
            <a:r>
              <a:rPr lang="fr-FR" dirty="0" err="1"/>
              <a:t>environments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2482719"/>
            <a:ext cx="10993546" cy="468233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T Level Technical Qualification in Digital Production, Design and Development: </a:t>
            </a:r>
            <a:r>
              <a:rPr lang="en-US" b="1" dirty="0">
                <a:solidFill>
                  <a:schemeClr val="accent2">
                    <a:lumMod val="50000"/>
                    <a:alpha val="75000"/>
                  </a:schemeClr>
                </a:solidFill>
              </a:rPr>
              <a:t>7-3-1 </a:t>
            </a:r>
            <a:r>
              <a:rPr lang="en-GB" b="1" dirty="0">
                <a:solidFill>
                  <a:schemeClr val="accent2">
                    <a:lumMod val="50000"/>
                    <a:alpha val="75000"/>
                  </a:schemeClr>
                </a:solidFill>
              </a:rPr>
              <a:t>Understand the benefits and drawbacks of connecting devices to form networks</a:t>
            </a:r>
          </a:p>
          <a:p>
            <a:r>
              <a:rPr lang="en-GB" b="1" dirty="0">
                <a:solidFill>
                  <a:schemeClr val="tx1"/>
                </a:solidFill>
              </a:rPr>
              <a:t>V3.1-1-060625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168D4-E452-401D-B675-E5D1772A733A}"/>
              </a:ext>
            </a:extLst>
          </p:cNvPr>
          <p:cNvSpPr txBox="1"/>
          <p:nvPr/>
        </p:nvSpPr>
        <p:spPr>
          <a:xfrm>
            <a:off x="6970643" y="6400800"/>
            <a:ext cx="4932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Presentation by Derek Condon MSc, MBCS, MIET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Overview of Network Components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65" y="1283664"/>
            <a:ext cx="7382870" cy="499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7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Overview of Network Components (cont.)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37" y="1393513"/>
            <a:ext cx="8032926" cy="49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4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End Devices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23" y="2085975"/>
            <a:ext cx="8189357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32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Intermediary Network Devices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59" y="1507794"/>
            <a:ext cx="8195547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ntroduction to Networks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51643" r="45859" b="31902"/>
          <a:stretch/>
        </p:blipFill>
        <p:spPr>
          <a:xfrm>
            <a:off x="1950358" y="3889248"/>
            <a:ext cx="8495092" cy="24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Network Representations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40" y="1258023"/>
            <a:ext cx="5932518" cy="50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0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Intranets and Extranets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84" y="1507926"/>
            <a:ext cx="4706303" cy="469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1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/>
          <a:p>
            <a:r>
              <a:rPr lang="en-US" altLang="en-US"/>
              <a:t>Network Components</a:t>
            </a:r>
            <a:br>
              <a:rPr lang="en-US" altLang="en-US" dirty="0"/>
            </a:br>
            <a:r>
              <a:rPr lang="en-US" altLang="en-US" dirty="0"/>
              <a:t>End Devices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0928" y="1721483"/>
            <a:ext cx="6650991" cy="357490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 fontScale="77500" lnSpcReduction="20000"/>
          </a:bodyPr>
          <a:lstStyle/>
          <a:p>
            <a:pPr marL="0" lvl="1" indent="0">
              <a:lnSpc>
                <a:spcPct val="90000"/>
              </a:lnSpc>
              <a:spcBef>
                <a:spcPts val="600"/>
              </a:spcBef>
              <a:buSzPct val="90000"/>
              <a:buNone/>
            </a:pPr>
            <a:r>
              <a:rPr lang="en-US" altLang="en-US" sz="2100" dirty="0">
                <a:solidFill>
                  <a:srgbClr val="FFFFFF"/>
                </a:solidFill>
              </a:rPr>
              <a:t>An end device is where a message originates from or where it is received. </a:t>
            </a:r>
          </a:p>
          <a:p>
            <a:pPr marL="0" lvl="1" indent="0">
              <a:lnSpc>
                <a:spcPct val="90000"/>
              </a:lnSpc>
              <a:spcBef>
                <a:spcPts val="600"/>
              </a:spcBef>
              <a:buSzPct val="90000"/>
              <a:buNone/>
            </a:pPr>
            <a:r>
              <a:rPr lang="en-US" altLang="en-US" sz="2100" dirty="0">
                <a:solidFill>
                  <a:srgbClr val="FFFFFF"/>
                </a:solidFill>
              </a:rPr>
              <a:t>Data originates with an end device, flows through the network, and arrives at an end device.</a:t>
            </a:r>
          </a:p>
          <a:p>
            <a:r>
              <a:rPr lang="en-GB" sz="2100" dirty="0"/>
              <a:t>They are the interface between humans and the communication network</a:t>
            </a:r>
            <a:endParaRPr lang="en-CA" altLang="en-US" sz="2100" dirty="0">
              <a:solidFill>
                <a:srgbClr val="FFFFFF"/>
              </a:solidFill>
            </a:endParaRPr>
          </a:p>
          <a:p>
            <a:pPr marL="169863" lvl="1" indent="-169863">
              <a:lnSpc>
                <a:spcPct val="90000"/>
              </a:lnSpc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ja-JP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03045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E4DDC2-52A5-7C42-B8E2-0D971AC9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/>
          <a:p>
            <a:r>
              <a:rPr lang="en-GB" dirty="0"/>
              <a:t>Task 1: How many end devices can you name?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0C8BA0-BC02-928A-EDFB-CB966476A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503" r="2" b="2"/>
          <a:stretch/>
        </p:blipFill>
        <p:spPr>
          <a:xfrm>
            <a:off x="4900928" y="1179829"/>
            <a:ext cx="6650991" cy="4658216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B162CE2-54B9-FEC1-6170-C1608C44D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8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F2E9A7-8179-476B-B916-D29DB2664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718" r="63982" b="2674"/>
          <a:stretch/>
        </p:blipFill>
        <p:spPr>
          <a:xfrm>
            <a:off x="3048000" y="3340600"/>
            <a:ext cx="9144000" cy="310726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E4DDC2-52A5-7C42-B8E2-0D971AC9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75" y="0"/>
            <a:ext cx="11029616" cy="1188720"/>
          </a:xfrm>
        </p:spPr>
        <p:txBody>
          <a:bodyPr/>
          <a:lstStyle/>
          <a:p>
            <a:r>
              <a:rPr lang="en-GB" dirty="0"/>
              <a:t>How many end devices can you name?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1A7D1-8F73-DFD1-7C0D-CD67FB559CDF}"/>
              </a:ext>
            </a:extLst>
          </p:cNvPr>
          <p:cNvSpPr txBox="1"/>
          <p:nvPr/>
        </p:nvSpPr>
        <p:spPr>
          <a:xfrm>
            <a:off x="433275" y="2436868"/>
            <a:ext cx="19884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PC</a:t>
            </a:r>
          </a:p>
          <a:p>
            <a:r>
              <a:rPr lang="en-GB" dirty="0"/>
              <a:t>Laptop</a:t>
            </a:r>
          </a:p>
          <a:p>
            <a:r>
              <a:rPr lang="en-GB" dirty="0"/>
              <a:t>Server</a:t>
            </a:r>
          </a:p>
          <a:p>
            <a:r>
              <a:rPr lang="en-GB" dirty="0"/>
              <a:t>Network Controller</a:t>
            </a:r>
          </a:p>
          <a:p>
            <a:r>
              <a:rPr lang="en-GB" dirty="0"/>
              <a:t>Printer</a:t>
            </a:r>
          </a:p>
          <a:p>
            <a:r>
              <a:rPr lang="en-GB" dirty="0"/>
              <a:t>IP Phone</a:t>
            </a:r>
          </a:p>
          <a:p>
            <a:r>
              <a:rPr lang="en-GB" dirty="0"/>
              <a:t>VOIP Device</a:t>
            </a:r>
          </a:p>
          <a:p>
            <a:r>
              <a:rPr lang="en-GB" dirty="0"/>
              <a:t>Phone</a:t>
            </a:r>
          </a:p>
          <a:p>
            <a:r>
              <a:rPr lang="en-GB" dirty="0"/>
              <a:t>TV</a:t>
            </a:r>
          </a:p>
          <a:p>
            <a:r>
              <a:rPr lang="en-GB" dirty="0"/>
              <a:t>Tablet</a:t>
            </a:r>
          </a:p>
          <a:p>
            <a:r>
              <a:rPr lang="en-GB" dirty="0"/>
              <a:t>Smart Phone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7EF15F-D90F-133D-64AD-6A74A5CDA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7" t="11179" r="53806" b="39932"/>
          <a:stretch/>
        </p:blipFill>
        <p:spPr>
          <a:xfrm>
            <a:off x="6209154" y="488872"/>
            <a:ext cx="4955867" cy="342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84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5EA40-B2CE-C6AE-7EE3-BD7851DB4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AB6D7-32BB-CBDA-B98D-A7950EF8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78" y="657469"/>
            <a:ext cx="11029616" cy="467484"/>
          </a:xfrm>
        </p:spPr>
        <p:txBody>
          <a:bodyPr>
            <a:normAutofit fontScale="90000"/>
          </a:bodyPr>
          <a:lstStyle/>
          <a:p>
            <a:r>
              <a:rPr lang="en-GB" dirty="0"/>
              <a:t>benefits of connecting devices to form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D8672-9597-5C0C-2A12-C7BFDFD81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313603"/>
            <a:ext cx="5194767" cy="5261655"/>
          </a:xfrm>
        </p:spPr>
        <p:txBody>
          <a:bodyPr>
            <a:normAutofit fontScale="62500" lnSpcReduction="20000"/>
          </a:bodyPr>
          <a:lstStyle/>
          <a:p>
            <a:r>
              <a:rPr lang="en-GB" sz="1800" dirty="0"/>
              <a:t>Resource Sharing:</a:t>
            </a:r>
          </a:p>
          <a:p>
            <a:pPr marL="324000" lvl="1" indent="0">
              <a:buNone/>
            </a:pPr>
            <a:r>
              <a:rPr lang="en-GB" sz="1800" dirty="0"/>
              <a:t>	Devices can share</a:t>
            </a:r>
          </a:p>
          <a:p>
            <a:pPr marL="324000" lvl="1" indent="0">
              <a:buNone/>
            </a:pPr>
            <a:r>
              <a:rPr lang="en-GB" sz="1800" dirty="0"/>
              <a:t> 		printers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800" dirty="0"/>
              <a:t>	Storage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800" dirty="0"/>
              <a:t>	Software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800" dirty="0"/>
              <a:t>	Internet connections</a:t>
            </a:r>
          </a:p>
          <a:p>
            <a:r>
              <a:rPr lang="en-GB" sz="1800" dirty="0"/>
              <a:t>Centralised Data Access: </a:t>
            </a:r>
          </a:p>
          <a:p>
            <a:pPr marL="0" indent="0">
              <a:buNone/>
            </a:pPr>
            <a:r>
              <a:rPr lang="en-GB" sz="1800" dirty="0"/>
              <a:t>	Users can access files and databases from any connected device, improving collaboration and productivity.</a:t>
            </a:r>
          </a:p>
          <a:p>
            <a:r>
              <a:rPr lang="en-GB" sz="1800" dirty="0"/>
              <a:t>Improved Communication: Email, messaging, video conferencing, and VoIP services are enabled across the network.</a:t>
            </a:r>
          </a:p>
          <a:p>
            <a:r>
              <a:rPr lang="en-GB" sz="1800" dirty="0"/>
              <a:t>Scalability: Networks can grow by adding more devices without major infrastructure changes.</a:t>
            </a:r>
          </a:p>
          <a:p>
            <a:r>
              <a:rPr lang="en-GB" sz="1800" dirty="0"/>
              <a:t>Remote Access: Users can connect to the network from different locations, enabling remote work and support.</a:t>
            </a:r>
          </a:p>
          <a:p>
            <a:r>
              <a:rPr lang="en-GB" sz="1800" dirty="0"/>
              <a:t>Data Backup and Recovery: Centralised systems allow for easier implementation of backup and disaster recovery strategies.</a:t>
            </a:r>
          </a:p>
          <a:p>
            <a:r>
              <a:rPr lang="en-GB" sz="1800" dirty="0"/>
              <a:t>Security Controls: Permissions and access levels can be managed centrally to protect sensitive data.</a:t>
            </a:r>
          </a:p>
          <a:p>
            <a:r>
              <a:rPr lang="en-GB" sz="1800" dirty="0"/>
              <a:t>Sharing, communication, and collaboration, and can improve efficiency and data access</a:t>
            </a:r>
          </a:p>
          <a:p>
            <a:r>
              <a:rPr lang="en-GB" sz="1800" dirty="0"/>
              <a:t>Reducing costs </a:t>
            </a:r>
          </a:p>
          <a:p>
            <a:r>
              <a:rPr lang="en-GB" sz="1800" dirty="0"/>
              <a:t>Improved efficiencies.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32B7C-4BAE-7A64-8FAE-872E469B4E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76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24E1A04-39B9-40B4-9262-CDD9ED752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1B9858-A5E9-4EB2-830E-72BB81A84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3B291D-F718-46F4-AF9D-812BD0032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B03BCF-53C2-4F78-827D-E6DE86B90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3475915" cy="13245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Starter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FC31B1-C9FB-4110-B34B-BC74D863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945249-DD95-405F-8A51-335F3FE03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EDC20E-2FBC-4FDF-97C1-181B08DC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180496"/>
            <a:ext cx="3475915" cy="36783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3876B9"/>
              </a:buClr>
            </a:pPr>
            <a:r>
              <a:rPr lang="en-US"/>
              <a:t>To get you in the mood</a:t>
            </a:r>
          </a:p>
          <a:p>
            <a:pPr marL="0" indent="0">
              <a:buClr>
                <a:srgbClr val="3876B9"/>
              </a:buClr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2" b="11519"/>
          <a:stretch/>
        </p:blipFill>
        <p:spPr>
          <a:xfrm>
            <a:off x="4241823" y="628650"/>
            <a:ext cx="7503638" cy="3520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r="-4" b="-4"/>
          <a:stretch/>
        </p:blipFill>
        <p:spPr>
          <a:xfrm>
            <a:off x="4245215" y="4233673"/>
            <a:ext cx="3699935" cy="214027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 r="4023" b="2"/>
          <a:stretch/>
        </p:blipFill>
        <p:spPr>
          <a:xfrm>
            <a:off x="8045232" y="4233672"/>
            <a:ext cx="3700115" cy="21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51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840EB-F7F6-9931-9E87-AD3D5AC16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D8828-06E2-7195-2A52-6ED66645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78" y="657469"/>
            <a:ext cx="11029616" cy="467484"/>
          </a:xfrm>
        </p:spPr>
        <p:txBody>
          <a:bodyPr>
            <a:normAutofit fontScale="90000"/>
          </a:bodyPr>
          <a:lstStyle/>
          <a:p>
            <a:r>
              <a:rPr lang="en-GB" dirty="0"/>
              <a:t>drawbacks of connecting devices to form networks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9A54B-A870-E526-D205-00E8EDFE8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534" y="1325634"/>
            <a:ext cx="7672940" cy="4874897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Security Risks: </a:t>
            </a:r>
          </a:p>
          <a:p>
            <a:pPr marL="0" indent="0">
              <a:buNone/>
            </a:pPr>
            <a:r>
              <a:rPr lang="en-GB" dirty="0"/>
              <a:t>	Networks are vulnerable to:</a:t>
            </a:r>
          </a:p>
          <a:p>
            <a:pPr marL="0" indent="0">
              <a:buNone/>
            </a:pPr>
            <a:r>
              <a:rPr lang="en-GB" dirty="0"/>
              <a:t>		hacking</a:t>
            </a:r>
          </a:p>
          <a:p>
            <a:pPr marL="0" indent="0">
              <a:buNone/>
            </a:pPr>
            <a:r>
              <a:rPr lang="en-GB" dirty="0"/>
              <a:t>		malware</a:t>
            </a:r>
          </a:p>
          <a:p>
            <a:pPr marL="0" indent="0">
              <a:buNone/>
            </a:pPr>
            <a:r>
              <a:rPr lang="en-GB" dirty="0"/>
              <a:t>		unauthorized access if not properly secured.</a:t>
            </a:r>
          </a:p>
          <a:p>
            <a:r>
              <a:rPr lang="en-GB" dirty="0"/>
              <a:t>Maintenance Complexity: </a:t>
            </a:r>
          </a:p>
          <a:p>
            <a:pPr marL="0" indent="0">
              <a:buNone/>
            </a:pPr>
            <a:r>
              <a:rPr lang="en-GB" dirty="0"/>
              <a:t>	Requires skilled personnel to manage hardware, software updates, and troubleshoot issues.</a:t>
            </a:r>
          </a:p>
          <a:p>
            <a:r>
              <a:rPr lang="en-GB" dirty="0"/>
              <a:t>Initial Setup Costs: </a:t>
            </a:r>
          </a:p>
          <a:p>
            <a:pPr marL="0" indent="0">
              <a:buNone/>
            </a:pPr>
            <a:r>
              <a:rPr lang="en-GB" dirty="0"/>
              <a:t>	Infrastructure like routers, switches, and cabling can be expensive to install.</a:t>
            </a:r>
          </a:p>
          <a:p>
            <a:r>
              <a:rPr lang="en-GB" dirty="0"/>
              <a:t>Downtime Impact: </a:t>
            </a:r>
          </a:p>
          <a:p>
            <a:pPr marL="0" indent="0">
              <a:buNone/>
            </a:pPr>
            <a:r>
              <a:rPr lang="en-GB" dirty="0"/>
              <a:t>	If a central server or key component fails, it can disrupt the entire network.</a:t>
            </a:r>
          </a:p>
          <a:p>
            <a:r>
              <a:rPr lang="en-GB" dirty="0"/>
              <a:t>Data Privacy Concerns: </a:t>
            </a:r>
          </a:p>
          <a:p>
            <a:pPr marL="0" indent="0">
              <a:buNone/>
            </a:pPr>
            <a:r>
              <a:rPr lang="en-GB" dirty="0"/>
              <a:t>	Shared environments may expose sensitive information if access controls are weak.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962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147E5-8A83-1644-CEB8-C4F3558A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45" y="699579"/>
            <a:ext cx="11029616" cy="443421"/>
          </a:xfrm>
        </p:spPr>
        <p:txBody>
          <a:bodyPr>
            <a:normAutofit fontScale="90000"/>
          </a:bodyPr>
          <a:lstStyle/>
          <a:p>
            <a:r>
              <a:rPr lang="en-GB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59A6C-1780-C86A-E577-18A882E5AA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A5D8B-A452-1BF7-301D-A4F05A5B9F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985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03C0-5910-F001-694B-F3586F4B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30" y="681532"/>
            <a:ext cx="11029616" cy="467484"/>
          </a:xfrm>
        </p:spPr>
        <p:txBody>
          <a:bodyPr>
            <a:normAutofit fontScale="90000"/>
          </a:bodyPr>
          <a:lstStyle/>
          <a:p>
            <a:r>
              <a:rPr lang="en-GB" dirty="0"/>
              <a:t>devices connected to form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3384B-E13C-0A2D-6782-9755112F4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277508"/>
            <a:ext cx="5194767" cy="2055239"/>
          </a:xfrm>
        </p:spPr>
        <p:txBody>
          <a:bodyPr/>
          <a:lstStyle/>
          <a:p>
            <a:r>
              <a:rPr lang="en-GB" dirty="0"/>
              <a:t>Practical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569A0-7514-A310-F6B6-DD15BEF6CF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04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B0B183-7A48-8717-B6AE-B1F490754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80" y="2146859"/>
            <a:ext cx="8853286" cy="462925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Now complete the online test: </a:t>
            </a:r>
            <a:r>
              <a:rPr lang="en-US" sz="1800" b="1" cap="all" dirty="0">
                <a:solidFill>
                  <a:schemeClr val="tx1"/>
                </a:solidFill>
              </a:rPr>
              <a:t>connecting devices to form networks</a:t>
            </a: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200" b="1" dirty="0"/>
              <a:t>Lesson feedback</a:t>
            </a:r>
            <a:r>
              <a:rPr lang="en-GB" sz="1800" dirty="0"/>
              <a:t>: </a:t>
            </a:r>
            <a:r>
              <a:rPr lang="en-GB" sz="1800" dirty="0">
                <a:solidFill>
                  <a:schemeClr val="tx1"/>
                </a:solidFill>
              </a:rPr>
              <a:t>Now complete the lesson feedback form. </a:t>
            </a:r>
            <a:r>
              <a:rPr lang="en-GB" sz="1800" dirty="0">
                <a:solidFill>
                  <a:schemeClr val="tx1"/>
                </a:solidFill>
                <a:hlinkClick r:id="rId2"/>
              </a:rPr>
              <a:t>Lesson feedback form</a:t>
            </a:r>
            <a:r>
              <a:rPr lang="en-GB" sz="1800" dirty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Comment on what could be added to make the lesson better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3600" b="1" dirty="0"/>
              <a:t>Homework</a:t>
            </a:r>
            <a:r>
              <a:rPr lang="en-GB" sz="1800" dirty="0"/>
              <a:t>: </a:t>
            </a:r>
            <a:r>
              <a:rPr lang="en-GB" sz="1800" dirty="0">
                <a:solidFill>
                  <a:schemeClr val="tx1"/>
                </a:solidFill>
              </a:rPr>
              <a:t>Retake the online quiz. </a:t>
            </a: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600" b="1" dirty="0"/>
              <a:t>Prepare for the next lesson</a:t>
            </a:r>
          </a:p>
          <a:p>
            <a:pPr marL="0" indent="0">
              <a:buNone/>
            </a:pPr>
            <a:r>
              <a:rPr lang="en-GB" sz="1800" dirty="0"/>
              <a:t>Flipping the classroom</a:t>
            </a:r>
          </a:p>
          <a:p>
            <a:pPr marL="169545" indent="-169545"/>
            <a:r>
              <a:rPr lang="en-GB" sz="1800" dirty="0"/>
              <a:t>Open and preview the following PowerPoint in preparation for the next lesson.</a:t>
            </a:r>
            <a:endParaRPr lang="en-US" sz="1800" dirty="0"/>
          </a:p>
          <a:p>
            <a:pPr marL="0" indent="0">
              <a:buNone/>
            </a:pPr>
            <a:r>
              <a:rPr lang="en-US" dirty="0">
                <a:latin typeface="Tahoma"/>
                <a:ea typeface="Tahoma"/>
                <a:cs typeface="Tahoma"/>
              </a:rPr>
              <a:t>7-3-2 Understand the features, characteristics, benefits and drawbacks of wireless connection methods</a:t>
            </a:r>
            <a:endParaRPr lang="en-GB" dirty="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GB" sz="1800" dirty="0">
              <a:solidFill>
                <a:schemeClr val="accent2">
                  <a:lumMod val="50000"/>
                  <a:alpha val="75000"/>
                </a:schemeClr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GB" sz="1800" dirty="0">
              <a:solidFill>
                <a:schemeClr val="accent2">
                  <a:lumMod val="50000"/>
                  <a:alpha val="75000"/>
                </a:schemeClr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GB" sz="1800" dirty="0">
              <a:solidFill>
                <a:schemeClr val="accent2">
                  <a:lumMod val="50000"/>
                  <a:alpha val="75000"/>
                </a:schemeClr>
              </a:solidFill>
              <a:latin typeface="Tahoma"/>
              <a:ea typeface="Tahoma"/>
              <a:cs typeface="Tahoma"/>
            </a:endParaRPr>
          </a:p>
          <a:p>
            <a:endParaRPr lang="en-GB" sz="1200" dirty="0"/>
          </a:p>
          <a:p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F2CFEE-1D8D-A177-0057-0F3FFA35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80" y="586036"/>
            <a:ext cx="11029616" cy="581138"/>
          </a:xfrm>
        </p:spPr>
        <p:txBody>
          <a:bodyPr>
            <a:normAutofit/>
          </a:bodyPr>
          <a:lstStyle/>
          <a:p>
            <a:r>
              <a:rPr lang="en-GB" sz="2000" dirty="0"/>
              <a:t>Assessment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F88CBB-D5BD-2B43-E5CA-C1A8CCEB2607}"/>
              </a:ext>
            </a:extLst>
          </p:cNvPr>
          <p:cNvSpPr txBox="1"/>
          <p:nvPr/>
        </p:nvSpPr>
        <p:spPr>
          <a:xfrm>
            <a:off x="9974357" y="5616685"/>
            <a:ext cx="51995" cy="62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2" name="Picture 8" descr="QRCode for Lesson Feedback Form">
            <a:extLst>
              <a:ext uri="{FF2B5EF4-FFF2-40B4-BE49-F238E27FC236}">
                <a16:creationId xmlns:a16="http://schemas.microsoft.com/office/drawing/2014/main" id="{B176D6FA-EAE4-42E5-3DF2-1BAF7B243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673" y="2693011"/>
            <a:ext cx="1349059" cy="134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98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E03F42-B0F9-7006-5FD5-519CAAC9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Problem solving</a:t>
            </a:r>
          </a:p>
        </p:txBody>
      </p:sp>
      <p:pic>
        <p:nvPicPr>
          <p:cNvPr id="9" name="Content Placeholder 8" descr="A group of animals with horns&#10;&#10;AI-generated content may be incorrect.">
            <a:extLst>
              <a:ext uri="{FF2B5EF4-FFF2-40B4-BE49-F238E27FC236}">
                <a16:creationId xmlns:a16="http://schemas.microsoft.com/office/drawing/2014/main" id="{294A250C-E9CE-FDE5-0DCB-6873C903ED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73234" y="618067"/>
            <a:ext cx="4548502" cy="5598157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F6B87A1D-47A6-A2B4-94C4-23294B905C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4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55D32-957D-1F32-347A-C2C3A043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62" y="663484"/>
            <a:ext cx="11029616" cy="467484"/>
          </a:xfrm>
        </p:spPr>
        <p:txBody>
          <a:bodyPr>
            <a:normAutofit fontScale="90000"/>
          </a:bodyPr>
          <a:lstStyle/>
          <a:p>
            <a:r>
              <a:rPr lang="en-GB"/>
              <a:t>Joke of the day</a:t>
            </a:r>
            <a:endParaRPr lang="en-GB" dirty="0"/>
          </a:p>
        </p:txBody>
      </p:sp>
      <p:pic>
        <p:nvPicPr>
          <p:cNvPr id="6" name="Content Placeholder 5" descr="A page of a text&#10;&#10;AI-generated content may be incorrect.">
            <a:extLst>
              <a:ext uri="{FF2B5EF4-FFF2-40B4-BE49-F238E27FC236}">
                <a16:creationId xmlns:a16="http://schemas.microsoft.com/office/drawing/2014/main" id="{7F83A167-40D1-82AA-E621-3AD412A3CB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7924" y="1137426"/>
            <a:ext cx="4063270" cy="5423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8066D-A9C0-2DBB-60A5-2E647244E5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52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61D765-BDD5-5491-2C15-A1433ACC4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96878-608A-1AAF-0552-51E3D5BF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mathematics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611E39-13A9-D277-360B-621B7508B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Content Placeholder 6" descr="A close-up of a mathematical problem&#10;&#10;AI-generated content may be incorrect.">
            <a:extLst>
              <a:ext uri="{FF2B5EF4-FFF2-40B4-BE49-F238E27FC236}">
                <a16:creationId xmlns:a16="http://schemas.microsoft.com/office/drawing/2014/main" id="{300DA55E-D1B2-5663-824A-2226A9367B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631" b="15503"/>
          <a:stretch>
            <a:fillRect/>
          </a:stretch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71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F48A5-82DB-C2A8-6066-21AF34FC1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3ED242-FED0-FB30-A4A4-AA38F1A2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In this lesson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75D0DF-05DD-8D95-B9D6-4B5D3F2CD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534" y="5145513"/>
            <a:ext cx="3693668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600" kern="1200" cap="all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04089-4B15-49C9-7E31-4BDCF0FB8960}"/>
              </a:ext>
            </a:extLst>
          </p:cNvPr>
          <p:cNvSpPr txBox="1"/>
          <p:nvPr/>
        </p:nvSpPr>
        <p:spPr>
          <a:xfrm>
            <a:off x="4997915" y="478070"/>
            <a:ext cx="489589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Tasks:	x</a:t>
            </a:r>
          </a:p>
          <a:p>
            <a:r>
              <a:rPr lang="en-US" dirty="0"/>
              <a:t>	Lesson feedback</a:t>
            </a:r>
          </a:p>
          <a:p>
            <a:r>
              <a:rPr lang="en-US" dirty="0"/>
              <a:t>Practical:</a:t>
            </a:r>
          </a:p>
          <a:p>
            <a:r>
              <a:rPr lang="en-US" dirty="0"/>
              <a:t>	Packet Tracer</a:t>
            </a:r>
          </a:p>
          <a:p>
            <a:r>
              <a:rPr lang="en-US" dirty="0"/>
              <a:t>Assessment:</a:t>
            </a:r>
          </a:p>
          <a:p>
            <a:r>
              <a:rPr lang="en-US" dirty="0"/>
              <a:t>	Online </a:t>
            </a:r>
          </a:p>
          <a:p>
            <a:r>
              <a:rPr lang="en-US" dirty="0" err="1"/>
              <a:t>Maths</a:t>
            </a:r>
            <a:r>
              <a:rPr lang="en-US" dirty="0"/>
              <a:t>:</a:t>
            </a:r>
          </a:p>
          <a:p>
            <a:r>
              <a:rPr lang="en-US" dirty="0"/>
              <a:t>	Geometry </a:t>
            </a:r>
          </a:p>
          <a:p>
            <a:r>
              <a:rPr lang="en-US" dirty="0"/>
              <a:t>English:</a:t>
            </a:r>
          </a:p>
          <a:p>
            <a:r>
              <a:rPr lang="en-US" dirty="0"/>
              <a:t>	Reading</a:t>
            </a:r>
          </a:p>
          <a:p>
            <a:r>
              <a:rPr lang="en-US" dirty="0"/>
              <a:t>Soft Skills:</a:t>
            </a:r>
          </a:p>
          <a:p>
            <a:r>
              <a:rPr lang="en-US" dirty="0"/>
              <a:t>	Presentation (some)</a:t>
            </a:r>
          </a:p>
          <a:p>
            <a:r>
              <a:rPr lang="en-US" dirty="0"/>
              <a:t>	Problem solving</a:t>
            </a:r>
          </a:p>
          <a:p>
            <a:r>
              <a:rPr lang="en-US" dirty="0"/>
              <a:t>E&amp;D:	All material available for non attendees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EFF71-3696-42AF-3871-A328E96D5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4" y="801192"/>
            <a:ext cx="3412066" cy="34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1C8D0-0441-8F80-57CC-1FFBA9EA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this you??</a:t>
            </a:r>
          </a:p>
        </p:txBody>
      </p:sp>
      <p:pic>
        <p:nvPicPr>
          <p:cNvPr id="5" name="Content Placeholder 4" descr="Cartoon cat in front of a computer&#10;&#10;Description automatically generated">
            <a:extLst>
              <a:ext uri="{FF2B5EF4-FFF2-40B4-BE49-F238E27FC236}">
                <a16:creationId xmlns:a16="http://schemas.microsoft.com/office/drawing/2014/main" id="{1C8F47B6-3C11-2B01-820D-83A5F69A8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5212" y="1732461"/>
            <a:ext cx="4758459" cy="4242890"/>
          </a:xfrm>
        </p:spPr>
      </p:pic>
    </p:spTree>
    <p:extLst>
      <p:ext uri="{BB962C8B-B14F-4D97-AF65-F5344CB8AC3E}">
        <p14:creationId xmlns:p14="http://schemas.microsoft.com/office/powerpoint/2010/main" val="3402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Aim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46534" y="5145513"/>
            <a:ext cx="3693668" cy="73882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1600">
                <a:solidFill>
                  <a:schemeClr val="bg1"/>
                </a:solidFill>
              </a:rPr>
              <a:t>7-3-1 </a:t>
            </a:r>
            <a:r>
              <a:rPr lang="en-GB" sz="1600" dirty="0">
                <a:solidFill>
                  <a:schemeClr val="bg1"/>
                </a:solidFill>
              </a:rPr>
              <a:t>Understand the benefits and drawbacks of connecting devices to form networks</a:t>
            </a:r>
            <a:endParaRPr lang="en-US" sz="1600" kern="1200" cap="all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6427BF-7D5B-E162-8EB0-E28C1241B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53" y="1522984"/>
            <a:ext cx="6764864" cy="378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3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F09A5-B453-F725-99BA-C9BB192C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98" y="687547"/>
            <a:ext cx="11029616" cy="431389"/>
          </a:xfrm>
        </p:spPr>
        <p:txBody>
          <a:bodyPr>
            <a:normAutofit fontScale="90000"/>
          </a:bodyPr>
          <a:lstStyle/>
          <a:p>
            <a:r>
              <a:rPr lang="en-GB" dirty="0"/>
              <a:t>For 7.3.1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F6A93-9D01-DA30-DCA1-34F82310B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051" y="1193287"/>
            <a:ext cx="7828881" cy="363304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Students will need to:</a:t>
            </a:r>
          </a:p>
          <a:p>
            <a:r>
              <a:rPr lang="en-GB" dirty="0"/>
              <a:t>understand the benefits and drawbacks of connecting devices to form networks. </a:t>
            </a:r>
          </a:p>
          <a:p>
            <a:r>
              <a:rPr lang="en-GB" dirty="0"/>
              <a:t>know that networks allow resource sharing, communication, and collaboration, and can improve efficiency and data access. </a:t>
            </a:r>
          </a:p>
          <a:p>
            <a:r>
              <a:rPr lang="en-GB" dirty="0"/>
              <a:t>understand the drawbacks, including security risks, costs of setup and maintenance, and potential network failures.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BA69A-07BE-BDAF-1BC1-9A4C0111B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9779" y="2228003"/>
            <a:ext cx="2551029" cy="363304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1529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d0dd9c-4e0f-438d-aa67-1a228ac0e69f">
      <Terms xmlns="http://schemas.microsoft.com/office/infopath/2007/PartnerControls"/>
    </lcf76f155ced4ddcb4097134ff3c332f>
    <TaxCatchAll xmlns="649c40b8-0cc6-4848-9baa-041dd43227e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D81CBB06932E47A891F6C3E447D991" ma:contentTypeVersion="11" ma:contentTypeDescription="Create a new document." ma:contentTypeScope="" ma:versionID="3697cd3132e9bad236248323786a74b7">
  <xsd:schema xmlns:xsd="http://www.w3.org/2001/XMLSchema" xmlns:xs="http://www.w3.org/2001/XMLSchema" xmlns:p="http://schemas.microsoft.com/office/2006/metadata/properties" xmlns:ns2="d2d0dd9c-4e0f-438d-aa67-1a228ac0e69f" xmlns:ns3="649c40b8-0cc6-4848-9baa-041dd43227e5" targetNamespace="http://schemas.microsoft.com/office/2006/metadata/properties" ma:root="true" ma:fieldsID="81872fa58dc8ef01eff98a21eb4568ca" ns2:_="" ns3:_="">
    <xsd:import namespace="d2d0dd9c-4e0f-438d-aa67-1a228ac0e69f"/>
    <xsd:import namespace="649c40b8-0cc6-4848-9baa-041dd43227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0dd9c-4e0f-438d-aa67-1a228ac0e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522d038-550d-4d6d-ae17-e3442363d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c40b8-0cc6-4848-9baa-041dd43227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63a3670-60b4-4224-8867-fa4a1a65a576}" ma:internalName="TaxCatchAll" ma:showField="CatchAllData" ma:web="649c40b8-0cc6-4848-9baa-041dd43227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www.w3.org/XML/1998/namespace"/>
    <ds:schemaRef ds:uri="http://schemas.microsoft.com/office/infopath/2007/PartnerControls"/>
    <ds:schemaRef ds:uri="4a2c275f-0096-4b10-ac46-7a668053059d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01cd48bc-3f38-4660-b01b-dff9896444ec"/>
    <ds:schemaRef ds:uri="http://schemas.microsoft.com/office/2006/metadata/properties"/>
    <ds:schemaRef ds:uri="d2d0dd9c-4e0f-438d-aa67-1a228ac0e69f"/>
    <ds:schemaRef ds:uri="649c40b8-0cc6-4848-9baa-041dd43227e5"/>
  </ds:schemaRefs>
</ds:datastoreItem>
</file>

<file path=customXml/itemProps3.xml><?xml version="1.0" encoding="utf-8"?>
<ds:datastoreItem xmlns:ds="http://schemas.openxmlformats.org/officeDocument/2006/customXml" ds:itemID="{05FE24D1-D07E-4618-8710-0084060BBD8F}"/>
</file>

<file path=docMetadata/LabelInfo.xml><?xml version="1.0" encoding="utf-8"?>
<clbl:labelList xmlns:clbl="http://schemas.microsoft.com/office/2020/mipLabelMetadata">
  <clbl:label id="{bbbc0059-14b4-452c-b118-fe6a575b3801}" enabled="0" method="" siteId="{bbbc0059-14b4-452c-b118-fe6a575b380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{64BE8E20-DF0E-4CE7-B2E7-FA3455F7E178}tf33552983_win32</Template>
  <TotalTime>22791</TotalTime>
  <Words>673</Words>
  <Application>Microsoft Office PowerPoint</Application>
  <PresentationFormat>Widescreen</PresentationFormat>
  <Paragraphs>130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DividendVTI</vt:lpstr>
      <vt:lpstr>Content area 7: Digital environments</vt:lpstr>
      <vt:lpstr>Starter</vt:lpstr>
      <vt:lpstr>Problem solving</vt:lpstr>
      <vt:lpstr>Joke of the day</vt:lpstr>
      <vt:lpstr>mathematics</vt:lpstr>
      <vt:lpstr>In this lesson</vt:lpstr>
      <vt:lpstr>Is this you??</vt:lpstr>
      <vt:lpstr>Aim</vt:lpstr>
      <vt:lpstr>For 7.3.1</vt:lpstr>
      <vt:lpstr>Overview of Network Components</vt:lpstr>
      <vt:lpstr>Overview of Network Components (cont.)</vt:lpstr>
      <vt:lpstr>End Devices</vt:lpstr>
      <vt:lpstr>Intermediary Network Devices</vt:lpstr>
      <vt:lpstr>Network Representations</vt:lpstr>
      <vt:lpstr>Intranets and Extranets</vt:lpstr>
      <vt:lpstr>Network Components End Devices</vt:lpstr>
      <vt:lpstr>Task 1: How many end devices can you name?</vt:lpstr>
      <vt:lpstr>How many end devices can you name?</vt:lpstr>
      <vt:lpstr>benefits of connecting devices to form networks</vt:lpstr>
      <vt:lpstr>drawbacks of connecting devices to form networks</vt:lpstr>
      <vt:lpstr>Video</vt:lpstr>
      <vt:lpstr>devices connected to form networks</vt:lpstr>
      <vt:lpstr>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Processing</dc:title>
  <dc:creator>Condon, Derek</dc:creator>
  <cp:lastModifiedBy>Derek Condon</cp:lastModifiedBy>
  <cp:revision>162</cp:revision>
  <dcterms:created xsi:type="dcterms:W3CDTF">2024-05-22T09:08:55Z</dcterms:created>
  <dcterms:modified xsi:type="dcterms:W3CDTF">2025-11-20T10:18:16Z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0x010100FBD81CBB06932E47A891F6C3E447D991</vt:lpwstr>
  </property>
  <property fmtid="{D5CDD505-2E9C-101B-9397-08002B2CF9AE}" pid="3" name="MediaServiceImageTags">
    <vt:lpwstr/>
  </property>
</Properties>
</file>